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4.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6.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7.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8.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omments/comment1.xml" ContentType="application/vnd.openxmlformats-officedocument.presentationml.comment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omments/comment2.xml" ContentType="application/vnd.openxmlformats-officedocument.presentationml.comments+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comments/comment3.xml" ContentType="application/vnd.openxmlformats-officedocument.presentationml.comments+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69" r:id="rId2"/>
    <p:sldMasterId id="2147483688" r:id="rId3"/>
    <p:sldMasterId id="2147483701" r:id="rId4"/>
    <p:sldMasterId id="2147483719" r:id="rId5"/>
    <p:sldMasterId id="2147483745" r:id="rId6"/>
    <p:sldMasterId id="2147483758" r:id="rId7"/>
    <p:sldMasterId id="2147483771" r:id="rId8"/>
    <p:sldMasterId id="2147483784" r:id="rId9"/>
  </p:sldMasterIdLst>
  <p:notesMasterIdLst>
    <p:notesMasterId r:id="rId140"/>
  </p:notesMasterIdLst>
  <p:handoutMasterIdLst>
    <p:handoutMasterId r:id="rId141"/>
  </p:handoutMasterIdLst>
  <p:sldIdLst>
    <p:sldId id="1237" r:id="rId10"/>
    <p:sldId id="1180" r:id="rId11"/>
    <p:sldId id="1190" r:id="rId12"/>
    <p:sldId id="978" r:id="rId13"/>
    <p:sldId id="1191" r:id="rId14"/>
    <p:sldId id="1193" r:id="rId15"/>
    <p:sldId id="1232" r:id="rId16"/>
    <p:sldId id="1233" r:id="rId17"/>
    <p:sldId id="1253" r:id="rId18"/>
    <p:sldId id="1179" r:id="rId19"/>
    <p:sldId id="1139" r:id="rId20"/>
    <p:sldId id="983" r:id="rId21"/>
    <p:sldId id="812" r:id="rId22"/>
    <p:sldId id="616" r:id="rId23"/>
    <p:sldId id="1197" r:id="rId24"/>
    <p:sldId id="618" r:id="rId25"/>
    <p:sldId id="576" r:id="rId26"/>
    <p:sldId id="563" r:id="rId27"/>
    <p:sldId id="480" r:id="rId28"/>
    <p:sldId id="1122" r:id="rId29"/>
    <p:sldId id="1177" r:id="rId30"/>
    <p:sldId id="1273" r:id="rId31"/>
    <p:sldId id="1120" r:id="rId32"/>
    <p:sldId id="1199" r:id="rId33"/>
    <p:sldId id="1117" r:id="rId34"/>
    <p:sldId id="1198" r:id="rId35"/>
    <p:sldId id="1121" r:id="rId36"/>
    <p:sldId id="1129" r:id="rId37"/>
    <p:sldId id="1104" r:id="rId38"/>
    <p:sldId id="1274" r:id="rId39"/>
    <p:sldId id="1103" r:id="rId40"/>
    <p:sldId id="1200" r:id="rId41"/>
    <p:sldId id="1107" r:id="rId42"/>
    <p:sldId id="1125" r:id="rId43"/>
    <p:sldId id="994" r:id="rId44"/>
    <p:sldId id="1251" r:id="rId45"/>
    <p:sldId id="1201" r:id="rId46"/>
    <p:sldId id="1206" r:id="rId47"/>
    <p:sldId id="1207" r:id="rId48"/>
    <p:sldId id="1208" r:id="rId49"/>
    <p:sldId id="1209" r:id="rId50"/>
    <p:sldId id="1141" r:id="rId51"/>
    <p:sldId id="1164" r:id="rId52"/>
    <p:sldId id="1148" r:id="rId53"/>
    <p:sldId id="1165" r:id="rId54"/>
    <p:sldId id="997" r:id="rId55"/>
    <p:sldId id="1109" r:id="rId56"/>
    <p:sldId id="1110" r:id="rId57"/>
    <p:sldId id="1137" r:id="rId58"/>
    <p:sldId id="1108" r:id="rId59"/>
    <p:sldId id="1140" r:id="rId60"/>
    <p:sldId id="1025" r:id="rId61"/>
    <p:sldId id="1000" r:id="rId62"/>
    <p:sldId id="1136" r:id="rId63"/>
    <p:sldId id="1001" r:id="rId64"/>
    <p:sldId id="1144" r:id="rId65"/>
    <p:sldId id="1009" r:id="rId66"/>
    <p:sldId id="1010" r:id="rId67"/>
    <p:sldId id="1007" r:id="rId68"/>
    <p:sldId id="1163" r:id="rId69"/>
    <p:sldId id="1158" r:id="rId70"/>
    <p:sldId id="1275" r:id="rId71"/>
    <p:sldId id="1254" r:id="rId72"/>
    <p:sldId id="1006" r:id="rId73"/>
    <p:sldId id="1005" r:id="rId74"/>
    <p:sldId id="1143" r:id="rId75"/>
    <p:sldId id="1011" r:id="rId76"/>
    <p:sldId id="1255" r:id="rId77"/>
    <p:sldId id="1263" r:id="rId78"/>
    <p:sldId id="1012" r:id="rId79"/>
    <p:sldId id="1146" r:id="rId80"/>
    <p:sldId id="1155" r:id="rId81"/>
    <p:sldId id="1212" r:id="rId82"/>
    <p:sldId id="1157" r:id="rId83"/>
    <p:sldId id="1256" r:id="rId84"/>
    <p:sldId id="1014" r:id="rId85"/>
    <p:sldId id="1262" r:id="rId86"/>
    <p:sldId id="1017" r:id="rId87"/>
    <p:sldId id="1261" r:id="rId88"/>
    <p:sldId id="1231" r:id="rId89"/>
    <p:sldId id="1259" r:id="rId90"/>
    <p:sldId id="1260" r:id="rId91"/>
    <p:sldId id="1016" r:id="rId92"/>
    <p:sldId id="1238" r:id="rId93"/>
    <p:sldId id="1161" r:id="rId94"/>
    <p:sldId id="1145" r:id="rId95"/>
    <p:sldId id="1162" r:id="rId96"/>
    <p:sldId id="1217" r:id="rId97"/>
    <p:sldId id="1257" r:id="rId98"/>
    <p:sldId id="1228" r:id="rId99"/>
    <p:sldId id="1229" r:id="rId100"/>
    <p:sldId id="1230" r:id="rId101"/>
    <p:sldId id="1169" r:id="rId102"/>
    <p:sldId id="1170" r:id="rId103"/>
    <p:sldId id="262" r:id="rId104"/>
    <p:sldId id="784" r:id="rId105"/>
    <p:sldId id="735" r:id="rId106"/>
    <p:sldId id="736" r:id="rId107"/>
    <p:sldId id="1168" r:id="rId108"/>
    <p:sldId id="989" r:id="rId109"/>
    <p:sldId id="990" r:id="rId110"/>
    <p:sldId id="739" r:id="rId111"/>
    <p:sldId id="1167" r:id="rId112"/>
    <p:sldId id="565" r:id="rId113"/>
    <p:sldId id="1219" r:id="rId114"/>
    <p:sldId id="1218" r:id="rId115"/>
    <p:sldId id="1222" r:id="rId116"/>
    <p:sldId id="1223" r:id="rId117"/>
    <p:sldId id="1220" r:id="rId118"/>
    <p:sldId id="1258" r:id="rId119"/>
    <p:sldId id="1042" r:id="rId120"/>
    <p:sldId id="1043" r:id="rId121"/>
    <p:sldId id="1045" r:id="rId122"/>
    <p:sldId id="1046" r:id="rId123"/>
    <p:sldId id="1224" r:id="rId124"/>
    <p:sldId id="1044" r:id="rId125"/>
    <p:sldId id="1049" r:id="rId126"/>
    <p:sldId id="1050" r:id="rId127"/>
    <p:sldId id="1052" r:id="rId128"/>
    <p:sldId id="1053" r:id="rId129"/>
    <p:sldId id="1225" r:id="rId130"/>
    <p:sldId id="1054" r:id="rId131"/>
    <p:sldId id="1055" r:id="rId132"/>
    <p:sldId id="1058" r:id="rId133"/>
    <p:sldId id="729" r:id="rId134"/>
    <p:sldId id="1242" r:id="rId135"/>
    <p:sldId id="1243" r:id="rId136"/>
    <p:sldId id="1267" r:id="rId137"/>
    <p:sldId id="1268" r:id="rId138"/>
    <p:sldId id="1269" r:id="rId139"/>
  </p:sldIdLst>
  <p:sldSz cx="9144000" cy="6858000" type="screen4x3"/>
  <p:notesSz cx="6858000" cy="92964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iana Marek" initials="DM" lastIdx="19" clrIdx="0"/>
  <p:cmAuthor id="1" name="Gregoire" initials="G" lastIdx="37" clrIdx="1"/>
  <p:cmAuthor id="2" name="Alex SMITH" initials="AS" lastIdx="199" clrIdx="2"/>
  <p:cmAuthor id="3" name="Leonore Wigger" initials="LW" lastIdx="42" clrIdx="3">
    <p:extLst>
      <p:ext uri="{19B8F6BF-5375-455C-9EA6-DF929625EA0E}">
        <p15:presenceInfo xmlns:p15="http://schemas.microsoft.com/office/powerpoint/2012/main" userId="086e7699ab774da2" providerId="Windows Live"/>
      </p:ext>
    </p:extLst>
  </p:cmAuthor>
  <p:cmAuthor id="4" name="Leonore Wigger" initials="LW [2]" lastIdx="1" clrIdx="4">
    <p:extLst>
      <p:ext uri="{19B8F6BF-5375-455C-9EA6-DF929625EA0E}">
        <p15:presenceInfo xmlns:p15="http://schemas.microsoft.com/office/powerpoint/2012/main" userId="S::Leonore.Wigger@sib.swiss::991f9400-5a01-4e9a-8061-fd7c6f87df9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D9C4"/>
    <a:srgbClr val="4E81BD"/>
    <a:srgbClr val="0000FF"/>
    <a:srgbClr val="E60003"/>
    <a:srgbClr val="E7E0EC"/>
    <a:srgbClr val="F6F6F6"/>
    <a:srgbClr val="E7E1ED"/>
    <a:srgbClr val="1E497D"/>
    <a:srgbClr val="7FA2CE"/>
    <a:srgbClr val="B0F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075FDB-5EE7-72F5-A6D9-37C396269F4D}" v="797" dt="2022-10-05T11:46:06.326"/>
    <p1510:client id="{C50B6E58-3F47-4EB9-A22C-FD3BCF440A5F}" v="1647" dt="2019-08-23T18:52:57.3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792" autoAdjust="0"/>
    <p:restoredTop sz="75159" autoAdjust="0"/>
  </p:normalViewPr>
  <p:slideViewPr>
    <p:cSldViewPr snapToGrid="0">
      <p:cViewPr varScale="1">
        <p:scale>
          <a:sx n="74" d="100"/>
          <a:sy n="74" d="100"/>
        </p:scale>
        <p:origin x="1974" y="54"/>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24696"/>
    </p:cViewPr>
  </p:sorterViewPr>
  <p:notesViewPr>
    <p:cSldViewPr snapToGrid="0">
      <p:cViewPr varScale="1">
        <p:scale>
          <a:sx n="81" d="100"/>
          <a:sy n="81" d="100"/>
        </p:scale>
        <p:origin x="2083" y="58"/>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08.xml"/><Relationship Id="rId21" Type="http://schemas.openxmlformats.org/officeDocument/2006/relationships/slide" Target="slides/slide12.xml"/><Relationship Id="rId42" Type="http://schemas.openxmlformats.org/officeDocument/2006/relationships/slide" Target="slides/slide33.xml"/><Relationship Id="rId63" Type="http://schemas.openxmlformats.org/officeDocument/2006/relationships/slide" Target="slides/slide54.xml"/><Relationship Id="rId84" Type="http://schemas.openxmlformats.org/officeDocument/2006/relationships/slide" Target="slides/slide75.xml"/><Relationship Id="rId138" Type="http://schemas.openxmlformats.org/officeDocument/2006/relationships/slide" Target="slides/slide129.xml"/><Relationship Id="rId107" Type="http://schemas.openxmlformats.org/officeDocument/2006/relationships/slide" Target="slides/slide98.xml"/><Relationship Id="rId11" Type="http://schemas.openxmlformats.org/officeDocument/2006/relationships/slide" Target="slides/slide2.xml"/><Relationship Id="rId32" Type="http://schemas.openxmlformats.org/officeDocument/2006/relationships/slide" Target="slides/slide23.xml"/><Relationship Id="rId53" Type="http://schemas.openxmlformats.org/officeDocument/2006/relationships/slide" Target="slides/slide44.xml"/><Relationship Id="rId74" Type="http://schemas.openxmlformats.org/officeDocument/2006/relationships/slide" Target="slides/slide65.xml"/><Relationship Id="rId128" Type="http://schemas.openxmlformats.org/officeDocument/2006/relationships/slide" Target="slides/slide119.xml"/><Relationship Id="rId5" Type="http://schemas.openxmlformats.org/officeDocument/2006/relationships/slideMaster" Target="slideMasters/slideMaster5.xml"/><Relationship Id="rId90" Type="http://schemas.openxmlformats.org/officeDocument/2006/relationships/slide" Target="slides/slide81.xml"/><Relationship Id="rId95" Type="http://schemas.openxmlformats.org/officeDocument/2006/relationships/slide" Target="slides/slide86.xml"/><Relationship Id="rId22" Type="http://schemas.openxmlformats.org/officeDocument/2006/relationships/slide" Target="slides/slide13.xml"/><Relationship Id="rId27" Type="http://schemas.openxmlformats.org/officeDocument/2006/relationships/slide" Target="slides/slide18.xml"/><Relationship Id="rId43" Type="http://schemas.openxmlformats.org/officeDocument/2006/relationships/slide" Target="slides/slide34.xml"/><Relationship Id="rId48" Type="http://schemas.openxmlformats.org/officeDocument/2006/relationships/slide" Target="slides/slide39.xml"/><Relationship Id="rId64" Type="http://schemas.openxmlformats.org/officeDocument/2006/relationships/slide" Target="slides/slide55.xml"/><Relationship Id="rId69" Type="http://schemas.openxmlformats.org/officeDocument/2006/relationships/slide" Target="slides/slide60.xml"/><Relationship Id="rId113" Type="http://schemas.openxmlformats.org/officeDocument/2006/relationships/slide" Target="slides/slide104.xml"/><Relationship Id="rId118" Type="http://schemas.openxmlformats.org/officeDocument/2006/relationships/slide" Target="slides/slide109.xml"/><Relationship Id="rId134" Type="http://schemas.openxmlformats.org/officeDocument/2006/relationships/slide" Target="slides/slide125.xml"/><Relationship Id="rId139" Type="http://schemas.openxmlformats.org/officeDocument/2006/relationships/slide" Target="slides/slide130.xml"/><Relationship Id="rId80" Type="http://schemas.openxmlformats.org/officeDocument/2006/relationships/slide" Target="slides/slide71.xml"/><Relationship Id="rId85" Type="http://schemas.openxmlformats.org/officeDocument/2006/relationships/slide" Target="slides/slide76.xml"/><Relationship Id="rId12" Type="http://schemas.openxmlformats.org/officeDocument/2006/relationships/slide" Target="slides/slide3.xml"/><Relationship Id="rId17" Type="http://schemas.openxmlformats.org/officeDocument/2006/relationships/slide" Target="slides/slide8.xml"/><Relationship Id="rId33" Type="http://schemas.openxmlformats.org/officeDocument/2006/relationships/slide" Target="slides/slide24.xml"/><Relationship Id="rId38" Type="http://schemas.openxmlformats.org/officeDocument/2006/relationships/slide" Target="slides/slide29.xml"/><Relationship Id="rId59" Type="http://schemas.openxmlformats.org/officeDocument/2006/relationships/slide" Target="slides/slide50.xml"/><Relationship Id="rId103" Type="http://schemas.openxmlformats.org/officeDocument/2006/relationships/slide" Target="slides/slide94.xml"/><Relationship Id="rId108" Type="http://schemas.openxmlformats.org/officeDocument/2006/relationships/slide" Target="slides/slide99.xml"/><Relationship Id="rId124" Type="http://schemas.openxmlformats.org/officeDocument/2006/relationships/slide" Target="slides/slide115.xml"/><Relationship Id="rId129" Type="http://schemas.openxmlformats.org/officeDocument/2006/relationships/slide" Target="slides/slide120.xml"/><Relationship Id="rId54" Type="http://schemas.openxmlformats.org/officeDocument/2006/relationships/slide" Target="slides/slide45.xml"/><Relationship Id="rId70" Type="http://schemas.openxmlformats.org/officeDocument/2006/relationships/slide" Target="slides/slide61.xml"/><Relationship Id="rId75" Type="http://schemas.openxmlformats.org/officeDocument/2006/relationships/slide" Target="slides/slide66.xml"/><Relationship Id="rId91" Type="http://schemas.openxmlformats.org/officeDocument/2006/relationships/slide" Target="slides/slide82.xml"/><Relationship Id="rId96" Type="http://schemas.openxmlformats.org/officeDocument/2006/relationships/slide" Target="slides/slide87.xml"/><Relationship Id="rId140" Type="http://schemas.openxmlformats.org/officeDocument/2006/relationships/notesMaster" Target="notesMasters/notesMaster1.xml"/><Relationship Id="rId14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23" Type="http://schemas.openxmlformats.org/officeDocument/2006/relationships/slide" Target="slides/slide14.xml"/><Relationship Id="rId28" Type="http://schemas.openxmlformats.org/officeDocument/2006/relationships/slide" Target="slides/slide19.xml"/><Relationship Id="rId49" Type="http://schemas.openxmlformats.org/officeDocument/2006/relationships/slide" Target="slides/slide40.xml"/><Relationship Id="rId114" Type="http://schemas.openxmlformats.org/officeDocument/2006/relationships/slide" Target="slides/slide105.xml"/><Relationship Id="rId119" Type="http://schemas.openxmlformats.org/officeDocument/2006/relationships/slide" Target="slides/slide110.xml"/><Relationship Id="rId44" Type="http://schemas.openxmlformats.org/officeDocument/2006/relationships/slide" Target="slides/slide35.xml"/><Relationship Id="rId60" Type="http://schemas.openxmlformats.org/officeDocument/2006/relationships/slide" Target="slides/slide51.xml"/><Relationship Id="rId65" Type="http://schemas.openxmlformats.org/officeDocument/2006/relationships/slide" Target="slides/slide56.xml"/><Relationship Id="rId81" Type="http://schemas.openxmlformats.org/officeDocument/2006/relationships/slide" Target="slides/slide72.xml"/><Relationship Id="rId86" Type="http://schemas.openxmlformats.org/officeDocument/2006/relationships/slide" Target="slides/slide77.xml"/><Relationship Id="rId130" Type="http://schemas.openxmlformats.org/officeDocument/2006/relationships/slide" Target="slides/slide121.xml"/><Relationship Id="rId135" Type="http://schemas.openxmlformats.org/officeDocument/2006/relationships/slide" Target="slides/slide126.xml"/><Relationship Id="rId13" Type="http://schemas.openxmlformats.org/officeDocument/2006/relationships/slide" Target="slides/slide4.xml"/><Relationship Id="rId18" Type="http://schemas.openxmlformats.org/officeDocument/2006/relationships/slide" Target="slides/slide9.xml"/><Relationship Id="rId39" Type="http://schemas.openxmlformats.org/officeDocument/2006/relationships/slide" Target="slides/slide30.xml"/><Relationship Id="rId109" Type="http://schemas.openxmlformats.org/officeDocument/2006/relationships/slide" Target="slides/slide100.xml"/><Relationship Id="rId34" Type="http://schemas.openxmlformats.org/officeDocument/2006/relationships/slide" Target="slides/slide25.xml"/><Relationship Id="rId50" Type="http://schemas.openxmlformats.org/officeDocument/2006/relationships/slide" Target="slides/slide41.xml"/><Relationship Id="rId55" Type="http://schemas.openxmlformats.org/officeDocument/2006/relationships/slide" Target="slides/slide46.xml"/><Relationship Id="rId76" Type="http://schemas.openxmlformats.org/officeDocument/2006/relationships/slide" Target="slides/slide67.xml"/><Relationship Id="rId97" Type="http://schemas.openxmlformats.org/officeDocument/2006/relationships/slide" Target="slides/slide88.xml"/><Relationship Id="rId104" Type="http://schemas.openxmlformats.org/officeDocument/2006/relationships/slide" Target="slides/slide95.xml"/><Relationship Id="rId120" Type="http://schemas.openxmlformats.org/officeDocument/2006/relationships/slide" Target="slides/slide111.xml"/><Relationship Id="rId125" Type="http://schemas.openxmlformats.org/officeDocument/2006/relationships/slide" Target="slides/slide116.xml"/><Relationship Id="rId141" Type="http://schemas.openxmlformats.org/officeDocument/2006/relationships/handoutMaster" Target="handoutMasters/handoutMaster1.xml"/><Relationship Id="rId146" Type="http://schemas.openxmlformats.org/officeDocument/2006/relationships/tableStyles" Target="tableStyles.xml"/><Relationship Id="rId7" Type="http://schemas.openxmlformats.org/officeDocument/2006/relationships/slideMaster" Target="slideMasters/slideMaster7.xml"/><Relationship Id="rId71" Type="http://schemas.openxmlformats.org/officeDocument/2006/relationships/slide" Target="slides/slide62.xml"/><Relationship Id="rId92" Type="http://schemas.openxmlformats.org/officeDocument/2006/relationships/slide" Target="slides/slide83.xml"/><Relationship Id="rId2" Type="http://schemas.openxmlformats.org/officeDocument/2006/relationships/slideMaster" Target="slideMasters/slideMaster2.xml"/><Relationship Id="rId29" Type="http://schemas.openxmlformats.org/officeDocument/2006/relationships/slide" Target="slides/slide20.xml"/><Relationship Id="rId24" Type="http://schemas.openxmlformats.org/officeDocument/2006/relationships/slide" Target="slides/slide15.xml"/><Relationship Id="rId40" Type="http://schemas.openxmlformats.org/officeDocument/2006/relationships/slide" Target="slides/slide31.xml"/><Relationship Id="rId45" Type="http://schemas.openxmlformats.org/officeDocument/2006/relationships/slide" Target="slides/slide36.xml"/><Relationship Id="rId66" Type="http://schemas.openxmlformats.org/officeDocument/2006/relationships/slide" Target="slides/slide57.xml"/><Relationship Id="rId87" Type="http://schemas.openxmlformats.org/officeDocument/2006/relationships/slide" Target="slides/slide78.xml"/><Relationship Id="rId110" Type="http://schemas.openxmlformats.org/officeDocument/2006/relationships/slide" Target="slides/slide101.xml"/><Relationship Id="rId115" Type="http://schemas.openxmlformats.org/officeDocument/2006/relationships/slide" Target="slides/slide106.xml"/><Relationship Id="rId131" Type="http://schemas.openxmlformats.org/officeDocument/2006/relationships/slide" Target="slides/slide122.xml"/><Relationship Id="rId136" Type="http://schemas.openxmlformats.org/officeDocument/2006/relationships/slide" Target="slides/slide127.xml"/><Relationship Id="rId61" Type="http://schemas.openxmlformats.org/officeDocument/2006/relationships/slide" Target="slides/slide52.xml"/><Relationship Id="rId82" Type="http://schemas.openxmlformats.org/officeDocument/2006/relationships/slide" Target="slides/slide73.xml"/><Relationship Id="rId19" Type="http://schemas.openxmlformats.org/officeDocument/2006/relationships/slide" Target="slides/slide10.xml"/><Relationship Id="rId14" Type="http://schemas.openxmlformats.org/officeDocument/2006/relationships/slide" Target="slides/slide5.xml"/><Relationship Id="rId30" Type="http://schemas.openxmlformats.org/officeDocument/2006/relationships/slide" Target="slides/slide21.xml"/><Relationship Id="rId35" Type="http://schemas.openxmlformats.org/officeDocument/2006/relationships/slide" Target="slides/slide26.xml"/><Relationship Id="rId56" Type="http://schemas.openxmlformats.org/officeDocument/2006/relationships/slide" Target="slides/slide47.xml"/><Relationship Id="rId77" Type="http://schemas.openxmlformats.org/officeDocument/2006/relationships/slide" Target="slides/slide68.xml"/><Relationship Id="rId100" Type="http://schemas.openxmlformats.org/officeDocument/2006/relationships/slide" Target="slides/slide91.xml"/><Relationship Id="rId105" Type="http://schemas.openxmlformats.org/officeDocument/2006/relationships/slide" Target="slides/slide96.xml"/><Relationship Id="rId126" Type="http://schemas.openxmlformats.org/officeDocument/2006/relationships/slide" Target="slides/slide117.xml"/><Relationship Id="rId147" Type="http://schemas.microsoft.com/office/2015/10/relationships/revisionInfo" Target="revisionInfo.xml"/><Relationship Id="rId8" Type="http://schemas.openxmlformats.org/officeDocument/2006/relationships/slideMaster" Target="slideMasters/slideMaster8.xml"/><Relationship Id="rId51" Type="http://schemas.openxmlformats.org/officeDocument/2006/relationships/slide" Target="slides/slide42.xml"/><Relationship Id="rId72" Type="http://schemas.openxmlformats.org/officeDocument/2006/relationships/slide" Target="slides/slide63.xml"/><Relationship Id="rId93" Type="http://schemas.openxmlformats.org/officeDocument/2006/relationships/slide" Target="slides/slide84.xml"/><Relationship Id="rId98" Type="http://schemas.openxmlformats.org/officeDocument/2006/relationships/slide" Target="slides/slide89.xml"/><Relationship Id="rId121" Type="http://schemas.openxmlformats.org/officeDocument/2006/relationships/slide" Target="slides/slide112.xml"/><Relationship Id="rId142" Type="http://schemas.openxmlformats.org/officeDocument/2006/relationships/commentAuthors" Target="commentAuthors.xml"/><Relationship Id="rId3" Type="http://schemas.openxmlformats.org/officeDocument/2006/relationships/slideMaster" Target="slideMasters/slideMaster3.xml"/><Relationship Id="rId25" Type="http://schemas.openxmlformats.org/officeDocument/2006/relationships/slide" Target="slides/slide16.xml"/><Relationship Id="rId46" Type="http://schemas.openxmlformats.org/officeDocument/2006/relationships/slide" Target="slides/slide37.xml"/><Relationship Id="rId67" Type="http://schemas.openxmlformats.org/officeDocument/2006/relationships/slide" Target="slides/slide58.xml"/><Relationship Id="rId116" Type="http://schemas.openxmlformats.org/officeDocument/2006/relationships/slide" Target="slides/slide107.xml"/><Relationship Id="rId137" Type="http://schemas.openxmlformats.org/officeDocument/2006/relationships/slide" Target="slides/slide128.xml"/><Relationship Id="rId20" Type="http://schemas.openxmlformats.org/officeDocument/2006/relationships/slide" Target="slides/slide11.xml"/><Relationship Id="rId41" Type="http://schemas.openxmlformats.org/officeDocument/2006/relationships/slide" Target="slides/slide32.xml"/><Relationship Id="rId62" Type="http://schemas.openxmlformats.org/officeDocument/2006/relationships/slide" Target="slides/slide53.xml"/><Relationship Id="rId83" Type="http://schemas.openxmlformats.org/officeDocument/2006/relationships/slide" Target="slides/slide74.xml"/><Relationship Id="rId88" Type="http://schemas.openxmlformats.org/officeDocument/2006/relationships/slide" Target="slides/slide79.xml"/><Relationship Id="rId111" Type="http://schemas.openxmlformats.org/officeDocument/2006/relationships/slide" Target="slides/slide102.xml"/><Relationship Id="rId132" Type="http://schemas.openxmlformats.org/officeDocument/2006/relationships/slide" Target="slides/slide123.xml"/><Relationship Id="rId15" Type="http://schemas.openxmlformats.org/officeDocument/2006/relationships/slide" Target="slides/slide6.xml"/><Relationship Id="rId36" Type="http://schemas.openxmlformats.org/officeDocument/2006/relationships/slide" Target="slides/slide27.xml"/><Relationship Id="rId57" Type="http://schemas.openxmlformats.org/officeDocument/2006/relationships/slide" Target="slides/slide48.xml"/><Relationship Id="rId106" Type="http://schemas.openxmlformats.org/officeDocument/2006/relationships/slide" Target="slides/slide97.xml"/><Relationship Id="rId127" Type="http://schemas.openxmlformats.org/officeDocument/2006/relationships/slide" Target="slides/slide118.xml"/><Relationship Id="rId10" Type="http://schemas.openxmlformats.org/officeDocument/2006/relationships/slide" Target="slides/slide1.xml"/><Relationship Id="rId31" Type="http://schemas.openxmlformats.org/officeDocument/2006/relationships/slide" Target="slides/slide22.xml"/><Relationship Id="rId52" Type="http://schemas.openxmlformats.org/officeDocument/2006/relationships/slide" Target="slides/slide43.xml"/><Relationship Id="rId73" Type="http://schemas.openxmlformats.org/officeDocument/2006/relationships/slide" Target="slides/slide64.xml"/><Relationship Id="rId78" Type="http://schemas.openxmlformats.org/officeDocument/2006/relationships/slide" Target="slides/slide69.xml"/><Relationship Id="rId94" Type="http://schemas.openxmlformats.org/officeDocument/2006/relationships/slide" Target="slides/slide85.xml"/><Relationship Id="rId99" Type="http://schemas.openxmlformats.org/officeDocument/2006/relationships/slide" Target="slides/slide90.xml"/><Relationship Id="rId101" Type="http://schemas.openxmlformats.org/officeDocument/2006/relationships/slide" Target="slides/slide92.xml"/><Relationship Id="rId122" Type="http://schemas.openxmlformats.org/officeDocument/2006/relationships/slide" Target="slides/slide113.xml"/><Relationship Id="rId143"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26" Type="http://schemas.openxmlformats.org/officeDocument/2006/relationships/slide" Target="slides/slide17.xml"/><Relationship Id="rId47" Type="http://schemas.openxmlformats.org/officeDocument/2006/relationships/slide" Target="slides/slide38.xml"/><Relationship Id="rId68" Type="http://schemas.openxmlformats.org/officeDocument/2006/relationships/slide" Target="slides/slide59.xml"/><Relationship Id="rId89" Type="http://schemas.openxmlformats.org/officeDocument/2006/relationships/slide" Target="slides/slide80.xml"/><Relationship Id="rId112" Type="http://schemas.openxmlformats.org/officeDocument/2006/relationships/slide" Target="slides/slide103.xml"/><Relationship Id="rId133" Type="http://schemas.openxmlformats.org/officeDocument/2006/relationships/slide" Target="slides/slide124.xml"/><Relationship Id="rId16" Type="http://schemas.openxmlformats.org/officeDocument/2006/relationships/slide" Target="slides/slide7.xml"/><Relationship Id="rId37" Type="http://schemas.openxmlformats.org/officeDocument/2006/relationships/slide" Target="slides/slide28.xml"/><Relationship Id="rId58" Type="http://schemas.openxmlformats.org/officeDocument/2006/relationships/slide" Target="slides/slide49.xml"/><Relationship Id="rId79" Type="http://schemas.openxmlformats.org/officeDocument/2006/relationships/slide" Target="slides/slide70.xml"/><Relationship Id="rId102" Type="http://schemas.openxmlformats.org/officeDocument/2006/relationships/slide" Target="slides/slide93.xml"/><Relationship Id="rId123" Type="http://schemas.openxmlformats.org/officeDocument/2006/relationships/slide" Target="slides/slide114.xml"/><Relationship Id="rId14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19-07-23T16:10:57.953" idx="32">
    <p:pos x="3328" y="80"/>
    <p:text>https://support.rstudio.com/hc/en-us/articles/200526207-Using-Projects</p:text>
    <p:extLst>
      <p:ext uri="{C676402C-5697-4E1C-873F-D02D1690AC5C}">
        <p15:threadingInfo xmlns:p15="http://schemas.microsoft.com/office/powerpoint/2012/main" timeZoneBias="-120"/>
      </p:ext>
    </p:extLst>
  </p:cm>
  <p:cm authorId="3" dt="2019-07-23T16:12:02.571" idx="33">
    <p:pos x="3328" y="216"/>
    <p:text>Rstudio provides a way to organize your work into separate projects.</p:text>
    <p:extLst>
      <p:ext uri="{C676402C-5697-4E1C-873F-D02D1690AC5C}">
        <p15:threadingInfo xmlns:p15="http://schemas.microsoft.com/office/powerpoint/2012/main" timeZoneBias="-120">
          <p15:parentCm authorId="3" idx="32"/>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19-07-22T19:09:40.129" idx="15">
    <p:pos x="4586" y="2326"/>
    <p:text>Need to get started with things like 1+1</p:text>
    <p:extLst>
      <p:ext uri="{C676402C-5697-4E1C-873F-D02D1690AC5C}">
        <p15:threadingInfo xmlns:p15="http://schemas.microsoft.com/office/powerpoint/2012/main" timeZoneBias="-120"/>
      </p:ext>
    </p:extLst>
  </p:cm>
  <p:cm authorId="3" dt="2019-07-22T19:09:58.394" idx="16">
    <p:pos x="4586" y="2462"/>
    <p:text>a=1</p:text>
    <p:extLst>
      <p:ext uri="{C676402C-5697-4E1C-873F-D02D1690AC5C}">
        <p15:threadingInfo xmlns:p15="http://schemas.microsoft.com/office/powerpoint/2012/main" timeZoneBias="-120">
          <p15:parentCm authorId="3" idx="15"/>
        </p15:threadingInfo>
      </p:ext>
    </p:extLst>
  </p:cm>
  <p:cm authorId="3" dt="2019-07-22T19:11:14.799" idx="17">
    <p:pos x="4586" y="2598"/>
    <p:text>Variable assignment; Vectors; Expressions.</p:text>
    <p:extLst>
      <p:ext uri="{C676402C-5697-4E1C-873F-D02D1690AC5C}">
        <p15:threadingInfo xmlns:p15="http://schemas.microsoft.com/office/powerpoint/2012/main" timeZoneBias="-120">
          <p15:parentCm authorId="3" idx="15"/>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19-07-22T19:26:06.955" idx="29">
    <p:pos x="1601" y="76"/>
    <p:text>Add a comment about coercion in data frames</p:text>
    <p:extLst>
      <p:ext uri="{C676402C-5697-4E1C-873F-D02D1690AC5C}">
        <p15:threadingInfo xmlns:p15="http://schemas.microsoft.com/office/powerpoint/2012/main" timeZoneBias="-120"/>
      </p:ext>
    </p:extLst>
  </p:cm>
  <p:cm authorId="3" dt="2019-10-01T20:28:58.036" idx="42">
    <p:pos x="1601" y="212"/>
    <p:text>add outputs</p:text>
    <p:extLst>
      <p:ext uri="{C676402C-5697-4E1C-873F-D02D1690AC5C}">
        <p15:threadingInfo xmlns:p15="http://schemas.microsoft.com/office/powerpoint/2012/main" timeZoneBias="-120">
          <p15:parentCm authorId="3" idx="29"/>
        </p15:threadingInfo>
      </p:ext>
    </p:extLst>
  </p:cm>
</p:cmLst>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dgm:t>
        <a:bodyPr/>
        <a:lstStyle/>
        <a:p>
          <a:r>
            <a:rPr lang="en-US" dirty="0">
              <a:solidFill>
                <a:srgbClr val="000000"/>
              </a:solidFill>
            </a:rPr>
            <a:t>Data representation</a:t>
          </a:r>
          <a:endParaRPr lang="en-US" dirty="0"/>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dgm:t>
        <a:bodyPr/>
        <a:lstStyle/>
        <a:p>
          <a:endParaRPr lang="en-US"/>
        </a:p>
      </dgm:t>
    </dgm:pt>
    <dgm:pt modelId="{AC235146-E2E4-C84B-A959-A3A605906A4C}">
      <dgm:prSet phldrT="[Text]"/>
      <dgm:spPr/>
      <dgm:t>
        <a:bodyPr/>
        <a:lstStyle/>
        <a:p>
          <a:r>
            <a:rPr lang="en-US" dirty="0">
              <a:solidFill>
                <a:srgbClr val="000000"/>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dgm:t>
        <a:bodyPr/>
        <a:lstStyle/>
        <a:p>
          <a:endParaRPr lang="en-US"/>
        </a:p>
      </dgm:t>
    </dgm:pt>
    <dgm:pt modelId="{E8CB10DA-2777-A447-989D-7C49BC590859}">
      <dgm:prSet phldrT="[Text]"/>
      <dgm:spPr/>
      <dgm:t>
        <a:bodyPr/>
        <a:lstStyle/>
        <a:p>
          <a:r>
            <a:rPr lang="en-US" dirty="0">
              <a:solidFill>
                <a:srgbClr val="000000"/>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19656218-FD0E-2D44-BC71-50DD8E9BA4B6}" srcId="{80D50F67-9F95-3941-A305-CEA7FA385FC6}" destId="{0B5A6433-9977-DC49-979A-268F9974ABC1}" srcOrd="2" destOrd="0" parTransId="{D3520453-A4AB-FE46-BCA4-2E9C3B26826E}" sibTransId="{6EC6BE40-5EB9-FD45-BBDD-24A3EA385FE2}"/>
    <dgm:cxn modelId="{53EDA41B-BB13-4551-8DAD-8A8FD3E17845}" type="presOf" srcId="{AC235146-E2E4-C84B-A959-A3A605906A4C}" destId="{C5AFF1C2-1D68-B74B-A639-0BEBF769FE50}"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A38D4361-2D59-1A4B-9ABC-712450A24F24}" srcId="{80D50F67-9F95-3941-A305-CEA7FA385FC6}" destId="{E8CB10DA-2777-A447-989D-7C49BC590859}" srcOrd="4" destOrd="0" parTransId="{6F821867-2DD2-5742-8872-D172585A137F}" sibTransId="{019531CA-6512-3647-BC72-25ABEF6369AD}"/>
    <dgm:cxn modelId="{388FB042-68B2-470D-9CFD-814CBACB3788}" type="presOf" srcId="{6EC6BE40-5EB9-FD45-BBDD-24A3EA385FE2}" destId="{C7F5A47E-99E9-BD4C-BFC0-3122D1C67F69}" srcOrd="1" destOrd="0" presId="urn:microsoft.com/office/officeart/2005/8/layout/process1"/>
    <dgm:cxn modelId="{76C9E943-2931-4D98-9A76-8D753433B13E}" type="presOf" srcId="{0C136ECA-FDE0-5447-9252-9E4AF032156E}" destId="{39CDF0DC-5990-D643-9AC9-3EEA8B29948E}" srcOrd="0" destOrd="0" presId="urn:microsoft.com/office/officeart/2005/8/layout/process1"/>
    <dgm:cxn modelId="{265AE86A-9FD2-4F91-957F-1B2137A35993}" type="presOf" srcId="{0B5A6433-9977-DC49-979A-268F9974ABC1}" destId="{D70CB62F-B0E1-B844-84FE-7AEBF84402F0}"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4516D69D-3464-4CC1-9698-E84A657764A2}" type="presOf" srcId="{80D50F67-9F95-3941-A305-CEA7FA385FC6}" destId="{80DAA5FF-5919-C24C-90B4-DE55E0C6DDBA}" srcOrd="0" destOrd="0" presId="urn:microsoft.com/office/officeart/2005/8/layout/process1"/>
    <dgm:cxn modelId="{806D36A2-7C85-4E6D-8F91-4A44981876E6}" type="presOf" srcId="{5B1224A4-CC11-1D47-999D-E3265E5B7276}" destId="{9CE2C884-607D-E34D-B486-15B22A47919B}" srcOrd="0" destOrd="0" presId="urn:microsoft.com/office/officeart/2005/8/layout/process1"/>
    <dgm:cxn modelId="{3A3ACDAD-DABE-42C2-9053-FBE77B822384}" type="presOf" srcId="{57534806-6893-974A-B1A5-795B7C67D8EE}" destId="{90B9C7EB-3530-F248-BF43-829523C168A8}" srcOrd="1" destOrd="0" presId="urn:microsoft.com/office/officeart/2005/8/layout/process1"/>
    <dgm:cxn modelId="{DA9B2DAF-A17B-4851-BE1C-1C5E8F7D8CC4}" type="presOf" srcId="{0C136ECA-FDE0-5447-9252-9E4AF032156E}" destId="{0D526FF1-1258-1143-A035-63ED16F88717}" srcOrd="1" destOrd="0" presId="urn:microsoft.com/office/officeart/2005/8/layout/process1"/>
    <dgm:cxn modelId="{F64265D0-3DF0-4959-AC16-6746D9847D31}" type="presOf" srcId="{E8CB10DA-2777-A447-989D-7C49BC590859}" destId="{692A5CD9-11E5-4740-9C4A-B7F405704106}" srcOrd="0" destOrd="0" presId="urn:microsoft.com/office/officeart/2005/8/layout/process1"/>
    <dgm:cxn modelId="{BA3B8AD8-689E-407A-850C-0B919FCA2FDD}" type="presOf" srcId="{6EC6BE40-5EB9-FD45-BBDD-24A3EA385FE2}" destId="{8BF1EDD3-0E76-CB4B-8A55-7C791F27A490}" srcOrd="0" destOrd="0" presId="urn:microsoft.com/office/officeart/2005/8/layout/process1"/>
    <dgm:cxn modelId="{B2182CDA-B7DB-4C79-A16A-7CC872BF9ADB}" type="presOf" srcId="{E72A66E4-C7CA-254E-B3E1-7775E6B3181F}" destId="{04090B02-BF1C-EA4B-8E89-3A9CA9B88AA9}" srcOrd="0" destOrd="0" presId="urn:microsoft.com/office/officeart/2005/8/layout/process1"/>
    <dgm:cxn modelId="{933521E1-9589-4A0C-9545-38AEB550A4AB}" type="presOf" srcId="{5B1224A4-CC11-1D47-999D-E3265E5B7276}" destId="{AEA643CE-6B3B-E142-8D4B-1F787A3FA4B2}" srcOrd="1" destOrd="0" presId="urn:microsoft.com/office/officeart/2005/8/layout/process1"/>
    <dgm:cxn modelId="{6226F5E5-A1E6-4ECA-8ED4-55953A7A838E}" type="presOf" srcId="{57534806-6893-974A-B1A5-795B7C67D8EE}" destId="{173E1D90-F9CB-8040-90CA-9E7E7F569B8E}" srcOrd="0" destOrd="0" presId="urn:microsoft.com/office/officeart/2005/8/layout/process1"/>
    <dgm:cxn modelId="{43F329F7-73C2-484C-9C7E-A325AB109E2F}" type="presOf" srcId="{CCF6D926-C36A-D646-B809-4E0619023773}" destId="{BC21F6AF-682A-EE4D-9498-D8267C852F8A}" srcOrd="0" destOrd="0" presId="urn:microsoft.com/office/officeart/2005/8/layout/process1"/>
    <dgm:cxn modelId="{080A18D7-B737-4D91-90A9-79BE8C96D28A}" type="presParOf" srcId="{80DAA5FF-5919-C24C-90B4-DE55E0C6DDBA}" destId="{BC21F6AF-682A-EE4D-9498-D8267C852F8A}" srcOrd="0" destOrd="0" presId="urn:microsoft.com/office/officeart/2005/8/layout/process1"/>
    <dgm:cxn modelId="{4E248F6E-751D-4E20-B213-59F277F4E204}" type="presParOf" srcId="{80DAA5FF-5919-C24C-90B4-DE55E0C6DDBA}" destId="{173E1D90-F9CB-8040-90CA-9E7E7F569B8E}" srcOrd="1" destOrd="0" presId="urn:microsoft.com/office/officeart/2005/8/layout/process1"/>
    <dgm:cxn modelId="{7A701A12-2520-4BCC-923E-35358C9BDDCF}" type="presParOf" srcId="{173E1D90-F9CB-8040-90CA-9E7E7F569B8E}" destId="{90B9C7EB-3530-F248-BF43-829523C168A8}" srcOrd="0" destOrd="0" presId="urn:microsoft.com/office/officeart/2005/8/layout/process1"/>
    <dgm:cxn modelId="{CDA8D952-6D8C-47CA-9C37-477A7035CB34}" type="presParOf" srcId="{80DAA5FF-5919-C24C-90B4-DE55E0C6DDBA}" destId="{04090B02-BF1C-EA4B-8E89-3A9CA9B88AA9}" srcOrd="2" destOrd="0" presId="urn:microsoft.com/office/officeart/2005/8/layout/process1"/>
    <dgm:cxn modelId="{C9C9223F-89C8-4F31-8D79-CAE24A545EBA}" type="presParOf" srcId="{80DAA5FF-5919-C24C-90B4-DE55E0C6DDBA}" destId="{9CE2C884-607D-E34D-B486-15B22A47919B}" srcOrd="3" destOrd="0" presId="urn:microsoft.com/office/officeart/2005/8/layout/process1"/>
    <dgm:cxn modelId="{FEB4147D-7057-4FC7-97A3-3D76B52212EB}" type="presParOf" srcId="{9CE2C884-607D-E34D-B486-15B22A47919B}" destId="{AEA643CE-6B3B-E142-8D4B-1F787A3FA4B2}" srcOrd="0" destOrd="0" presId="urn:microsoft.com/office/officeart/2005/8/layout/process1"/>
    <dgm:cxn modelId="{12ED8825-BAA2-44B8-A71A-34F089731D8E}" type="presParOf" srcId="{80DAA5FF-5919-C24C-90B4-DE55E0C6DDBA}" destId="{D70CB62F-B0E1-B844-84FE-7AEBF84402F0}" srcOrd="4" destOrd="0" presId="urn:microsoft.com/office/officeart/2005/8/layout/process1"/>
    <dgm:cxn modelId="{72311E60-62D8-4905-9F66-59C176A069CD}" type="presParOf" srcId="{80DAA5FF-5919-C24C-90B4-DE55E0C6DDBA}" destId="{8BF1EDD3-0E76-CB4B-8A55-7C791F27A490}" srcOrd="5" destOrd="0" presId="urn:microsoft.com/office/officeart/2005/8/layout/process1"/>
    <dgm:cxn modelId="{E27C11BF-2CE8-4E43-9D83-3A5F6B26CF99}" type="presParOf" srcId="{8BF1EDD3-0E76-CB4B-8A55-7C791F27A490}" destId="{C7F5A47E-99E9-BD4C-BFC0-3122D1C67F69}" srcOrd="0" destOrd="0" presId="urn:microsoft.com/office/officeart/2005/8/layout/process1"/>
    <dgm:cxn modelId="{6F60B0E3-6868-4F6C-8D1D-8B060B586A54}" type="presParOf" srcId="{80DAA5FF-5919-C24C-90B4-DE55E0C6DDBA}" destId="{C5AFF1C2-1D68-B74B-A639-0BEBF769FE50}" srcOrd="6" destOrd="0" presId="urn:microsoft.com/office/officeart/2005/8/layout/process1"/>
    <dgm:cxn modelId="{F963D556-9148-4E72-81A3-501E7E3E7925}" type="presParOf" srcId="{80DAA5FF-5919-C24C-90B4-DE55E0C6DDBA}" destId="{39CDF0DC-5990-D643-9AC9-3EEA8B29948E}" srcOrd="7" destOrd="0" presId="urn:microsoft.com/office/officeart/2005/8/layout/process1"/>
    <dgm:cxn modelId="{797BBCD9-BF03-416F-8179-36D7E0831244}" type="presParOf" srcId="{39CDF0DC-5990-D643-9AC9-3EEA8B29948E}" destId="{0D526FF1-1258-1143-A035-63ED16F88717}" srcOrd="0" destOrd="0" presId="urn:microsoft.com/office/officeart/2005/8/layout/process1"/>
    <dgm:cxn modelId="{B7AC59E9-288E-44D5-A265-DC0465C660AB}"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D50F67-9F95-3941-A305-CEA7FA385FC6}" type="doc">
      <dgm:prSet loTypeId="urn:microsoft.com/office/officeart/2005/8/layout/process1" loCatId="" qsTypeId="urn:microsoft.com/office/officeart/2005/8/quickstyle/simple4" qsCatId="simple" csTypeId="urn:microsoft.com/office/officeart/2005/8/colors/colorful1" csCatId="colorful" phldr="1"/>
      <dgm:spPr/>
    </dgm:pt>
    <dgm:pt modelId="{CCF6D926-C36A-D646-B809-4E0619023773}">
      <dgm:prSet phldrT="[Text]"/>
      <dgm:spPr/>
      <dgm:t>
        <a:bodyPr/>
        <a:lstStyle/>
        <a:p>
          <a:r>
            <a:rPr lang="en-US" dirty="0">
              <a:solidFill>
                <a:schemeClr val="tx1"/>
              </a:solidFill>
            </a:rPr>
            <a:t>Scientific question</a:t>
          </a:r>
        </a:p>
      </dgm:t>
    </dgm:pt>
    <dgm:pt modelId="{026B9293-2855-E340-B29E-AB21B51BEE3F}" type="parTrans" cxnId="{6A0D8550-5489-7443-BB34-B0F399B1C399}">
      <dgm:prSet/>
      <dgm:spPr/>
      <dgm:t>
        <a:bodyPr/>
        <a:lstStyle/>
        <a:p>
          <a:endParaRPr lang="en-US"/>
        </a:p>
      </dgm:t>
    </dgm:pt>
    <dgm:pt modelId="{57534806-6893-974A-B1A5-795B7C67D8EE}" type="sibTrans" cxnId="{6A0D8550-5489-7443-BB34-B0F399B1C399}">
      <dgm:prSet/>
      <dgm:spPr/>
      <dgm:t>
        <a:bodyPr/>
        <a:lstStyle/>
        <a:p>
          <a:endParaRPr lang="en-US"/>
        </a:p>
      </dgm:t>
    </dgm:pt>
    <dgm:pt modelId="{E72A66E4-C7CA-254E-B3E1-7775E6B3181F}">
      <dgm:prSet phldrT="[Text]"/>
      <dgm:spPr/>
      <dgm:t>
        <a:bodyPr/>
        <a:lstStyle/>
        <a:p>
          <a:r>
            <a:rPr lang="en-US" dirty="0">
              <a:solidFill>
                <a:srgbClr val="000000"/>
              </a:solidFill>
            </a:rPr>
            <a:t>Formatted Data In R</a:t>
          </a:r>
        </a:p>
      </dgm:t>
    </dgm:pt>
    <dgm:pt modelId="{F6A6F8DC-D9FB-0343-8970-B332F9AC4FF9}" type="parTrans" cxnId="{3C14DE0B-D3D3-D04B-9C31-05BBB10ACDCB}">
      <dgm:prSet/>
      <dgm:spPr/>
      <dgm:t>
        <a:bodyPr/>
        <a:lstStyle/>
        <a:p>
          <a:endParaRPr lang="en-US"/>
        </a:p>
      </dgm:t>
    </dgm:pt>
    <dgm:pt modelId="{5B1224A4-CC11-1D47-999D-E3265E5B7276}" type="sibTrans" cxnId="{3C14DE0B-D3D3-D04B-9C31-05BBB10ACDCB}">
      <dgm:prSet/>
      <dgm:spPr/>
      <dgm:t>
        <a:bodyPr/>
        <a:lstStyle/>
        <a:p>
          <a:endParaRPr lang="en-US"/>
        </a:p>
      </dgm:t>
    </dgm:pt>
    <dgm:pt modelId="{0B5A6433-9977-DC49-979A-268F9974ABC1}">
      <dgm:prSet phldrT="[Text]"/>
      <dgm:spPr>
        <a:solidFill>
          <a:schemeClr val="bg1">
            <a:lumMod val="85000"/>
          </a:schemeClr>
        </a:solidFill>
      </dgm:spPr>
      <dgm:t>
        <a:bodyPr/>
        <a:lstStyle/>
        <a:p>
          <a:r>
            <a:rPr lang="en-US" dirty="0">
              <a:solidFill>
                <a:schemeClr val="tx1">
                  <a:lumMod val="50000"/>
                  <a:lumOff val="50000"/>
                </a:schemeClr>
              </a:solidFill>
            </a:rPr>
            <a:t>Data representation</a:t>
          </a:r>
        </a:p>
      </dgm:t>
    </dgm:pt>
    <dgm:pt modelId="{D3520453-A4AB-FE46-BCA4-2E9C3B26826E}" type="parTrans" cxnId="{19656218-FD0E-2D44-BC71-50DD8E9BA4B6}">
      <dgm:prSet/>
      <dgm:spPr/>
      <dgm:t>
        <a:bodyPr/>
        <a:lstStyle/>
        <a:p>
          <a:endParaRPr lang="en-US"/>
        </a:p>
      </dgm:t>
    </dgm:pt>
    <dgm:pt modelId="{6EC6BE40-5EB9-FD45-BBDD-24A3EA385FE2}" type="sibTrans" cxnId="{19656218-FD0E-2D44-BC71-50DD8E9BA4B6}">
      <dgm:prSet/>
      <dgm:spPr>
        <a:solidFill>
          <a:schemeClr val="bg1">
            <a:lumMod val="85000"/>
          </a:schemeClr>
        </a:solidFill>
      </dgm:spPr>
      <dgm:t>
        <a:bodyPr/>
        <a:lstStyle/>
        <a:p>
          <a:endParaRPr lang="en-US"/>
        </a:p>
      </dgm:t>
    </dgm:pt>
    <dgm:pt modelId="{AC235146-E2E4-C84B-A959-A3A605906A4C}">
      <dgm:prSet phldrT="[Text]"/>
      <dgm:spPr>
        <a:solidFill>
          <a:schemeClr val="bg1">
            <a:lumMod val="85000"/>
          </a:schemeClr>
        </a:solidFill>
      </dgm:spPr>
      <dgm:t>
        <a:bodyPr/>
        <a:lstStyle/>
        <a:p>
          <a:r>
            <a:rPr lang="en-US" dirty="0">
              <a:solidFill>
                <a:schemeClr val="tx1">
                  <a:lumMod val="50000"/>
                  <a:lumOff val="50000"/>
                </a:schemeClr>
              </a:solidFill>
            </a:rPr>
            <a:t>Statistical analysis</a:t>
          </a:r>
        </a:p>
      </dgm:t>
    </dgm:pt>
    <dgm:pt modelId="{B9100DFB-23BE-6B40-8869-C342C5253264}" type="parTrans" cxnId="{FA329528-382D-2A45-B46E-B67C49D4A760}">
      <dgm:prSet/>
      <dgm:spPr/>
      <dgm:t>
        <a:bodyPr/>
        <a:lstStyle/>
        <a:p>
          <a:endParaRPr lang="en-US"/>
        </a:p>
      </dgm:t>
    </dgm:pt>
    <dgm:pt modelId="{0C136ECA-FDE0-5447-9252-9E4AF032156E}" type="sibTrans" cxnId="{FA329528-382D-2A45-B46E-B67C49D4A760}">
      <dgm:prSet/>
      <dgm:spPr>
        <a:solidFill>
          <a:schemeClr val="bg1">
            <a:lumMod val="85000"/>
          </a:schemeClr>
        </a:solidFill>
      </dgm:spPr>
      <dgm:t>
        <a:bodyPr/>
        <a:lstStyle/>
        <a:p>
          <a:endParaRPr lang="en-US"/>
        </a:p>
      </dgm:t>
    </dgm:pt>
    <dgm:pt modelId="{E8CB10DA-2777-A447-989D-7C49BC590859}">
      <dgm:prSet phldrT="[Text]"/>
      <dgm:spPr>
        <a:solidFill>
          <a:schemeClr val="bg1">
            <a:lumMod val="85000"/>
          </a:schemeClr>
        </a:solidFill>
      </dgm:spPr>
      <dgm:t>
        <a:bodyPr/>
        <a:lstStyle/>
        <a:p>
          <a:r>
            <a:rPr lang="en-US" dirty="0">
              <a:solidFill>
                <a:schemeClr val="tx1">
                  <a:lumMod val="50000"/>
                  <a:lumOff val="50000"/>
                </a:schemeClr>
              </a:solidFill>
            </a:rPr>
            <a:t>Communicate</a:t>
          </a:r>
        </a:p>
      </dgm:t>
    </dgm:pt>
    <dgm:pt modelId="{6F821867-2DD2-5742-8872-D172585A137F}" type="parTrans" cxnId="{A38D4361-2D59-1A4B-9ABC-712450A24F24}">
      <dgm:prSet/>
      <dgm:spPr/>
      <dgm:t>
        <a:bodyPr/>
        <a:lstStyle/>
        <a:p>
          <a:endParaRPr lang="en-US"/>
        </a:p>
      </dgm:t>
    </dgm:pt>
    <dgm:pt modelId="{019531CA-6512-3647-BC72-25ABEF6369AD}" type="sibTrans" cxnId="{A38D4361-2D59-1A4B-9ABC-712450A24F24}">
      <dgm:prSet/>
      <dgm:spPr/>
      <dgm:t>
        <a:bodyPr/>
        <a:lstStyle/>
        <a:p>
          <a:endParaRPr lang="en-US"/>
        </a:p>
      </dgm:t>
    </dgm:pt>
    <dgm:pt modelId="{80DAA5FF-5919-C24C-90B4-DE55E0C6DDBA}" type="pres">
      <dgm:prSet presAssocID="{80D50F67-9F95-3941-A305-CEA7FA385FC6}" presName="Name0" presStyleCnt="0">
        <dgm:presLayoutVars>
          <dgm:dir/>
          <dgm:resizeHandles val="exact"/>
        </dgm:presLayoutVars>
      </dgm:prSet>
      <dgm:spPr/>
    </dgm:pt>
    <dgm:pt modelId="{BC21F6AF-682A-EE4D-9498-D8267C852F8A}" type="pres">
      <dgm:prSet presAssocID="{CCF6D926-C36A-D646-B809-4E0619023773}" presName="node" presStyleLbl="node1" presStyleIdx="0" presStyleCnt="5">
        <dgm:presLayoutVars>
          <dgm:bulletEnabled val="1"/>
        </dgm:presLayoutVars>
      </dgm:prSet>
      <dgm:spPr/>
    </dgm:pt>
    <dgm:pt modelId="{173E1D90-F9CB-8040-90CA-9E7E7F569B8E}" type="pres">
      <dgm:prSet presAssocID="{57534806-6893-974A-B1A5-795B7C67D8EE}" presName="sibTrans" presStyleLbl="sibTrans2D1" presStyleIdx="0" presStyleCnt="4"/>
      <dgm:spPr/>
    </dgm:pt>
    <dgm:pt modelId="{90B9C7EB-3530-F248-BF43-829523C168A8}" type="pres">
      <dgm:prSet presAssocID="{57534806-6893-974A-B1A5-795B7C67D8EE}" presName="connectorText" presStyleLbl="sibTrans2D1" presStyleIdx="0" presStyleCnt="4"/>
      <dgm:spPr/>
    </dgm:pt>
    <dgm:pt modelId="{04090B02-BF1C-EA4B-8E89-3A9CA9B88AA9}" type="pres">
      <dgm:prSet presAssocID="{E72A66E4-C7CA-254E-B3E1-7775E6B3181F}" presName="node" presStyleLbl="node1" presStyleIdx="1" presStyleCnt="5">
        <dgm:presLayoutVars>
          <dgm:bulletEnabled val="1"/>
        </dgm:presLayoutVars>
      </dgm:prSet>
      <dgm:spPr/>
    </dgm:pt>
    <dgm:pt modelId="{9CE2C884-607D-E34D-B486-15B22A47919B}" type="pres">
      <dgm:prSet presAssocID="{5B1224A4-CC11-1D47-999D-E3265E5B7276}" presName="sibTrans" presStyleLbl="sibTrans2D1" presStyleIdx="1" presStyleCnt="4"/>
      <dgm:spPr/>
    </dgm:pt>
    <dgm:pt modelId="{AEA643CE-6B3B-E142-8D4B-1F787A3FA4B2}" type="pres">
      <dgm:prSet presAssocID="{5B1224A4-CC11-1D47-999D-E3265E5B7276}" presName="connectorText" presStyleLbl="sibTrans2D1" presStyleIdx="1" presStyleCnt="4"/>
      <dgm:spPr/>
    </dgm:pt>
    <dgm:pt modelId="{D70CB62F-B0E1-B844-84FE-7AEBF84402F0}" type="pres">
      <dgm:prSet presAssocID="{0B5A6433-9977-DC49-979A-268F9974ABC1}" presName="node" presStyleLbl="node1" presStyleIdx="2" presStyleCnt="5">
        <dgm:presLayoutVars>
          <dgm:bulletEnabled val="1"/>
        </dgm:presLayoutVars>
      </dgm:prSet>
      <dgm:spPr/>
    </dgm:pt>
    <dgm:pt modelId="{8BF1EDD3-0E76-CB4B-8A55-7C791F27A490}" type="pres">
      <dgm:prSet presAssocID="{6EC6BE40-5EB9-FD45-BBDD-24A3EA385FE2}" presName="sibTrans" presStyleLbl="sibTrans2D1" presStyleIdx="2" presStyleCnt="4"/>
      <dgm:spPr/>
    </dgm:pt>
    <dgm:pt modelId="{C7F5A47E-99E9-BD4C-BFC0-3122D1C67F69}" type="pres">
      <dgm:prSet presAssocID="{6EC6BE40-5EB9-FD45-BBDD-24A3EA385FE2}" presName="connectorText" presStyleLbl="sibTrans2D1" presStyleIdx="2" presStyleCnt="4"/>
      <dgm:spPr/>
    </dgm:pt>
    <dgm:pt modelId="{C5AFF1C2-1D68-B74B-A639-0BEBF769FE50}" type="pres">
      <dgm:prSet presAssocID="{AC235146-E2E4-C84B-A959-A3A605906A4C}" presName="node" presStyleLbl="node1" presStyleIdx="3" presStyleCnt="5">
        <dgm:presLayoutVars>
          <dgm:bulletEnabled val="1"/>
        </dgm:presLayoutVars>
      </dgm:prSet>
      <dgm:spPr/>
    </dgm:pt>
    <dgm:pt modelId="{39CDF0DC-5990-D643-9AC9-3EEA8B29948E}" type="pres">
      <dgm:prSet presAssocID="{0C136ECA-FDE0-5447-9252-9E4AF032156E}" presName="sibTrans" presStyleLbl="sibTrans2D1" presStyleIdx="3" presStyleCnt="4"/>
      <dgm:spPr/>
    </dgm:pt>
    <dgm:pt modelId="{0D526FF1-1258-1143-A035-63ED16F88717}" type="pres">
      <dgm:prSet presAssocID="{0C136ECA-FDE0-5447-9252-9E4AF032156E}" presName="connectorText" presStyleLbl="sibTrans2D1" presStyleIdx="3" presStyleCnt="4"/>
      <dgm:spPr/>
    </dgm:pt>
    <dgm:pt modelId="{692A5CD9-11E5-4740-9C4A-B7F405704106}" type="pres">
      <dgm:prSet presAssocID="{E8CB10DA-2777-A447-989D-7C49BC590859}" presName="node" presStyleLbl="node1" presStyleIdx="4" presStyleCnt="5" custScaleY="445926">
        <dgm:presLayoutVars>
          <dgm:bulletEnabled val="1"/>
        </dgm:presLayoutVars>
      </dgm:prSet>
      <dgm:spPr/>
    </dgm:pt>
  </dgm:ptLst>
  <dgm:cxnLst>
    <dgm:cxn modelId="{3C14DE0B-D3D3-D04B-9C31-05BBB10ACDCB}" srcId="{80D50F67-9F95-3941-A305-CEA7FA385FC6}" destId="{E72A66E4-C7CA-254E-B3E1-7775E6B3181F}" srcOrd="1" destOrd="0" parTransId="{F6A6F8DC-D9FB-0343-8970-B332F9AC4FF9}" sibTransId="{5B1224A4-CC11-1D47-999D-E3265E5B7276}"/>
    <dgm:cxn modelId="{B205810F-42C9-40CB-AA2C-E6B84640E325}" type="presOf" srcId="{5B1224A4-CC11-1D47-999D-E3265E5B7276}" destId="{9CE2C884-607D-E34D-B486-15B22A47919B}" srcOrd="0" destOrd="0" presId="urn:microsoft.com/office/officeart/2005/8/layout/process1"/>
    <dgm:cxn modelId="{75C12111-C801-4987-9354-BC7B58D2D32D}" type="presOf" srcId="{5B1224A4-CC11-1D47-999D-E3265E5B7276}" destId="{AEA643CE-6B3B-E142-8D4B-1F787A3FA4B2}" srcOrd="1" destOrd="0" presId="urn:microsoft.com/office/officeart/2005/8/layout/process1"/>
    <dgm:cxn modelId="{19656218-FD0E-2D44-BC71-50DD8E9BA4B6}" srcId="{80D50F67-9F95-3941-A305-CEA7FA385FC6}" destId="{0B5A6433-9977-DC49-979A-268F9974ABC1}" srcOrd="2" destOrd="0" parTransId="{D3520453-A4AB-FE46-BCA4-2E9C3B26826E}" sibTransId="{6EC6BE40-5EB9-FD45-BBDD-24A3EA385FE2}"/>
    <dgm:cxn modelId="{D8F94422-0A0E-4E25-8429-D203E5A4CD97}" type="presOf" srcId="{57534806-6893-974A-B1A5-795B7C67D8EE}" destId="{173E1D90-F9CB-8040-90CA-9E7E7F569B8E}" srcOrd="0" destOrd="0" presId="urn:microsoft.com/office/officeart/2005/8/layout/process1"/>
    <dgm:cxn modelId="{FA329528-382D-2A45-B46E-B67C49D4A760}" srcId="{80D50F67-9F95-3941-A305-CEA7FA385FC6}" destId="{AC235146-E2E4-C84B-A959-A3A605906A4C}" srcOrd="3" destOrd="0" parTransId="{B9100DFB-23BE-6B40-8869-C342C5253264}" sibTransId="{0C136ECA-FDE0-5447-9252-9E4AF032156E}"/>
    <dgm:cxn modelId="{63CF5938-33B3-4287-AF9C-E71CB86C5439}" type="presOf" srcId="{AC235146-E2E4-C84B-A959-A3A605906A4C}" destId="{C5AFF1C2-1D68-B74B-A639-0BEBF769FE50}" srcOrd="0" destOrd="0" presId="urn:microsoft.com/office/officeart/2005/8/layout/process1"/>
    <dgm:cxn modelId="{A38D4361-2D59-1A4B-9ABC-712450A24F24}" srcId="{80D50F67-9F95-3941-A305-CEA7FA385FC6}" destId="{E8CB10DA-2777-A447-989D-7C49BC590859}" srcOrd="4" destOrd="0" parTransId="{6F821867-2DD2-5742-8872-D172585A137F}" sibTransId="{019531CA-6512-3647-BC72-25ABEF6369AD}"/>
    <dgm:cxn modelId="{754A216E-CFA8-40E1-8C3F-821DECD46835}" type="presOf" srcId="{0B5A6433-9977-DC49-979A-268F9974ABC1}" destId="{D70CB62F-B0E1-B844-84FE-7AEBF84402F0}" srcOrd="0" destOrd="0" presId="urn:microsoft.com/office/officeart/2005/8/layout/process1"/>
    <dgm:cxn modelId="{6A0D8550-5489-7443-BB34-B0F399B1C399}" srcId="{80D50F67-9F95-3941-A305-CEA7FA385FC6}" destId="{CCF6D926-C36A-D646-B809-4E0619023773}" srcOrd="0" destOrd="0" parTransId="{026B9293-2855-E340-B29E-AB21B51BEE3F}" sibTransId="{57534806-6893-974A-B1A5-795B7C67D8EE}"/>
    <dgm:cxn modelId="{3B004473-58CA-41F9-805A-6496CFF91235}" type="presOf" srcId="{E72A66E4-C7CA-254E-B3E1-7775E6B3181F}" destId="{04090B02-BF1C-EA4B-8E89-3A9CA9B88AA9}" srcOrd="0" destOrd="0" presId="urn:microsoft.com/office/officeart/2005/8/layout/process1"/>
    <dgm:cxn modelId="{B9909954-D936-4A81-B173-E1DAA0278C71}" type="presOf" srcId="{CCF6D926-C36A-D646-B809-4E0619023773}" destId="{BC21F6AF-682A-EE4D-9498-D8267C852F8A}" srcOrd="0" destOrd="0" presId="urn:microsoft.com/office/officeart/2005/8/layout/process1"/>
    <dgm:cxn modelId="{BD3A5A7B-17EF-4A68-A72E-6C3A0ED951D4}" type="presOf" srcId="{57534806-6893-974A-B1A5-795B7C67D8EE}" destId="{90B9C7EB-3530-F248-BF43-829523C168A8}" srcOrd="1" destOrd="0" presId="urn:microsoft.com/office/officeart/2005/8/layout/process1"/>
    <dgm:cxn modelId="{55E29DB0-1688-43E6-9223-F38D20DAD762}" type="presOf" srcId="{0C136ECA-FDE0-5447-9252-9E4AF032156E}" destId="{39CDF0DC-5990-D643-9AC9-3EEA8B29948E}" srcOrd="0" destOrd="0" presId="urn:microsoft.com/office/officeart/2005/8/layout/process1"/>
    <dgm:cxn modelId="{200DE2B9-87EF-4836-8FF3-E439554AC0DE}" type="presOf" srcId="{E8CB10DA-2777-A447-989D-7C49BC590859}" destId="{692A5CD9-11E5-4740-9C4A-B7F405704106}" srcOrd="0" destOrd="0" presId="urn:microsoft.com/office/officeart/2005/8/layout/process1"/>
    <dgm:cxn modelId="{C5C9EFEF-A9E5-4E9C-BBDA-DAE1A224AC56}" type="presOf" srcId="{0C136ECA-FDE0-5447-9252-9E4AF032156E}" destId="{0D526FF1-1258-1143-A035-63ED16F88717}" srcOrd="1" destOrd="0" presId="urn:microsoft.com/office/officeart/2005/8/layout/process1"/>
    <dgm:cxn modelId="{CEBCCBF1-EA9F-4654-B651-91D07A744946}" type="presOf" srcId="{6EC6BE40-5EB9-FD45-BBDD-24A3EA385FE2}" destId="{C7F5A47E-99E9-BD4C-BFC0-3122D1C67F69}" srcOrd="1" destOrd="0" presId="urn:microsoft.com/office/officeart/2005/8/layout/process1"/>
    <dgm:cxn modelId="{1643ACF6-5BA6-4CEC-BE23-DD51F669CAF3}" type="presOf" srcId="{6EC6BE40-5EB9-FD45-BBDD-24A3EA385FE2}" destId="{8BF1EDD3-0E76-CB4B-8A55-7C791F27A490}" srcOrd="0" destOrd="0" presId="urn:microsoft.com/office/officeart/2005/8/layout/process1"/>
    <dgm:cxn modelId="{DE18CEF6-644D-455A-B12F-4B25BCCDFB19}" type="presOf" srcId="{80D50F67-9F95-3941-A305-CEA7FA385FC6}" destId="{80DAA5FF-5919-C24C-90B4-DE55E0C6DDBA}" srcOrd="0" destOrd="0" presId="urn:microsoft.com/office/officeart/2005/8/layout/process1"/>
    <dgm:cxn modelId="{D325D2C7-1978-4015-8B0D-845615857ACE}" type="presParOf" srcId="{80DAA5FF-5919-C24C-90B4-DE55E0C6DDBA}" destId="{BC21F6AF-682A-EE4D-9498-D8267C852F8A}" srcOrd="0" destOrd="0" presId="urn:microsoft.com/office/officeart/2005/8/layout/process1"/>
    <dgm:cxn modelId="{AA6CCDB4-4ABF-4644-9DEF-72A5BD37B769}" type="presParOf" srcId="{80DAA5FF-5919-C24C-90B4-DE55E0C6DDBA}" destId="{173E1D90-F9CB-8040-90CA-9E7E7F569B8E}" srcOrd="1" destOrd="0" presId="urn:microsoft.com/office/officeart/2005/8/layout/process1"/>
    <dgm:cxn modelId="{E265EBC2-2B54-4AE4-A6BC-54C00B42DB0F}" type="presParOf" srcId="{173E1D90-F9CB-8040-90CA-9E7E7F569B8E}" destId="{90B9C7EB-3530-F248-BF43-829523C168A8}" srcOrd="0" destOrd="0" presId="urn:microsoft.com/office/officeart/2005/8/layout/process1"/>
    <dgm:cxn modelId="{1E960EAE-528A-435E-81CE-67CFCB77A949}" type="presParOf" srcId="{80DAA5FF-5919-C24C-90B4-DE55E0C6DDBA}" destId="{04090B02-BF1C-EA4B-8E89-3A9CA9B88AA9}" srcOrd="2" destOrd="0" presId="urn:microsoft.com/office/officeart/2005/8/layout/process1"/>
    <dgm:cxn modelId="{8261AEB7-2048-4E5F-B69C-376E0ADCE1C8}" type="presParOf" srcId="{80DAA5FF-5919-C24C-90B4-DE55E0C6DDBA}" destId="{9CE2C884-607D-E34D-B486-15B22A47919B}" srcOrd="3" destOrd="0" presId="urn:microsoft.com/office/officeart/2005/8/layout/process1"/>
    <dgm:cxn modelId="{F24970C9-8B7B-4A71-9F9A-EFEA0545B940}" type="presParOf" srcId="{9CE2C884-607D-E34D-B486-15B22A47919B}" destId="{AEA643CE-6B3B-E142-8D4B-1F787A3FA4B2}" srcOrd="0" destOrd="0" presId="urn:microsoft.com/office/officeart/2005/8/layout/process1"/>
    <dgm:cxn modelId="{D44ADFDC-334B-43E9-95D1-F128CB664BF7}" type="presParOf" srcId="{80DAA5FF-5919-C24C-90B4-DE55E0C6DDBA}" destId="{D70CB62F-B0E1-B844-84FE-7AEBF84402F0}" srcOrd="4" destOrd="0" presId="urn:microsoft.com/office/officeart/2005/8/layout/process1"/>
    <dgm:cxn modelId="{0BA7D2DA-7900-47EE-BBCA-DA6EA51B2BB7}" type="presParOf" srcId="{80DAA5FF-5919-C24C-90B4-DE55E0C6DDBA}" destId="{8BF1EDD3-0E76-CB4B-8A55-7C791F27A490}" srcOrd="5" destOrd="0" presId="urn:microsoft.com/office/officeart/2005/8/layout/process1"/>
    <dgm:cxn modelId="{BF9FF9D6-9720-496E-810B-746EA025296B}" type="presParOf" srcId="{8BF1EDD3-0E76-CB4B-8A55-7C791F27A490}" destId="{C7F5A47E-99E9-BD4C-BFC0-3122D1C67F69}" srcOrd="0" destOrd="0" presId="urn:microsoft.com/office/officeart/2005/8/layout/process1"/>
    <dgm:cxn modelId="{E2AE38C9-EC1A-41FF-BE3B-BCA366EEF5BF}" type="presParOf" srcId="{80DAA5FF-5919-C24C-90B4-DE55E0C6DDBA}" destId="{C5AFF1C2-1D68-B74B-A639-0BEBF769FE50}" srcOrd="6" destOrd="0" presId="urn:microsoft.com/office/officeart/2005/8/layout/process1"/>
    <dgm:cxn modelId="{166B207B-1E91-4E1C-89B9-AB67122752F1}" type="presParOf" srcId="{80DAA5FF-5919-C24C-90B4-DE55E0C6DDBA}" destId="{39CDF0DC-5990-D643-9AC9-3EEA8B29948E}" srcOrd="7" destOrd="0" presId="urn:microsoft.com/office/officeart/2005/8/layout/process1"/>
    <dgm:cxn modelId="{1FE1EBD8-94EC-4225-8054-B991551EB1AA}" type="presParOf" srcId="{39CDF0DC-5990-D643-9AC9-3EEA8B29948E}" destId="{0D526FF1-1258-1143-A035-63ED16F88717}" srcOrd="0" destOrd="0" presId="urn:microsoft.com/office/officeart/2005/8/layout/process1"/>
    <dgm:cxn modelId="{3C8B318F-6C81-4806-860C-292ADF07B8E8}" type="presParOf" srcId="{80DAA5FF-5919-C24C-90B4-DE55E0C6DDBA}" destId="{692A5CD9-11E5-4740-9C4A-B7F405704106}"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Data representation</a:t>
          </a:r>
          <a:endParaRPr lang="en-US" sz="1500" kern="1200" dirty="0"/>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Communicate</a:t>
          </a:r>
        </a:p>
      </dsp:txBody>
      <dsp:txXfrm>
        <a:off x="7413741" y="368707"/>
        <a:ext cx="1239138" cy="34445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21F6AF-682A-EE4D-9498-D8267C852F8A}">
      <dsp:nvSpPr>
        <dsp:cNvPr id="0" name=""/>
        <dsp:cNvSpPr/>
      </dsp:nvSpPr>
      <dsp:spPr>
        <a:xfrm>
          <a:off x="4245" y="1696121"/>
          <a:ext cx="1316240" cy="789744"/>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solidFill>
            </a:rPr>
            <a:t>Scientific question</a:t>
          </a:r>
        </a:p>
      </dsp:txBody>
      <dsp:txXfrm>
        <a:off x="27376" y="1719252"/>
        <a:ext cx="1269978" cy="743482"/>
      </dsp:txXfrm>
    </dsp:sp>
    <dsp:sp modelId="{173E1D90-F9CB-8040-90CA-9E7E7F569B8E}">
      <dsp:nvSpPr>
        <dsp:cNvPr id="0" name=""/>
        <dsp:cNvSpPr/>
      </dsp:nvSpPr>
      <dsp:spPr>
        <a:xfrm>
          <a:off x="1452110" y="1927779"/>
          <a:ext cx="279042" cy="3264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452110" y="1993064"/>
        <a:ext cx="195329" cy="195857"/>
      </dsp:txXfrm>
    </dsp:sp>
    <dsp:sp modelId="{04090B02-BF1C-EA4B-8E89-3A9CA9B88AA9}">
      <dsp:nvSpPr>
        <dsp:cNvPr id="0" name=""/>
        <dsp:cNvSpPr/>
      </dsp:nvSpPr>
      <dsp:spPr>
        <a:xfrm>
          <a:off x="1846982" y="1696121"/>
          <a:ext cx="1316240" cy="789744"/>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rgbClr val="000000"/>
              </a:solidFill>
            </a:rPr>
            <a:t>Formatted Data In R</a:t>
          </a:r>
        </a:p>
      </dsp:txBody>
      <dsp:txXfrm>
        <a:off x="1870113" y="1719252"/>
        <a:ext cx="1269978" cy="743482"/>
      </dsp:txXfrm>
    </dsp:sp>
    <dsp:sp modelId="{9CE2C884-607D-E34D-B486-15B22A47919B}">
      <dsp:nvSpPr>
        <dsp:cNvPr id="0" name=""/>
        <dsp:cNvSpPr/>
      </dsp:nvSpPr>
      <dsp:spPr>
        <a:xfrm>
          <a:off x="3294846" y="1927779"/>
          <a:ext cx="279042" cy="3264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3294846" y="1993064"/>
        <a:ext cx="195329" cy="195857"/>
      </dsp:txXfrm>
    </dsp:sp>
    <dsp:sp modelId="{D70CB62F-B0E1-B844-84FE-7AEBF84402F0}">
      <dsp:nvSpPr>
        <dsp:cNvPr id="0" name=""/>
        <dsp:cNvSpPr/>
      </dsp:nvSpPr>
      <dsp:spPr>
        <a:xfrm>
          <a:off x="3689718"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Data representation</a:t>
          </a:r>
        </a:p>
      </dsp:txBody>
      <dsp:txXfrm>
        <a:off x="3712849" y="1719252"/>
        <a:ext cx="1269978" cy="743482"/>
      </dsp:txXfrm>
    </dsp:sp>
    <dsp:sp modelId="{8BF1EDD3-0E76-CB4B-8A55-7C791F27A490}">
      <dsp:nvSpPr>
        <dsp:cNvPr id="0" name=""/>
        <dsp:cNvSpPr/>
      </dsp:nvSpPr>
      <dsp:spPr>
        <a:xfrm>
          <a:off x="5137582"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137582" y="1993064"/>
        <a:ext cx="195329" cy="195857"/>
      </dsp:txXfrm>
    </dsp:sp>
    <dsp:sp modelId="{C5AFF1C2-1D68-B74B-A639-0BEBF769FE50}">
      <dsp:nvSpPr>
        <dsp:cNvPr id="0" name=""/>
        <dsp:cNvSpPr/>
      </dsp:nvSpPr>
      <dsp:spPr>
        <a:xfrm>
          <a:off x="5532454" y="1696121"/>
          <a:ext cx="1316240" cy="78974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Statistical analysis</a:t>
          </a:r>
        </a:p>
      </dsp:txBody>
      <dsp:txXfrm>
        <a:off x="5555585" y="1719252"/>
        <a:ext cx="1269978" cy="743482"/>
      </dsp:txXfrm>
    </dsp:sp>
    <dsp:sp modelId="{39CDF0DC-5990-D643-9AC9-3EEA8B29948E}">
      <dsp:nvSpPr>
        <dsp:cNvPr id="0" name=""/>
        <dsp:cNvSpPr/>
      </dsp:nvSpPr>
      <dsp:spPr>
        <a:xfrm>
          <a:off x="6980318" y="1927779"/>
          <a:ext cx="279042" cy="326427"/>
        </a:xfrm>
        <a:prstGeom prst="rightArrow">
          <a:avLst>
            <a:gd name="adj1" fmla="val 60000"/>
            <a:gd name="adj2" fmla="val 5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980318" y="1993064"/>
        <a:ext cx="195329" cy="195857"/>
      </dsp:txXfrm>
    </dsp:sp>
    <dsp:sp modelId="{692A5CD9-11E5-4740-9C4A-B7F405704106}">
      <dsp:nvSpPr>
        <dsp:cNvPr id="0" name=""/>
        <dsp:cNvSpPr/>
      </dsp:nvSpPr>
      <dsp:spPr>
        <a:xfrm>
          <a:off x="7375190" y="330156"/>
          <a:ext cx="1316240" cy="3521674"/>
        </a:xfrm>
        <a:prstGeom prst="roundRect">
          <a:avLst>
            <a:gd name="adj" fmla="val 10000"/>
          </a:avLst>
        </a:prstGeom>
        <a:solidFill>
          <a:schemeClr val="bg1">
            <a:lumMod val="8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solidFill>
                <a:schemeClr val="tx1">
                  <a:lumMod val="50000"/>
                  <a:lumOff val="50000"/>
                </a:schemeClr>
              </a:solidFill>
            </a:rPr>
            <a:t>Communicate</a:t>
          </a:r>
        </a:p>
      </dsp:txBody>
      <dsp:txXfrm>
        <a:off x="7413741" y="368707"/>
        <a:ext cx="1239138" cy="34445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8CF49499-E2C0-4977-85B6-2A7BB0131777}" type="datetimeFigureOut">
              <a:rPr lang="en-US" smtClean="0"/>
              <a:t>10/5/2022</a:t>
            </a:fld>
            <a:endParaRPr lang="en-US"/>
          </a:p>
        </p:txBody>
      </p:sp>
      <p:sp>
        <p:nvSpPr>
          <p:cNvPr id="4" name="Footer Placeholder 3"/>
          <p:cNvSpPr>
            <a:spLocks noGrp="1"/>
          </p:cNvSpPr>
          <p:nvPr>
            <p:ph type="ftr" sz="quarter" idx="2"/>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675"/>
            <a:ext cx="2971800" cy="466725"/>
          </a:xfrm>
          <a:prstGeom prst="rect">
            <a:avLst/>
          </a:prstGeom>
        </p:spPr>
        <p:txBody>
          <a:bodyPr vert="horz" lIns="91440" tIns="45720" rIns="91440" bIns="45720" rtlCol="0" anchor="b"/>
          <a:lstStyle>
            <a:lvl1pPr algn="r">
              <a:defRPr sz="1200"/>
            </a:lvl1pPr>
          </a:lstStyle>
          <a:p>
            <a:fld id="{F5EBE345-F2E3-4578-9573-76D7D21E1FDA}" type="slidenum">
              <a:rPr lang="en-US" smtClean="0"/>
              <a:t>‹#›</a:t>
            </a:fld>
            <a:endParaRPr lang="en-US"/>
          </a:p>
        </p:txBody>
      </p:sp>
    </p:spTree>
    <p:extLst>
      <p:ext uri="{BB962C8B-B14F-4D97-AF65-F5344CB8AC3E}">
        <p14:creationId xmlns:p14="http://schemas.microsoft.com/office/powerpoint/2010/main" val="2174287347"/>
      </p:ext>
    </p:extLst>
  </p:cSld>
  <p:clrMap bg1="lt1" tx1="dk1" bg2="lt2" tx2="dk2" accent1="accent1" accent2="accent2" accent3="accent3" accent4="accent4" accent5="accent5" accent6="accent6" hlink="hlink" folHlink="folHlink"/>
</p:handoutMaster>
</file>

<file path=ppt/media/image1.jpg>
</file>

<file path=ppt/media/image11.jpe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vl1pPr>
          </a:lstStyle>
          <a:p>
            <a:fld id="{4B52CA18-6689-B44D-B9A8-98D03BFACC4D}" type="datetimeFigureOut">
              <a:rPr lang="fr-FR" smtClean="0"/>
              <a:t>05/10/2022</a:t>
            </a:fld>
            <a:endParaRPr lang="en-US"/>
          </a:p>
        </p:txBody>
      </p:sp>
      <p:sp>
        <p:nvSpPr>
          <p:cNvPr id="4" name="Espace réservé de l'image des diapositives 3"/>
          <p:cNvSpPr>
            <a:spLocks noGrp="1" noRot="1" noChangeAspect="1"/>
          </p:cNvSpPr>
          <p:nvPr>
            <p:ph type="sldImg" idx="2"/>
          </p:nvPr>
        </p:nvSpPr>
        <p:spPr>
          <a:xfrm>
            <a:off x="11049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commentaires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vl1pPr>
          </a:lstStyle>
          <a:p>
            <a:fld id="{C3E63B99-DF82-9A49-8CEE-A5F5A271D978}" type="slidenum">
              <a:rPr lang="en-US" smtClean="0"/>
              <a:t>‹#›</a:t>
            </a:fld>
            <a:endParaRPr lang="en-US"/>
          </a:p>
        </p:txBody>
      </p:sp>
    </p:spTree>
    <p:extLst>
      <p:ext uri="{BB962C8B-B14F-4D97-AF65-F5344CB8AC3E}">
        <p14:creationId xmlns:p14="http://schemas.microsoft.com/office/powerpoint/2010/main" val="18373000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3" Type="http://schemas.openxmlformats.org/officeDocument/2006/relationships/hyperlink" Target="https://stat.ethz.ch/R-manual/R-devel/library/base/html/Control.html" TargetMode="External"/><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3" Type="http://schemas.openxmlformats.org/officeDocument/2006/relationships/hyperlink" Target="http://rmarkdown.rstudio.com/" TargetMode="External"/><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en-GB" dirty="0"/>
          </a:p>
          <a:p>
            <a:endParaRPr lang="en-GB" dirty="0"/>
          </a:p>
          <a:p>
            <a:endParaRPr lang="en-GB" dirty="0"/>
          </a:p>
          <a:p>
            <a:endParaRPr lang="en-GB" dirty="0"/>
          </a:p>
          <a:p>
            <a:endParaRPr lang="en-GB" dirty="0"/>
          </a:p>
        </p:txBody>
      </p:sp>
      <p:sp>
        <p:nvSpPr>
          <p:cNvPr id="4" name="Espace réservé du numéro de diapositive 3"/>
          <p:cNvSpPr>
            <a:spLocks noGrp="1"/>
          </p:cNvSpPr>
          <p:nvPr>
            <p:ph type="sldNum" sz="quarter" idx="10"/>
          </p:nvPr>
        </p:nvSpPr>
        <p:spPr/>
        <p:txBody>
          <a:bodyPr/>
          <a:lstStyle/>
          <a:p>
            <a:fld id="{0813CDFF-FD0B-401A-8365-69EE43F9A11B}" type="slidenum">
              <a:rPr lang="fr-FR" smtClean="0">
                <a:solidFill>
                  <a:prstClr val="black"/>
                </a:solidFill>
              </a:rPr>
              <a:pPr/>
              <a:t>1</a:t>
            </a:fld>
            <a:endParaRPr lang="fr-FR" dirty="0">
              <a:solidFill>
                <a:prstClr val="black"/>
              </a:solidFill>
            </a:endParaRPr>
          </a:p>
        </p:txBody>
      </p:sp>
    </p:spTree>
    <p:extLst>
      <p:ext uri="{BB962C8B-B14F-4D97-AF65-F5344CB8AC3E}">
        <p14:creationId xmlns:p14="http://schemas.microsoft.com/office/powerpoint/2010/main" val="4037717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PlaceHolder 1"/>
          <p:cNvSpPr>
            <a:spLocks noGrp="1" noRot="1" noChangeAspect="1"/>
          </p:cNvSpPr>
          <p:nvPr>
            <p:ph type="sldImg"/>
          </p:nvPr>
        </p:nvSpPr>
        <p:spPr>
          <a:xfrm>
            <a:off x="1106488" y="696913"/>
            <a:ext cx="4641850" cy="3482975"/>
          </a:xfrm>
          <a:prstGeom prst="rect">
            <a:avLst/>
          </a:prstGeom>
        </p:spPr>
      </p:sp>
      <p:sp>
        <p:nvSpPr>
          <p:cNvPr id="749"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1" strike="noStrike" spc="-1" dirty="0">
                <a:solidFill>
                  <a:srgbClr val="000000"/>
                </a:solidFill>
                <a:latin typeface="+mn-lt"/>
                <a:ea typeface="+mn-ea"/>
              </a:rPr>
              <a:t>NO STATS here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I will try to give u the tools to learn more (i.e. using R help, some book &amp; online references, googling for the right answers)</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strike="noStrike" spc="-1" dirty="0">
                <a:solidFill>
                  <a:srgbClr val="000000"/>
                </a:solidFill>
                <a:latin typeface="+mn-lt"/>
                <a:ea typeface="+mn-ea"/>
              </a:rPr>
              <a:t>What you don't know, you neighbor might know and vice et versa!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endParaRPr lang="en-US" sz="2000" b="0" strike="noStrike" spc="-1" dirty="0">
              <a:latin typeface="Arial"/>
            </a:endParaRPr>
          </a:p>
        </p:txBody>
      </p:sp>
      <p:sp>
        <p:nvSpPr>
          <p:cNvPr id="75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7959017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1200" dirty="0" err="1"/>
              <a:t>Following</a:t>
            </a:r>
            <a:r>
              <a:rPr lang="fr-FR" sz="1200" dirty="0"/>
              <a:t> checklist </a:t>
            </a:r>
            <a:r>
              <a:rPr lang="fr-FR" sz="1200" dirty="0" err="1"/>
              <a:t>that</a:t>
            </a:r>
            <a:r>
              <a:rPr lang="fr-FR" sz="1200" dirty="0"/>
              <a:t> </a:t>
            </a:r>
            <a:r>
              <a:rPr lang="fr-FR" sz="1200" dirty="0" err="1"/>
              <a:t>will</a:t>
            </a:r>
            <a:r>
              <a:rPr lang="fr-FR" sz="1200" dirty="0"/>
              <a:t> </a:t>
            </a:r>
            <a:r>
              <a:rPr lang="fr-FR" sz="1200" dirty="0" err="1"/>
              <a:t>make</a:t>
            </a:r>
            <a:r>
              <a:rPr lang="fr-FR" sz="1200" dirty="0"/>
              <a:t> </a:t>
            </a:r>
            <a:r>
              <a:rPr lang="fr-FR" sz="1200" dirty="0" err="1"/>
              <a:t>it</a:t>
            </a:r>
            <a:r>
              <a:rPr lang="fr-FR" sz="1200" dirty="0"/>
              <a:t> </a:t>
            </a:r>
            <a:r>
              <a:rPr lang="fr-FR" sz="1200" dirty="0" err="1"/>
              <a:t>easier</a:t>
            </a:r>
            <a:r>
              <a:rPr lang="fr-FR" sz="1200" dirty="0"/>
              <a:t> to import the data </a:t>
            </a:r>
            <a:r>
              <a:rPr lang="fr-FR" sz="1200" dirty="0" err="1"/>
              <a:t>correctly</a:t>
            </a:r>
            <a:r>
              <a:rPr lang="fr-FR" sz="1200" dirty="0"/>
              <a:t> </a:t>
            </a:r>
            <a:r>
              <a:rPr lang="fr-FR" sz="1200" dirty="0" err="1"/>
              <a:t>into</a:t>
            </a:r>
            <a:r>
              <a:rPr lang="fr-FR" sz="1200" dirty="0"/>
              <a:t> R:</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100</a:t>
            </a:fld>
            <a:endParaRPr lang="en-US"/>
          </a:p>
        </p:txBody>
      </p:sp>
    </p:spTree>
    <p:extLst>
      <p:ext uri="{BB962C8B-B14F-4D97-AF65-F5344CB8AC3E}">
        <p14:creationId xmlns:p14="http://schemas.microsoft.com/office/powerpoint/2010/main" val="27897675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101</a:t>
            </a:fld>
            <a:endParaRPr lang="en-US"/>
          </a:p>
        </p:txBody>
      </p:sp>
    </p:spTree>
    <p:extLst>
      <p:ext uri="{BB962C8B-B14F-4D97-AF65-F5344CB8AC3E}">
        <p14:creationId xmlns:p14="http://schemas.microsoft.com/office/powerpoint/2010/main" val="866325538"/>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102</a:t>
            </a:fld>
            <a:endParaRPr lang="en-US"/>
          </a:p>
        </p:txBody>
      </p:sp>
    </p:spTree>
    <p:extLst>
      <p:ext uri="{BB962C8B-B14F-4D97-AF65-F5344CB8AC3E}">
        <p14:creationId xmlns:p14="http://schemas.microsoft.com/office/powerpoint/2010/main" val="3985120299"/>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103</a:t>
            </a:fld>
            <a:endParaRPr lang="en-US"/>
          </a:p>
        </p:txBody>
      </p:sp>
    </p:spTree>
    <p:extLst>
      <p:ext uri="{BB962C8B-B14F-4D97-AF65-F5344CB8AC3E}">
        <p14:creationId xmlns:p14="http://schemas.microsoft.com/office/powerpoint/2010/main" val="1414133894"/>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104</a:t>
            </a:fld>
            <a:endParaRPr lang="en-US"/>
          </a:p>
        </p:txBody>
      </p:sp>
    </p:spTree>
    <p:extLst>
      <p:ext uri="{BB962C8B-B14F-4D97-AF65-F5344CB8AC3E}">
        <p14:creationId xmlns:p14="http://schemas.microsoft.com/office/powerpoint/2010/main" val="340588357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4" name="PlaceHolder 1"/>
          <p:cNvSpPr>
            <a:spLocks noGrp="1" noRot="1" noChangeAspect="1"/>
          </p:cNvSpPr>
          <p:nvPr>
            <p:ph type="sldImg"/>
          </p:nvPr>
        </p:nvSpPr>
        <p:spPr>
          <a:xfrm>
            <a:off x="1106488" y="696913"/>
            <a:ext cx="4641850" cy="3482975"/>
          </a:xfrm>
          <a:prstGeom prst="rect">
            <a:avLst/>
          </a:prstGeom>
        </p:spPr>
      </p:sp>
      <p:sp>
        <p:nvSpPr>
          <p:cNvPr id="965"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a:latin typeface="Arial"/>
              </a:rPr>
              <a:t>which reads formatted text files (</a:t>
            </a:r>
            <a:r>
              <a:rPr lang="en-US" sz="2000" b="1" strike="noStrike" spc="-1">
                <a:latin typeface="Arial"/>
              </a:rPr>
              <a:t>by default from your current working directory) </a:t>
            </a:r>
            <a:endParaRPr lang="en-US" sz="2000" b="0" strike="noStrike" spc="-1">
              <a:latin typeface="Arial"/>
            </a:endParaRPr>
          </a:p>
          <a:p>
            <a:pPr marL="216000" indent="-212400">
              <a:lnSpc>
                <a:spcPct val="100000"/>
              </a:lnSpc>
            </a:pPr>
            <a:endParaRPr lang="en-US" sz="2000" b="0" strike="noStrike" spc="-1">
              <a:latin typeface="Arial"/>
            </a:endParaRPr>
          </a:p>
          <a:p>
            <a:pPr marL="216000" indent="-212400">
              <a:lnSpc>
                <a:spcPct val="100000"/>
              </a:lnSpc>
            </a:pPr>
            <a:r>
              <a:rPr lang="en-US" sz="1200" b="0" strike="noStrike" spc="-1">
                <a:solidFill>
                  <a:srgbClr val="000000"/>
                </a:solidFill>
                <a:latin typeface="+mn-lt"/>
                <a:ea typeface="+mn-ea"/>
              </a:rPr>
              <a:t>Very important point: it is possible to export *properly-prepared* Excel sheets to such text file formats (e.g. CSV)</a:t>
            </a:r>
            <a:endParaRPr lang="en-US" sz="1200" b="0" strike="noStrike" spc="-1">
              <a:latin typeface="Arial"/>
            </a:endParaRPr>
          </a:p>
          <a:p>
            <a:pPr marL="216000" indent="-212400">
              <a:lnSpc>
                <a:spcPct val="100000"/>
              </a:lnSpc>
            </a:pPr>
            <a:endParaRPr lang="en-US" sz="1200" b="0" strike="noStrike" spc="-1">
              <a:latin typeface="Arial"/>
            </a:endParaRPr>
          </a:p>
          <a:p>
            <a:pPr marL="216000" indent="-212400">
              <a:lnSpc>
                <a:spcPct val="100000"/>
              </a:lnSpc>
            </a:pPr>
            <a:r>
              <a:rPr lang="en-US" sz="1200" b="1" strike="noStrike" spc="-1">
                <a:solidFill>
                  <a:srgbClr val="000000"/>
                </a:solidFill>
                <a:latin typeface="+mn-lt"/>
                <a:ea typeface="+mn-ea"/>
              </a:rPr>
              <a:t>Warning</a:t>
            </a:r>
            <a:r>
              <a:rPr lang="en-US" sz="1200" b="0" strike="noStrike" spc="-1">
                <a:solidFill>
                  <a:srgbClr val="000000"/>
                </a:solidFill>
                <a:latin typeface="+mn-lt"/>
                <a:ea typeface="+mn-ea"/>
              </a:rPr>
              <a:t> about commas, semi-colons, single and double quotes in text fields in CSV files</a:t>
            </a:r>
            <a:endParaRPr lang="en-US" sz="1200" b="0" strike="noStrike" spc="-1">
              <a:latin typeface="Arial"/>
            </a:endParaRPr>
          </a:p>
        </p:txBody>
      </p:sp>
      <p:sp>
        <p:nvSpPr>
          <p:cNvPr id="96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983947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213133259"/>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29657091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018063064"/>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 name="PlaceHolder 1"/>
          <p:cNvSpPr>
            <a:spLocks noGrp="1" noRot="1" noChangeAspect="1"/>
          </p:cNvSpPr>
          <p:nvPr>
            <p:ph type="sldImg"/>
          </p:nvPr>
        </p:nvSpPr>
        <p:spPr>
          <a:xfrm>
            <a:off x="1106488" y="696913"/>
            <a:ext cx="4641850" cy="3482975"/>
          </a:xfrm>
          <a:prstGeom prst="rect">
            <a:avLst/>
          </a:prstGeom>
        </p:spPr>
      </p:sp>
      <p:sp>
        <p:nvSpPr>
          <p:cNvPr id="968"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which reads formatted text files (</a:t>
            </a:r>
            <a:r>
              <a:rPr lang="en-US" sz="2000" b="1" strike="noStrike" spc="-1" dirty="0">
                <a:latin typeface="Arial"/>
              </a:rPr>
              <a:t>by default from your current working directory) </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1200" b="0" strike="noStrike" spc="-1" dirty="0">
                <a:solidFill>
                  <a:srgbClr val="000000"/>
                </a:solidFill>
                <a:latin typeface="+mn-lt"/>
                <a:ea typeface="+mn-ea"/>
              </a:rPr>
              <a:t>Very important point: it is possible to export *properly-prepared* Excel sheets to such text file formats (e.g. CSV)</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1200" b="1" strike="noStrike" spc="-1" dirty="0">
                <a:solidFill>
                  <a:srgbClr val="000000"/>
                </a:solidFill>
                <a:latin typeface="+mn-lt"/>
                <a:ea typeface="+mn-ea"/>
              </a:rPr>
              <a:t>Warning</a:t>
            </a:r>
            <a:r>
              <a:rPr lang="en-US" sz="1200" b="0" strike="noStrike" spc="-1" dirty="0">
                <a:solidFill>
                  <a:srgbClr val="000000"/>
                </a:solidFill>
                <a:latin typeface="+mn-lt"/>
                <a:ea typeface="+mn-ea"/>
              </a:rPr>
              <a:t> about commas, semi-colons, single and double quotes in text fields in CSV files</a:t>
            </a:r>
            <a:endParaRPr lang="en-US" sz="1200" b="0" strike="noStrike" spc="-1" dirty="0">
              <a:latin typeface="Arial"/>
            </a:endParaRPr>
          </a:p>
        </p:txBody>
      </p:sp>
      <p:sp>
        <p:nvSpPr>
          <p:cNvPr id="969"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7790921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2 coffee</a:t>
            </a:r>
            <a:r>
              <a:rPr lang="fr-FR" b="1" baseline="0" dirty="0"/>
              <a:t> breaks </a:t>
            </a:r>
            <a:r>
              <a:rPr lang="mr-IN" b="1" baseline="0" dirty="0"/>
              <a:t>–</a:t>
            </a:r>
            <a:r>
              <a:rPr lang="fr-FR" b="1" baseline="0" dirty="0"/>
              <a:t> 1 lunch / </a:t>
            </a:r>
            <a:r>
              <a:rPr lang="fr-FR" b="1" baseline="0" dirty="0" err="1"/>
              <a:t>day</a:t>
            </a:r>
            <a:r>
              <a:rPr lang="fr-FR" b="1" baseline="0" dirty="0"/>
              <a:t>   (en groupe at amphi)</a:t>
            </a: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endParaRPr lang="fr-FR" b="1" dirty="0"/>
          </a:p>
          <a:p>
            <a:pPr marL="0" marR="0" indent="0" algn="l" defTabSz="457200" rtl="0" eaLnBrk="1" fontAlgn="auto" latinLnBrk="0" hangingPunct="1">
              <a:lnSpc>
                <a:spcPct val="100000"/>
              </a:lnSpc>
              <a:spcBef>
                <a:spcPts val="0"/>
              </a:spcBef>
              <a:spcAft>
                <a:spcPts val="0"/>
              </a:spcAft>
              <a:buClrTx/>
              <a:buSzTx/>
              <a:buFontTx/>
              <a:buNone/>
              <a:tabLst/>
              <a:defRPr/>
            </a:pP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a:t>
            </a:r>
            <a:r>
              <a:rPr lang="fr-FR" dirty="0" err="1"/>
              <a:t>t</a:t>
            </a:r>
            <a:r>
              <a:rPr lang="fr-FR" dirty="0"/>
              <a: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a:t>
            </a:fld>
            <a:endParaRPr lang="en-US"/>
          </a:p>
        </p:txBody>
      </p:sp>
    </p:spTree>
    <p:extLst>
      <p:ext uri="{BB962C8B-B14F-4D97-AF65-F5344CB8AC3E}">
        <p14:creationId xmlns:p14="http://schemas.microsoft.com/office/powerpoint/2010/main" val="244923656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7" name="PlaceHolder 1"/>
          <p:cNvSpPr>
            <a:spLocks noGrp="1" noRot="1" noChangeAspect="1"/>
          </p:cNvSpPr>
          <p:nvPr>
            <p:ph type="sldImg"/>
          </p:nvPr>
        </p:nvSpPr>
        <p:spPr>
          <a:xfrm>
            <a:off x="1143000" y="685800"/>
            <a:ext cx="4570413" cy="3427413"/>
          </a:xfrm>
          <a:prstGeom prst="rect">
            <a:avLst/>
          </a:prstGeom>
        </p:spPr>
      </p:sp>
      <p:sp>
        <p:nvSpPr>
          <p:cNvPr id="1258" name="PlaceHolder 2"/>
          <p:cNvSpPr>
            <a:spLocks noGrp="1"/>
          </p:cNvSpPr>
          <p:nvPr>
            <p:ph type="body"/>
          </p:nvPr>
        </p:nvSpPr>
        <p:spPr>
          <a:xfrm>
            <a:off x="685800" y="4343400"/>
            <a:ext cx="5484960" cy="4113360"/>
          </a:xfrm>
          <a:prstGeom prst="rect">
            <a:avLst/>
          </a:prstGeom>
        </p:spPr>
        <p:txBody>
          <a:bodyPr lIns="0" tIns="0" rIns="0" bIns="0"/>
          <a:lstStyle/>
          <a:p>
            <a:pPr marL="216000" indent="-214920">
              <a:lnSpc>
                <a:spcPct val="100000"/>
              </a:lnSpc>
            </a:pPr>
            <a:r>
              <a:rPr lang="en-US" sz="1200" b="0" strike="noStrike" spc="-1">
                <a:solidFill>
                  <a:srgbClr val="000000"/>
                </a:solidFill>
                <a:latin typeface="+mn-lt"/>
                <a:ea typeface="+mn-ea"/>
              </a:rPr>
              <a:t>Mention "na.strings" arguments, even if not detailed? Same for "row.names", "eol"...</a:t>
            </a:r>
            <a:endParaRPr lang="en-US" sz="1200" b="0" strike="noStrike" spc="-1">
              <a:latin typeface="Arial"/>
            </a:endParaRPr>
          </a:p>
        </p:txBody>
      </p:sp>
      <p:sp>
        <p:nvSpPr>
          <p:cNvPr id="1259"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7C5891F8-AF5A-4BE2-80F8-9DF8B5ABAB1B}" type="slidenum">
              <a:rPr lang="en-US" sz="1200" b="0" strike="noStrike" spc="-1">
                <a:solidFill>
                  <a:srgbClr val="000000"/>
                </a:solidFill>
                <a:latin typeface="+mn-lt"/>
                <a:ea typeface="+mn-ea"/>
              </a:rPr>
              <a:t>110</a:t>
            </a:fld>
            <a:endParaRPr lang="en-US" sz="1200" b="0" strike="noStrike" spc="-1">
              <a:latin typeface="Arial"/>
            </a:endParaRPr>
          </a:p>
        </p:txBody>
      </p:sp>
    </p:spTree>
    <p:extLst>
      <p:ext uri="{BB962C8B-B14F-4D97-AF65-F5344CB8AC3E}">
        <p14:creationId xmlns:p14="http://schemas.microsoft.com/office/powerpoint/2010/main" val="1397517278"/>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You can try to load the same file or </a:t>
            </a:r>
            <a:r>
              <a:rPr lang="en-GB" b="1" dirty="0"/>
              <a:t>You can also use your own data if</a:t>
            </a:r>
            <a:r>
              <a:rPr lang="en-GB" b="1" baseline="0" dirty="0"/>
              <a:t> you have some</a:t>
            </a:r>
            <a:endParaRPr lang="en-GB" b="1"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111</a:t>
            </a:fld>
            <a:endParaRPr lang="en-US"/>
          </a:p>
        </p:txBody>
      </p:sp>
    </p:spTree>
    <p:extLst>
      <p:ext uri="{BB962C8B-B14F-4D97-AF65-F5344CB8AC3E}">
        <p14:creationId xmlns:p14="http://schemas.microsoft.com/office/powerpoint/2010/main" val="567345199"/>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names() gives the same output as </a:t>
            </a:r>
            <a:r>
              <a:rPr lang="en-US" dirty="0" err="1"/>
              <a:t>colnames</a:t>
            </a:r>
            <a:r>
              <a:rPr lang="en-US"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a:t>row.names</a:t>
            </a:r>
            <a:r>
              <a:rPr lang="en-US" dirty="0"/>
              <a:t>() gives the same output as </a:t>
            </a:r>
            <a:r>
              <a:rPr lang="en-US" dirty="0" err="1"/>
              <a:t>rownames</a:t>
            </a:r>
            <a:r>
              <a:rPr lang="en-US" dirty="0"/>
              <a:t>()</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112</a:t>
            </a:fld>
            <a:endParaRPr lang="en-US"/>
          </a:p>
        </p:txBody>
      </p:sp>
    </p:spTree>
    <p:extLst>
      <p:ext uri="{BB962C8B-B14F-4D97-AF65-F5344CB8AC3E}">
        <p14:creationId xmlns:p14="http://schemas.microsoft.com/office/powerpoint/2010/main" val="126723974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113</a:t>
            </a:fld>
            <a:endParaRPr lang="en-US"/>
          </a:p>
        </p:txBody>
      </p:sp>
    </p:spTree>
    <p:extLst>
      <p:ext uri="{BB962C8B-B14F-4D97-AF65-F5344CB8AC3E}">
        <p14:creationId xmlns:p14="http://schemas.microsoft.com/office/powerpoint/2010/main" val="70928677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We can also use the function class to know</a:t>
            </a:r>
            <a:r>
              <a:rPr lang="en-US" baseline="0" dirty="0"/>
              <a:t> the class of the variables of a </a:t>
            </a:r>
            <a:r>
              <a:rPr lang="en-US" baseline="0" dirty="0" err="1"/>
              <a:t>dataframe</a:t>
            </a:r>
            <a:endParaRPr lang="en-US" baseline="0" dirty="0"/>
          </a:p>
          <a:p>
            <a:r>
              <a:rPr lang="en-US" baseline="0" dirty="0"/>
              <a:t>class(</a:t>
            </a:r>
            <a:r>
              <a:rPr lang="en-US" baseline="0" dirty="0" err="1"/>
              <a:t>snps$chr</a:t>
            </a:r>
            <a:r>
              <a:rPr lang="en-US" baseline="0" dirty="0"/>
              <a:t>) : integer</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114</a:t>
            </a:fld>
            <a:endParaRPr lang="en-US"/>
          </a:p>
        </p:txBody>
      </p:sp>
    </p:spTree>
    <p:extLst>
      <p:ext uri="{BB962C8B-B14F-4D97-AF65-F5344CB8AC3E}">
        <p14:creationId xmlns:p14="http://schemas.microsoft.com/office/powerpoint/2010/main" val="318012817"/>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115</a:t>
            </a:fld>
            <a:endParaRPr lang="en-US"/>
          </a:p>
        </p:txBody>
      </p:sp>
    </p:spTree>
    <p:extLst>
      <p:ext uri="{BB962C8B-B14F-4D97-AF65-F5344CB8AC3E}">
        <p14:creationId xmlns:p14="http://schemas.microsoft.com/office/powerpoint/2010/main" val="3969040223"/>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116</a:t>
            </a:fld>
            <a:endParaRPr lang="en-US"/>
          </a:p>
        </p:txBody>
      </p:sp>
    </p:spTree>
    <p:extLst>
      <p:ext uri="{BB962C8B-B14F-4D97-AF65-F5344CB8AC3E}">
        <p14:creationId xmlns:p14="http://schemas.microsoft.com/office/powerpoint/2010/main" val="3547333613"/>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err="1">
                <a:solidFill>
                  <a:srgbClr val="000000"/>
                </a:solidFill>
              </a:rPr>
              <a:t>snps</a:t>
            </a:r>
            <a:r>
              <a:rPr lang="en-US" sz="1200" dirty="0">
                <a:solidFill>
                  <a:srgbClr val="000000"/>
                </a:solidFill>
              </a:rPr>
              <a:t>[-1,c(1,3)]   # </a:t>
            </a:r>
            <a:r>
              <a:rPr lang="en-US" sz="1200" dirty="0" err="1">
                <a:solidFill>
                  <a:srgbClr val="000000"/>
                </a:solidFill>
              </a:rPr>
              <a:t>exlude</a:t>
            </a:r>
            <a:r>
              <a:rPr lang="en-US" sz="1200" dirty="0">
                <a:solidFill>
                  <a:srgbClr val="000000"/>
                </a:solidFill>
              </a:rPr>
              <a:t> the first </a:t>
            </a:r>
            <a:r>
              <a:rPr lang="en-US" sz="1200" dirty="0" err="1">
                <a:solidFill>
                  <a:srgbClr val="000000"/>
                </a:solidFill>
              </a:rPr>
              <a:t>colum</a:t>
            </a:r>
            <a:r>
              <a:rPr lang="en-US" sz="1200" dirty="0">
                <a:solidFill>
                  <a:srgbClr val="000000"/>
                </a:solidFill>
              </a:rPr>
              <a:t> and </a:t>
            </a:r>
            <a:r>
              <a:rPr lang="en-US" sz="1200" dirty="0" err="1">
                <a:solidFill>
                  <a:srgbClr val="000000"/>
                </a:solidFill>
              </a:rPr>
              <a:t>seclect</a:t>
            </a:r>
            <a:r>
              <a:rPr lang="en-US" sz="1200" dirty="0">
                <a:solidFill>
                  <a:srgbClr val="000000"/>
                </a:solidFill>
              </a:rPr>
              <a:t> column 1 and 3</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117</a:t>
            </a:fld>
            <a:endParaRPr lang="en-US"/>
          </a:p>
        </p:txBody>
      </p:sp>
    </p:spTree>
    <p:extLst>
      <p:ext uri="{BB962C8B-B14F-4D97-AF65-F5344CB8AC3E}">
        <p14:creationId xmlns:p14="http://schemas.microsoft.com/office/powerpoint/2010/main" val="140064015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indent="0">
              <a:spcBef>
                <a:spcPts val="0"/>
              </a:spcBef>
              <a:buNone/>
            </a:pPr>
            <a:endParaRPr lang="en-GB" sz="1200" dirty="0">
              <a:latin typeface="Courier"/>
              <a:cs typeface="Courier"/>
            </a:endParaRPr>
          </a:p>
          <a:p>
            <a:pPr marL="0" indent="0">
              <a:spcBef>
                <a:spcPts val="0"/>
              </a:spcBef>
              <a:buNone/>
            </a:pPr>
            <a:r>
              <a:rPr lang="en-US" sz="1200" dirty="0">
                <a:solidFill>
                  <a:srgbClr val="4F81BD"/>
                </a:solidFill>
              </a:rPr>
              <a:t>How else could you retrieve the chromosome of the last row?</a:t>
            </a:r>
            <a:endParaRPr lang="en-GB" sz="1200" dirty="0">
              <a:solidFill>
                <a:srgbClr val="4F81BD"/>
              </a:solidFill>
            </a:endParaRPr>
          </a:p>
          <a:p>
            <a:pPr>
              <a:spcBef>
                <a:spcPts val="0"/>
              </a:spcBef>
            </a:pPr>
            <a:r>
              <a:rPr lang="en-GB" sz="1200" dirty="0">
                <a:latin typeface="Courier"/>
                <a:cs typeface="Courier"/>
              </a:rPr>
              <a:t>Hint: consider length or number of rows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118</a:t>
            </a:fld>
            <a:endParaRPr lang="en-US"/>
          </a:p>
        </p:txBody>
      </p:sp>
    </p:spTree>
    <p:extLst>
      <p:ext uri="{BB962C8B-B14F-4D97-AF65-F5344CB8AC3E}">
        <p14:creationId xmlns:p14="http://schemas.microsoft.com/office/powerpoint/2010/main" val="2089934366"/>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119</a:t>
            </a:fld>
            <a:endParaRPr lang="en-US"/>
          </a:p>
        </p:txBody>
      </p:sp>
    </p:spTree>
    <p:extLst>
      <p:ext uri="{BB962C8B-B14F-4D97-AF65-F5344CB8AC3E}">
        <p14:creationId xmlns:p14="http://schemas.microsoft.com/office/powerpoint/2010/main" val="1454384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b="1" dirty="0"/>
              <a:t>Day 1</a:t>
            </a:r>
            <a:br>
              <a:rPr lang="fr-FR" b="1" dirty="0"/>
            </a:br>
            <a:r>
              <a:rPr lang="fr-FR" b="1" i="1" dirty="0" err="1"/>
              <a:t>Morning</a:t>
            </a:r>
            <a:br>
              <a:rPr lang="fr-FR" b="1" i="1" dirty="0"/>
            </a:br>
            <a:br>
              <a:rPr lang="fr-FR" b="1" i="1" dirty="0"/>
            </a:br>
            <a:r>
              <a:rPr lang="fr-FR" b="1" i="1" dirty="0" err="1"/>
              <a:t>Getting</a:t>
            </a:r>
            <a:r>
              <a:rPr lang="fr-FR" b="1" i="1" dirty="0"/>
              <a:t> </a:t>
            </a:r>
            <a:r>
              <a:rPr lang="fr-FR" b="1" i="1" dirty="0" err="1"/>
              <a:t>ready</a:t>
            </a:r>
            <a:r>
              <a:rPr lang="fr-FR" b="1" i="1" dirty="0"/>
              <a:t> to use R</a:t>
            </a:r>
            <a:br>
              <a:rPr lang="fr-FR" b="1" i="1" dirty="0"/>
            </a:br>
            <a:r>
              <a:rPr lang="fr-FR" dirty="0"/>
              <a:t>- </a:t>
            </a:r>
            <a:r>
              <a:rPr lang="fr-FR" dirty="0" err="1"/>
              <a:t>What</a:t>
            </a:r>
            <a:r>
              <a:rPr lang="fr-FR" dirty="0"/>
              <a:t> </a:t>
            </a:r>
            <a:r>
              <a:rPr lang="fr-FR" dirty="0" err="1"/>
              <a:t>is</a:t>
            </a:r>
            <a:r>
              <a:rPr lang="fr-FR" dirty="0"/>
              <a:t> R, </a:t>
            </a:r>
            <a:r>
              <a:rPr lang="fr-FR" dirty="0" err="1"/>
              <a:t>why</a:t>
            </a:r>
            <a:r>
              <a:rPr lang="fr-FR" dirty="0"/>
              <a:t> </a:t>
            </a:r>
            <a:r>
              <a:rPr lang="fr-FR" dirty="0" err="1"/>
              <a:t>you</a:t>
            </a:r>
            <a:r>
              <a:rPr lang="fr-FR" dirty="0"/>
              <a:t> </a:t>
            </a:r>
            <a:r>
              <a:rPr lang="fr-FR" dirty="0" err="1"/>
              <a:t>should</a:t>
            </a:r>
            <a:r>
              <a:rPr lang="fr-FR" dirty="0"/>
              <a:t> </a:t>
            </a:r>
            <a:r>
              <a:rPr lang="fr-FR" dirty="0" err="1"/>
              <a:t>it</a:t>
            </a:r>
            <a:r>
              <a:rPr lang="fr-FR" dirty="0"/>
              <a:t>? </a:t>
            </a:r>
            <a:br>
              <a:rPr lang="fr-FR" dirty="0"/>
            </a:br>
            <a:r>
              <a:rPr lang="fr-FR" dirty="0"/>
              <a:t>- R and R studio </a:t>
            </a:r>
            <a:r>
              <a:rPr lang="fr-FR" dirty="0" err="1"/>
              <a:t>environments</a:t>
            </a:r>
            <a:r>
              <a:rPr lang="fr-FR" dirty="0"/>
              <a:t> </a:t>
            </a:r>
            <a:br>
              <a:rPr lang="fr-FR" dirty="0"/>
            </a:br>
            <a:r>
              <a:rPr lang="fr-FR" dirty="0"/>
              <a:t>    - Data management in </a:t>
            </a:r>
            <a:r>
              <a:rPr lang="fr-FR" dirty="0" err="1"/>
              <a:t>your</a:t>
            </a:r>
            <a:r>
              <a:rPr lang="fr-FR" dirty="0"/>
              <a:t> computer </a:t>
            </a:r>
            <a:br>
              <a:rPr lang="fr-FR" dirty="0"/>
            </a:br>
            <a:r>
              <a:rPr lang="fr-FR" dirty="0"/>
              <a:t>    - </a:t>
            </a:r>
            <a:r>
              <a:rPr lang="fr-FR" dirty="0" err="1"/>
              <a:t>Rstudio</a:t>
            </a:r>
            <a:r>
              <a:rPr lang="fr-FR" dirty="0"/>
              <a:t> </a:t>
            </a:r>
            <a:r>
              <a:rPr lang="fr-FR" dirty="0" err="1"/>
              <a:t>layout</a:t>
            </a:r>
            <a:r>
              <a:rPr lang="fr-FR" dirty="0"/>
              <a:t> and components : console, script editor, </a:t>
            </a:r>
            <a:r>
              <a:rPr lang="fr-FR" dirty="0" err="1"/>
              <a:t>working</a:t>
            </a:r>
            <a:r>
              <a:rPr lang="fr-FR" dirty="0"/>
              <a:t> directory , R </a:t>
            </a:r>
            <a:r>
              <a:rPr lang="fr-FR" dirty="0" err="1"/>
              <a:t>brain</a:t>
            </a:r>
            <a:r>
              <a:rPr lang="fr-FR" dirty="0"/>
              <a:t> (</a:t>
            </a:r>
            <a:r>
              <a:rPr lang="fr-FR" dirty="0" err="1"/>
              <a:t>workspace</a:t>
            </a:r>
            <a:r>
              <a:rPr lang="fr-FR" dirty="0"/>
              <a:t>) , </a:t>
            </a:r>
            <a:r>
              <a:rPr lang="fr-FR" dirty="0" err="1"/>
              <a:t>commenting</a:t>
            </a:r>
            <a:r>
              <a:rPr lang="fr-FR" dirty="0"/>
              <a:t>, help, packages</a:t>
            </a:r>
            <a:br>
              <a:rPr lang="fr-FR" dirty="0"/>
            </a:br>
            <a:r>
              <a:rPr lang="fr-FR" dirty="0"/>
              <a:t>    - R </a:t>
            </a:r>
            <a:r>
              <a:rPr lang="fr-FR" dirty="0" err="1"/>
              <a:t>syntax</a:t>
            </a:r>
            <a:r>
              <a:rPr lang="fr-FR" dirty="0"/>
              <a:t> and </a:t>
            </a:r>
            <a:r>
              <a:rPr lang="fr-FR" dirty="0" err="1"/>
              <a:t>interacting</a:t>
            </a:r>
            <a:r>
              <a:rPr lang="fr-FR" dirty="0"/>
              <a:t> </a:t>
            </a:r>
            <a:r>
              <a:rPr lang="fr-FR" dirty="0" err="1"/>
              <a:t>with</a:t>
            </a:r>
            <a:r>
              <a:rPr lang="fr-FR" dirty="0"/>
              <a:t> R</a:t>
            </a:r>
            <a:br>
              <a:rPr lang="fr-FR" dirty="0"/>
            </a:br>
            <a:r>
              <a:rPr lang="fr-FR" dirty="0"/>
              <a:t>    </a:t>
            </a:r>
            <a:br>
              <a:rPr lang="fr-FR" b="1" dirty="0"/>
            </a:br>
            <a:r>
              <a:rPr lang="fr-FR" b="1" i="1" dirty="0" err="1"/>
              <a:t>Afternoon</a:t>
            </a:r>
            <a:br>
              <a:rPr lang="fr-FR" b="1" dirty="0"/>
            </a:br>
            <a:br>
              <a:rPr lang="fr-FR" dirty="0"/>
            </a:br>
            <a:r>
              <a:rPr lang="fr-FR" b="1" dirty="0"/>
              <a:t>Import data in R</a:t>
            </a:r>
            <a:br>
              <a:rPr lang="fr-FR" dirty="0"/>
            </a:br>
            <a:r>
              <a:rPr lang="fr-FR" dirty="0"/>
              <a:t>- </a:t>
            </a:r>
            <a:r>
              <a:rPr lang="fr-FR" dirty="0" err="1"/>
              <a:t>Getting</a:t>
            </a:r>
            <a:r>
              <a:rPr lang="fr-FR" dirty="0"/>
              <a:t> data </a:t>
            </a:r>
            <a:r>
              <a:rPr lang="fr-FR" dirty="0" err="1"/>
              <a:t>into</a:t>
            </a:r>
            <a:r>
              <a:rPr lang="fr-FR" dirty="0"/>
              <a:t> R ( </a:t>
            </a:r>
            <a:r>
              <a:rPr lang="fr-FR" dirty="0" err="1"/>
              <a:t>formatting</a:t>
            </a:r>
            <a:r>
              <a:rPr lang="fr-FR" dirty="0"/>
              <a:t> </a:t>
            </a:r>
            <a:r>
              <a:rPr lang="fr-FR" dirty="0" err="1"/>
              <a:t>it</a:t>
            </a:r>
            <a:r>
              <a:rPr lang="fr-FR" dirty="0"/>
              <a:t> first) and out of R  </a:t>
            </a:r>
            <a:br>
              <a:rPr lang="fr-FR" dirty="0"/>
            </a:br>
            <a:r>
              <a:rPr lang="fr-FR" dirty="0"/>
              <a:t>- </a:t>
            </a:r>
            <a:r>
              <a:rPr lang="fr-FR" dirty="0" err="1"/>
              <a:t>Summarizing</a:t>
            </a:r>
            <a:r>
              <a:rPr lang="fr-FR" dirty="0"/>
              <a:t> </a:t>
            </a:r>
            <a:r>
              <a:rPr lang="fr-FR" dirty="0" err="1"/>
              <a:t>your</a:t>
            </a:r>
            <a:r>
              <a:rPr lang="fr-FR" dirty="0"/>
              <a:t> data</a:t>
            </a:r>
            <a:br>
              <a:rPr lang="fr-FR" dirty="0"/>
            </a:br>
            <a:r>
              <a:rPr lang="fr-FR" dirty="0"/>
              <a:t>- </a:t>
            </a:r>
            <a:r>
              <a:rPr lang="fr-FR" dirty="0" err="1"/>
              <a:t>Subsetting</a:t>
            </a:r>
            <a:r>
              <a:rPr lang="fr-FR" dirty="0"/>
              <a:t> , </a:t>
            </a:r>
            <a:r>
              <a:rPr lang="fr-FR" dirty="0" err="1"/>
              <a:t>aggregating</a:t>
            </a:r>
            <a:r>
              <a:rPr lang="fr-FR" dirty="0"/>
              <a:t> </a:t>
            </a:r>
            <a:r>
              <a:rPr lang="fr-FR" dirty="0" err="1"/>
              <a:t>it</a:t>
            </a:r>
            <a:br>
              <a:rPr lang="fr-FR" dirty="0"/>
            </a:br>
            <a:r>
              <a:rPr lang="fr-FR" dirty="0"/>
              <a:t>   </a:t>
            </a:r>
            <a:br>
              <a:rPr lang="fr-FR" dirty="0"/>
            </a:br>
            <a:br>
              <a:rPr lang="fr-FR" dirty="0"/>
            </a:br>
            <a:r>
              <a:rPr lang="fr-FR" b="1" dirty="0"/>
              <a:t>Day 2</a:t>
            </a:r>
            <a:br>
              <a:rPr lang="fr-FR" b="1" dirty="0"/>
            </a:br>
            <a:r>
              <a:rPr lang="fr-FR" b="1" i="1" dirty="0" err="1"/>
              <a:t>Morning</a:t>
            </a:r>
            <a:br>
              <a:rPr lang="fr-FR" b="1" dirty="0"/>
            </a:br>
            <a:br>
              <a:rPr lang="fr-FR" b="1" dirty="0"/>
            </a:br>
            <a:r>
              <a:rPr lang="fr-FR" b="1" dirty="0"/>
              <a:t>Graphics in R</a:t>
            </a:r>
            <a:br>
              <a:rPr lang="fr-FR" b="1" dirty="0"/>
            </a:br>
            <a:r>
              <a:rPr lang="fr-FR" dirty="0"/>
              <a:t>- </a:t>
            </a:r>
            <a:r>
              <a:rPr lang="fr-FR" dirty="0" err="1"/>
              <a:t>Graphical</a:t>
            </a:r>
            <a:r>
              <a:rPr lang="fr-FR" dirty="0"/>
              <a:t> exploration (</a:t>
            </a:r>
            <a:r>
              <a:rPr lang="fr-FR" dirty="0" err="1"/>
              <a:t>scatter</a:t>
            </a:r>
            <a:r>
              <a:rPr lang="fr-FR" dirty="0"/>
              <a:t> plot, bar plot, hist...)</a:t>
            </a:r>
            <a:br>
              <a:rPr lang="fr-FR" b="1" dirty="0"/>
            </a:br>
            <a:r>
              <a:rPr lang="fr-FR" dirty="0"/>
              <a:t>- Graphics customisation </a:t>
            </a:r>
            <a:br>
              <a:rPr lang="fr-FR" dirty="0"/>
            </a:br>
            <a:r>
              <a:rPr lang="fr-FR" dirty="0"/>
              <a:t>- Permanent </a:t>
            </a:r>
            <a:r>
              <a:rPr lang="fr-FR" dirty="0" err="1"/>
              <a:t>graphic</a:t>
            </a:r>
            <a:r>
              <a:rPr lang="fr-FR" dirty="0"/>
              <a:t> changes, </a:t>
            </a:r>
            <a:r>
              <a:rPr lang="fr-FR" dirty="0" err="1"/>
              <a:t>redirecting</a:t>
            </a:r>
            <a:r>
              <a:rPr lang="fr-FR" dirty="0"/>
              <a:t> </a:t>
            </a:r>
            <a:r>
              <a:rPr lang="fr-FR" dirty="0" err="1"/>
              <a:t>graphics</a:t>
            </a:r>
            <a:r>
              <a:rPr lang="fr-FR" dirty="0"/>
              <a:t> to </a:t>
            </a:r>
            <a:r>
              <a:rPr lang="fr-FR" dirty="0" err="1"/>
              <a:t>different</a:t>
            </a:r>
            <a:r>
              <a:rPr lang="fr-FR" dirty="0"/>
              <a:t> </a:t>
            </a:r>
            <a:r>
              <a:rPr lang="fr-FR" dirty="0" err="1"/>
              <a:t>devices</a:t>
            </a:r>
            <a:br>
              <a:rPr lang="fr-FR" b="1" dirty="0"/>
            </a:br>
            <a:br>
              <a:rPr lang="fr-FR" dirty="0"/>
            </a:br>
            <a:r>
              <a:rPr lang="fr-FR" b="1" i="1" dirty="0" err="1"/>
              <a:t>Afternoon</a:t>
            </a:r>
            <a:br>
              <a:rPr lang="fr-FR" b="1" dirty="0"/>
            </a:br>
            <a:br>
              <a:rPr lang="fr-FR" dirty="0"/>
            </a:br>
            <a:r>
              <a:rPr lang="fr-FR" b="1" dirty="0" err="1"/>
              <a:t>Statistical</a:t>
            </a:r>
            <a:r>
              <a:rPr lang="fr-FR" b="1" dirty="0"/>
              <a:t> </a:t>
            </a:r>
            <a:r>
              <a:rPr lang="fr-FR" b="1" dirty="0" err="1"/>
              <a:t>analysis</a:t>
            </a:r>
            <a:r>
              <a:rPr lang="fr-FR" b="1" dirty="0"/>
              <a:t> in R</a:t>
            </a:r>
            <a:br>
              <a:rPr lang="fr-FR" dirty="0"/>
            </a:br>
            <a:r>
              <a:rPr lang="fr-FR" dirty="0"/>
              <a:t>    - </a:t>
            </a:r>
            <a:r>
              <a:rPr lang="fr-FR" dirty="0" err="1"/>
              <a:t>Hypothesis</a:t>
            </a:r>
            <a:r>
              <a:rPr lang="fr-FR" dirty="0"/>
              <a:t> </a:t>
            </a:r>
            <a:r>
              <a:rPr lang="fr-FR" dirty="0" err="1"/>
              <a:t>testing</a:t>
            </a:r>
            <a:r>
              <a:rPr lang="fr-FR" dirty="0"/>
              <a:t> (t test, cor, </a:t>
            </a:r>
            <a:r>
              <a:rPr lang="fr-FR" dirty="0" err="1"/>
              <a:t>chissq</a:t>
            </a:r>
            <a:r>
              <a:rPr lang="fr-FR" dirty="0"/>
              <a:t> test/ </a:t>
            </a:r>
            <a:r>
              <a:rPr lang="fr-FR" dirty="0" err="1"/>
              <a:t>fisher</a:t>
            </a:r>
            <a:r>
              <a:rPr lang="fr-FR" dirty="0"/>
              <a:t> test)</a:t>
            </a:r>
            <a:br>
              <a:rPr lang="fr-FR" dirty="0"/>
            </a:br>
            <a:r>
              <a:rPr lang="fr-FR" dirty="0"/>
              <a:t>    - </a:t>
            </a:r>
            <a:r>
              <a:rPr lang="fr-FR" dirty="0" err="1"/>
              <a:t>Statistical</a:t>
            </a:r>
            <a:r>
              <a:rPr lang="fr-FR" dirty="0"/>
              <a:t> </a:t>
            </a:r>
            <a:r>
              <a:rPr lang="fr-FR" dirty="0" err="1"/>
              <a:t>models</a:t>
            </a:r>
            <a:r>
              <a:rPr lang="fr-FR" dirty="0"/>
              <a:t> (</a:t>
            </a:r>
            <a:r>
              <a:rPr lang="fr-FR" dirty="0" err="1"/>
              <a:t>linear</a:t>
            </a:r>
            <a:r>
              <a:rPr lang="fr-FR" dirty="0"/>
              <a:t> </a:t>
            </a:r>
            <a:r>
              <a:rPr lang="fr-FR" dirty="0" err="1"/>
              <a:t>regression</a:t>
            </a:r>
            <a:r>
              <a:rPr lang="fr-FR" dirty="0"/>
              <a:t>, analyse of variance, multiple </a:t>
            </a:r>
            <a:r>
              <a:rPr lang="fr-FR" dirty="0" err="1"/>
              <a:t>comparisons</a:t>
            </a:r>
            <a:r>
              <a:rPr lang="fr-FR" dirty="0"/>
              <a:t>)</a:t>
            </a:r>
            <a:br>
              <a:rPr lang="fr-FR" b="1" dirty="0"/>
            </a:br>
            <a:br>
              <a:rPr lang="fr-FR" b="1" dirty="0"/>
            </a:br>
            <a:r>
              <a:rPr lang="fr-FR" b="1" dirty="0"/>
              <a:t>BYOD (if</a:t>
            </a:r>
            <a:r>
              <a:rPr lang="fr-FR" b="1" baseline="0" dirty="0"/>
              <a:t> </a:t>
            </a:r>
            <a:r>
              <a:rPr lang="fr-FR" b="1" dirty="0" err="1"/>
              <a:t>it</a:t>
            </a:r>
            <a:r>
              <a:rPr lang="fr-FR" b="1" dirty="0"/>
              <a:t> time </a:t>
            </a:r>
            <a:r>
              <a:rPr lang="fr-FR" b="1" dirty="0" err="1"/>
              <a:t>allows</a:t>
            </a:r>
            <a:r>
              <a:rPr lang="fr-FR" b="1" dirty="0"/>
              <a:t>) </a:t>
            </a:r>
            <a:endParaRPr lang="en-GB" b="1" dirty="0">
              <a:solidFill>
                <a:srgbClr val="000000"/>
              </a:solidFill>
            </a:endParaRPr>
          </a:p>
          <a:p>
            <a:endParaRPr lang="en-US" b="1" dirty="0">
              <a:solidFill>
                <a:srgbClr val="000000"/>
              </a:solidFill>
            </a:endParaRPr>
          </a:p>
          <a:p>
            <a:endParaRPr lang="en-US" b="1" dirty="0">
              <a:solidFill>
                <a:srgbClr val="000000"/>
              </a:solidFill>
            </a:endParaRPr>
          </a:p>
          <a:p>
            <a:endParaRPr lang="en-US" b="1" dirty="0">
              <a:solidFill>
                <a:srgbClr val="000000"/>
              </a:solidFill>
            </a:endParaRP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a:t>
            </a:fld>
            <a:endParaRPr lang="en-US"/>
          </a:p>
        </p:txBody>
      </p:sp>
    </p:spTree>
    <p:extLst>
      <p:ext uri="{BB962C8B-B14F-4D97-AF65-F5344CB8AC3E}">
        <p14:creationId xmlns:p14="http://schemas.microsoft.com/office/powerpoint/2010/main" val="1982546566"/>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Use of logical operators </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120</a:t>
            </a:fld>
            <a:endParaRPr lang="en-US"/>
          </a:p>
        </p:txBody>
      </p:sp>
    </p:spTree>
    <p:extLst>
      <p:ext uri="{BB962C8B-B14F-4D97-AF65-F5344CB8AC3E}">
        <p14:creationId xmlns:p14="http://schemas.microsoft.com/office/powerpoint/2010/main" val="55506733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 name="PlaceHolder 1"/>
          <p:cNvSpPr>
            <a:spLocks noGrp="1" noRot="1" noChangeAspect="1"/>
          </p:cNvSpPr>
          <p:nvPr>
            <p:ph type="sldImg"/>
          </p:nvPr>
        </p:nvSpPr>
        <p:spPr>
          <a:xfrm>
            <a:off x="1106488" y="696913"/>
            <a:ext cx="4641850" cy="3482975"/>
          </a:xfrm>
          <a:prstGeom prst="rect">
            <a:avLst/>
          </a:prstGeom>
        </p:spPr>
      </p:sp>
      <p:sp>
        <p:nvSpPr>
          <p:cNvPr id="986"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err="1">
                <a:latin typeface="Arial"/>
              </a:rPr>
              <a:t>tapply</a:t>
            </a:r>
            <a:r>
              <a:rPr lang="en-US" sz="2000" b="0" strike="noStrike" spc="-1" dirty="0">
                <a:latin typeface="Arial"/>
              </a:rPr>
              <a:t> works on vector, it applied the function by grouping factors inside the vector.</a:t>
            </a:r>
          </a:p>
          <a:p>
            <a:pPr marL="216000" indent="-212400">
              <a:lnSpc>
                <a:spcPct val="100000"/>
              </a:lnSpc>
            </a:pPr>
            <a:r>
              <a:rPr lang="en-US" sz="2000" b="0" strike="noStrike" spc="-1" dirty="0" err="1">
                <a:latin typeface="Arial"/>
              </a:rPr>
              <a:t>tapply</a:t>
            </a:r>
            <a:r>
              <a:rPr lang="en-US" sz="2000" b="0" strike="noStrike" spc="-1" dirty="0">
                <a:latin typeface="Arial"/>
              </a:rPr>
              <a:t>(x, factor, fun) – x= vector, factor= factor of vector, function= fun</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The </a:t>
            </a:r>
            <a:r>
              <a:rPr lang="en-US" sz="2000" b="0" strike="noStrike" spc="-1" dirty="0" err="1">
                <a:latin typeface="Arial"/>
              </a:rPr>
              <a:t>tapply</a:t>
            </a:r>
            <a:r>
              <a:rPr lang="en-US" sz="2000" b="0" strike="noStrike" spc="-1" dirty="0">
                <a:latin typeface="Arial"/>
              </a:rPr>
              <a:t> () function is used to apply a function to a vector according to the modalities of a factor. This function takes 3 arguments. The first argument specifies a numerical vector on which we want to apply the function, the second argument specifies how this vector will be divided into groups (the division is done on the basis of the levels of the second argument), the third argument specifies the function that will be applied to these groups.</a:t>
            </a:r>
          </a:p>
          <a:p>
            <a:pPr marL="216000" indent="-212400">
              <a:lnSpc>
                <a:spcPct val="100000"/>
              </a:lnSpc>
            </a:pPr>
            <a:endParaRPr lang="en-US" sz="2000" b="0" strike="noStrike" spc="-1" dirty="0">
              <a:latin typeface="Arial"/>
            </a:endParaRPr>
          </a:p>
          <a:p>
            <a:pPr marL="216000" indent="-212400">
              <a:lnSpc>
                <a:spcPct val="100000"/>
              </a:lnSpc>
            </a:pPr>
            <a:r>
              <a:rPr lang="en-US" sz="2000" b="1" strike="noStrike" spc="-1" dirty="0">
                <a:latin typeface="Arial"/>
              </a:rPr>
              <a:t>Here R is computing the range of values that </a:t>
            </a:r>
            <a:r>
              <a:rPr lang="en-US" sz="2000" b="1" strike="noStrike" spc="-1" dirty="0" err="1">
                <a:latin typeface="Arial"/>
              </a:rPr>
              <a:t>chr</a:t>
            </a:r>
            <a:r>
              <a:rPr lang="en-US" sz="2000" b="1" strike="noStrike" spc="-1" dirty="0">
                <a:latin typeface="Arial"/>
              </a:rPr>
              <a:t> can take, grouped by levels of the minor variable. So it does display the range of </a:t>
            </a:r>
            <a:r>
              <a:rPr lang="en-US" sz="2000" b="1" strike="noStrike" spc="-1" dirty="0" err="1">
                <a:latin typeface="Arial"/>
              </a:rPr>
              <a:t>chr</a:t>
            </a:r>
            <a:r>
              <a:rPr lang="en-US" sz="2000" b="1" strike="noStrike" spc="-1" dirty="0">
                <a:latin typeface="Arial"/>
              </a:rPr>
              <a:t> for each level of the minor factor</a:t>
            </a:r>
            <a:endParaRPr lang="en-US" sz="2000" b="0" strike="noStrike" spc="-1" dirty="0">
              <a:latin typeface="Arial"/>
            </a:endParaRPr>
          </a:p>
        </p:txBody>
      </p:sp>
      <p:sp>
        <p:nvSpPr>
          <p:cNvPr id="987"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8596976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Data Reshaping in R is about changing the way data is organized into rows and columns. Most of the time data processing in R is done by taking the input data as a data frame. It is easy to extract data from the rows and columns of a data frame but there are situations when we need the data frame in a format that is different from format in which we received it. R has many functions to split, merge and change the rows to columns and vice-versa in a data frame.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err="1"/>
              <a:t>Rbind</a:t>
            </a:r>
            <a:r>
              <a:rPr lang="en-US" b="1" dirty="0"/>
              <a:t>: binds here</a:t>
            </a:r>
            <a:r>
              <a:rPr lang="en-US" b="1" baseline="0" dirty="0"/>
              <a:t> newly created one (1 line only) to the existing students </a:t>
            </a:r>
            <a:r>
              <a:rPr lang="en-US" b="1" baseline="0" dirty="0" err="1"/>
              <a:t>dataframe</a:t>
            </a:r>
            <a:r>
              <a:rPr lang="en-US" b="1" baseline="0" dirty="0"/>
              <a:t> </a:t>
            </a:r>
            <a:endParaRPr lang="en-US" dirty="0"/>
          </a:p>
          <a:p>
            <a:r>
              <a:rPr lang="en-US" b="1" dirty="0"/>
              <a:t>Other options: merge(), melt(), cast()</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Be warned: weird things may happen if you're giving a vector to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(as with matrix </a:t>
            </a:r>
            <a:r>
              <a:rPr lang="en-US" sz="1200" kern="1200" dirty="0" err="1">
                <a:solidFill>
                  <a:schemeClr val="tx1"/>
                </a:solidFill>
                <a:latin typeface="+mn-lt"/>
                <a:ea typeface="+mn-ea"/>
                <a:cs typeface="+mn-cs"/>
              </a:rPr>
              <a:t>rbind</a:t>
            </a:r>
            <a:r>
              <a:rPr lang="en-US" sz="1200" kern="1200" dirty="0">
                <a:solidFill>
                  <a:schemeClr val="tx1"/>
                </a:solidFill>
                <a:latin typeface="+mn-lt"/>
                <a:ea typeface="+mn-ea"/>
                <a:cs typeface="+mn-cs"/>
              </a:rPr>
              <a:t>) and not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a:t>
            </a:r>
          </a:p>
          <a:p>
            <a:r>
              <a:rPr lang="en-US" sz="1200" kern="1200" dirty="0">
                <a:solidFill>
                  <a:schemeClr val="tx1"/>
                </a:solidFill>
                <a:latin typeface="+mn-lt"/>
                <a:ea typeface="+mn-ea"/>
                <a:cs typeface="+mn-cs"/>
              </a:rPr>
              <a:t>(conversions between numeric and character are pretty transparent, but factors will be a problem if trying to add levels)</a:t>
            </a:r>
            <a:endParaRPr lang="en-US" dirty="0"/>
          </a:p>
          <a:p>
            <a:endParaRPr lang="en-US" dirty="0"/>
          </a:p>
          <a:p>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122</a:t>
            </a:fld>
            <a:endParaRPr lang="en-US"/>
          </a:p>
        </p:txBody>
      </p:sp>
    </p:spTree>
    <p:extLst>
      <p:ext uri="{BB962C8B-B14F-4D97-AF65-F5344CB8AC3E}">
        <p14:creationId xmlns:p14="http://schemas.microsoft.com/office/powerpoint/2010/main" val="139148280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example is hard</a:t>
            </a:r>
            <a:r>
              <a:rPr lang="en-US" baseline="0" dirty="0"/>
              <a:t> to understand / teach, breaking it down carefully is necessary.</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123</a:t>
            </a:fld>
            <a:endParaRPr lang="en-US"/>
          </a:p>
        </p:txBody>
      </p:sp>
    </p:spTree>
    <p:extLst>
      <p:ext uri="{BB962C8B-B14F-4D97-AF65-F5344CB8AC3E}">
        <p14:creationId xmlns:p14="http://schemas.microsoft.com/office/powerpoint/2010/main" val="220797821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WARNING: using </a:t>
            </a:r>
            <a:r>
              <a:rPr lang="en-US" sz="1200" kern="1200" dirty="0" err="1">
                <a:solidFill>
                  <a:schemeClr val="tx1"/>
                </a:solidFill>
                <a:latin typeface="+mn-lt"/>
                <a:ea typeface="+mn-ea"/>
                <a:cs typeface="+mn-cs"/>
              </a:rPr>
              <a:t>row.names</a:t>
            </a:r>
            <a:r>
              <a:rPr lang="en-US" sz="1200" kern="1200" dirty="0">
                <a:solidFill>
                  <a:schemeClr val="tx1"/>
                </a:solidFill>
                <a:latin typeface="+mn-lt"/>
                <a:ea typeface="+mn-ea"/>
                <a:cs typeface="+mn-cs"/>
              </a:rPr>
              <a:t>=TRUE and </a:t>
            </a:r>
            <a:r>
              <a:rPr lang="en-US" sz="1200" kern="1200" dirty="0" err="1">
                <a:solidFill>
                  <a:schemeClr val="tx1"/>
                </a:solidFill>
                <a:latin typeface="+mn-lt"/>
                <a:ea typeface="+mn-ea"/>
                <a:cs typeface="+mn-cs"/>
              </a:rPr>
              <a:t>col.names</a:t>
            </a:r>
            <a:r>
              <a:rPr lang="en-US" sz="1200" kern="1200" dirty="0">
                <a:solidFill>
                  <a:schemeClr val="tx1"/>
                </a:solidFill>
                <a:latin typeface="+mn-lt"/>
                <a:ea typeface="+mn-ea"/>
                <a:cs typeface="+mn-cs"/>
              </a:rPr>
              <a:t>=TRUE in </a:t>
            </a:r>
            <a:r>
              <a:rPr lang="en-US" sz="1200" kern="1200" dirty="0" err="1">
                <a:solidFill>
                  <a:schemeClr val="tx1"/>
                </a:solidFill>
                <a:latin typeface="+mn-lt"/>
                <a:ea typeface="+mn-ea"/>
                <a:cs typeface="+mn-cs"/>
              </a:rPr>
              <a:t>write.table</a:t>
            </a:r>
            <a:r>
              <a:rPr lang="en-US" sz="1200" kern="1200" dirty="0">
                <a:solidFill>
                  <a:schemeClr val="tx1"/>
                </a:solidFill>
                <a:latin typeface="+mn-lt"/>
                <a:ea typeface="+mn-ea"/>
                <a:cs typeface="+mn-cs"/>
              </a:rPr>
              <a:t>() generates a bugged file (a separator is missing from the first line)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124</a:t>
            </a:fld>
            <a:endParaRPr lang="en-US"/>
          </a:p>
        </p:txBody>
      </p:sp>
    </p:spTree>
    <p:extLst>
      <p:ext uri="{BB962C8B-B14F-4D97-AF65-F5344CB8AC3E}">
        <p14:creationId xmlns:p14="http://schemas.microsoft.com/office/powerpoint/2010/main" val="73466096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125</a:t>
            </a:fld>
            <a:endParaRPr lang="en-US"/>
          </a:p>
        </p:txBody>
      </p:sp>
    </p:spTree>
    <p:extLst>
      <p:ext uri="{BB962C8B-B14F-4D97-AF65-F5344CB8AC3E}">
        <p14:creationId xmlns:p14="http://schemas.microsoft.com/office/powerpoint/2010/main" val="1257728046"/>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7007467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noRot="1" noChangeAspect="1"/>
          </p:cNvSpPr>
          <p:nvPr>
            <p:ph type="sldImg"/>
          </p:nvPr>
        </p:nvSpPr>
        <p:spPr>
          <a:xfrm>
            <a:off x="1106488" y="696913"/>
            <a:ext cx="4641850" cy="3482975"/>
          </a:xfrm>
          <a:prstGeom prst="rect">
            <a:avLst/>
          </a:prstGeom>
        </p:spPr>
      </p:sp>
      <p:sp>
        <p:nvSpPr>
          <p:cNvPr id="234" name="PlaceHolder 2"/>
          <p:cNvSpPr>
            <a:spLocks noGrp="1"/>
          </p:cNvSpPr>
          <p:nvPr>
            <p:ph type="body"/>
          </p:nvPr>
        </p:nvSpPr>
        <p:spPr>
          <a:xfrm>
            <a:off x="685800" y="4415790"/>
            <a:ext cx="5482800" cy="4179720"/>
          </a:xfrm>
          <a:prstGeom prst="rect">
            <a:avLst/>
          </a:prstGeom>
        </p:spPr>
        <p:txBody>
          <a:bodyPr lIns="0" tIns="0" rIns="0" bIns="0"/>
          <a:lstStyle/>
          <a:p>
            <a:pPr marL="216000" indent="-212760">
              <a:lnSpc>
                <a:spcPct val="100000"/>
              </a:lnSpc>
            </a:pPr>
            <a:r>
              <a:rPr lang="en-US" sz="2000" b="1" strike="noStrike" spc="-1">
                <a:latin typeface="Arial"/>
              </a:rPr>
              <a:t>The original data has been modified for the purpose of the course</a:t>
            </a:r>
            <a:endParaRPr lang="en-US" sz="2000" b="0" strike="noStrike" spc="-1">
              <a:latin typeface="Arial"/>
            </a:endParaRPr>
          </a:p>
        </p:txBody>
      </p:sp>
      <p:sp>
        <p:nvSpPr>
          <p:cNvPr id="235"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58729834"/>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05870028"/>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67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13</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E63B99-DF82-9A49-8CEE-A5F5A271D97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49162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14</a:t>
            </a:fld>
            <a:endParaRPr lang="en-US"/>
          </a:p>
        </p:txBody>
      </p:sp>
    </p:spTree>
    <p:extLst>
      <p:ext uri="{BB962C8B-B14F-4D97-AF65-F5344CB8AC3E}">
        <p14:creationId xmlns:p14="http://schemas.microsoft.com/office/powerpoint/2010/main" val="34699653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 name="PlaceHolder 1"/>
          <p:cNvSpPr>
            <a:spLocks noGrp="1" noRot="1" noChangeAspect="1"/>
          </p:cNvSpPr>
          <p:nvPr>
            <p:ph type="sldImg"/>
          </p:nvPr>
        </p:nvSpPr>
        <p:spPr>
          <a:xfrm>
            <a:off x="1106488" y="696913"/>
            <a:ext cx="4641850" cy="3482975"/>
          </a:xfrm>
          <a:prstGeom prst="rect">
            <a:avLst/>
          </a:prstGeom>
        </p:spPr>
      </p:sp>
      <p:sp>
        <p:nvSpPr>
          <p:cNvPr id="773"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2000" b="0" strike="noStrike" spc="-1" dirty="0">
                <a:latin typeface="Arial"/>
              </a:rPr>
              <a:t>General workflow to take advantage of R for your work:</a:t>
            </a:r>
          </a:p>
          <a:p>
            <a:pPr marL="216000" indent="-212400">
              <a:lnSpc>
                <a:spcPct val="100000"/>
              </a:lnSpc>
            </a:pPr>
            <a:r>
              <a:rPr lang="en-US" sz="2000" b="0" strike="noStrike" spc="-1" dirty="0">
                <a:latin typeface="Arial"/>
              </a:rPr>
              <a:t>-specify your question very clearly. </a:t>
            </a:r>
          </a:p>
          <a:p>
            <a:pPr marL="216000" indent="-212400">
              <a:lnSpc>
                <a:spcPct val="100000"/>
              </a:lnSpc>
            </a:pPr>
            <a:r>
              <a:rPr lang="en-US" sz="2000" b="0" strike="noStrike" spc="-1" dirty="0">
                <a:latin typeface="Arial"/>
              </a:rPr>
              <a:t>Your Question, what hypothesis you're making, what data you will collect, coming from different type of experiment ( simulation study, field study, lab study, measurement machine ) – this will be your dataset(s)</a:t>
            </a:r>
          </a:p>
          <a:p>
            <a:pPr marL="216000" indent="-212400">
              <a:lnSpc>
                <a:spcPct val="100000"/>
              </a:lnSpc>
            </a:pPr>
            <a:r>
              <a:rPr lang="en-US" sz="2000" b="0" strike="noStrike" spc="-1" dirty="0">
                <a:latin typeface="Arial"/>
              </a:rPr>
              <a:t>-design your experiment  very </a:t>
            </a:r>
          </a:p>
          <a:p>
            <a:pPr marL="216000" indent="-212400">
              <a:lnSpc>
                <a:spcPct val="100000"/>
              </a:lnSpc>
            </a:pPr>
            <a:r>
              <a:rPr lang="en-US" sz="2000" b="0" strike="noStrike" spc="-1" dirty="0">
                <a:latin typeface="Arial"/>
              </a:rPr>
              <a:t>well</a:t>
            </a:r>
          </a:p>
          <a:p>
            <a:pPr marL="216000" indent="-212400">
              <a:lnSpc>
                <a:spcPct val="100000"/>
              </a:lnSpc>
            </a:pPr>
            <a:r>
              <a:rPr lang="en-US" sz="2000" b="0" strike="noStrike" spc="-1" dirty="0">
                <a:latin typeface="Arial"/>
              </a:rPr>
              <a:t>-format your dataset nicely</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Tidy step: checking some variables are of the correct type, manipulating the structure of the data</a:t>
            </a:r>
          </a:p>
          <a:p>
            <a:pPr marL="216000" indent="-212400">
              <a:lnSpc>
                <a:spcPct val="100000"/>
              </a:lnSpc>
            </a:pPr>
            <a:r>
              <a:rPr lang="en-US" sz="2000" b="0" strike="noStrike" spc="-1" dirty="0">
                <a:latin typeface="Arial"/>
              </a:rPr>
              <a:t>Explore in terms of graph, table, summary stats to get an idea of the answer(s)</a:t>
            </a: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latin typeface="Arial"/>
              </a:rPr>
              <a:t>Stats will give you a reliable Answer to confirm the question, confirming that the graphs gave you a reliable answer</a:t>
            </a:r>
          </a:p>
          <a:p>
            <a:pPr marL="216000" indent="-212400">
              <a:lnSpc>
                <a:spcPct val="100000"/>
              </a:lnSpc>
            </a:pPr>
            <a:r>
              <a:rPr lang="en-US" sz="2000" b="0" strike="noStrike" spc="-1" dirty="0">
                <a:latin typeface="Arial"/>
              </a:rPr>
              <a:t>Communicate answer, data, graphs to colleagues, boss: report, publication , summary – reproducible research and it is essential otherwise the previous steps were meaningless</a:t>
            </a:r>
          </a:p>
        </p:txBody>
      </p:sp>
      <p:sp>
        <p:nvSpPr>
          <p:cNvPr id="774"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4448900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16</a:t>
            </a:fld>
            <a:endParaRPr lang="en-US"/>
          </a:p>
        </p:txBody>
      </p:sp>
    </p:spTree>
    <p:extLst>
      <p:ext uri="{BB962C8B-B14F-4D97-AF65-F5344CB8AC3E}">
        <p14:creationId xmlns:p14="http://schemas.microsoft.com/office/powerpoint/2010/main" val="8927853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New version every six months</a:t>
            </a:r>
            <a:endParaRPr lang="en-US" dirty="0"/>
          </a:p>
          <a:p>
            <a:r>
              <a:rPr lang="en-US" sz="1200" kern="1200" dirty="0">
                <a:solidFill>
                  <a:schemeClr val="tx1"/>
                </a:solidFill>
                <a:latin typeface="+mn-lt"/>
                <a:ea typeface="+mn-ea"/>
                <a:cs typeface="+mn-cs"/>
              </a:rPr>
              <a:t>Also an inconvenience! Especially for </a:t>
            </a:r>
            <a:r>
              <a:rPr lang="en-US" sz="1200" kern="1200" dirty="0" err="1">
                <a:solidFill>
                  <a:schemeClr val="tx1"/>
                </a:solidFill>
                <a:latin typeface="+mn-lt"/>
                <a:ea typeface="+mn-ea"/>
                <a:cs typeface="+mn-cs"/>
              </a:rPr>
              <a:t>SysAdmins</a:t>
            </a:r>
            <a:r>
              <a:rPr lang="en-US" sz="1200" kern="1200" dirty="0">
                <a:solidFill>
                  <a:schemeClr val="tx1"/>
                </a:solidFill>
                <a:latin typeface="+mn-lt"/>
                <a:ea typeface="+mn-ea"/>
                <a:cs typeface="+mn-cs"/>
              </a:rPr>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17</a:t>
            </a:fld>
            <a:endParaRPr lang="en-US"/>
          </a:p>
        </p:txBody>
      </p:sp>
    </p:spTree>
    <p:extLst>
      <p:ext uri="{BB962C8B-B14F-4D97-AF65-F5344CB8AC3E}">
        <p14:creationId xmlns:p14="http://schemas.microsoft.com/office/powerpoint/2010/main" val="24889629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18</a:t>
            </a:fld>
            <a:endParaRPr lang="en-US"/>
          </a:p>
        </p:txBody>
      </p:sp>
    </p:spTree>
    <p:extLst>
      <p:ext uri="{BB962C8B-B14F-4D97-AF65-F5344CB8AC3E}">
        <p14:creationId xmlns:p14="http://schemas.microsoft.com/office/powerpoint/2010/main" val="4267715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1" kern="1200" dirty="0">
                <a:solidFill>
                  <a:schemeClr val="tx1"/>
                </a:solidFill>
                <a:latin typeface="+mn-lt"/>
                <a:ea typeface="+mn-ea"/>
                <a:cs typeface="+mn-cs"/>
              </a:rPr>
              <a:t>Perhaps a word on the actual installation steps - even just to say that they're relatively straightforward and that the choices don't affect things much.</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19</a:t>
            </a:fld>
            <a:endParaRPr lang="en-US"/>
          </a:p>
        </p:txBody>
      </p:sp>
    </p:spTree>
    <p:extLst>
      <p:ext uri="{BB962C8B-B14F-4D97-AF65-F5344CB8AC3E}">
        <p14:creationId xmlns:p14="http://schemas.microsoft.com/office/powerpoint/2010/main" val="195977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br/>
            <a:r>
              <a:rPr lang="en-US" sz="2000" b="1" strike="noStrike" spc="-1">
                <a:latin typeface="Arial"/>
              </a:rPr>
              <a:t>This pad text is synchronized as you type, so that everyone viewing this page sees the same content. This allows you to collaborate together, share questions, pieces of code, chat ...Feel free to use it as much as you want. If you want to be identified, enter your name on the right side of the page.</a:t>
            </a:r>
            <a:endParaRPr lang="en-US" sz="2000" b="0" strike="noStrike" spc="-1">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368100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20</a:t>
            </a:fld>
            <a:endParaRPr lang="en-US"/>
          </a:p>
        </p:txBody>
      </p:sp>
    </p:spTree>
    <p:extLst>
      <p:ext uri="{BB962C8B-B14F-4D97-AF65-F5344CB8AC3E}">
        <p14:creationId xmlns:p14="http://schemas.microsoft.com/office/powerpoint/2010/main" val="17364651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b="1" dirty="0"/>
              <a:t>Almost all what you will learn</a:t>
            </a:r>
            <a:r>
              <a:rPr lang="en-US" b="1" baseline="0" dirty="0"/>
              <a:t> with R studio is applicable to R</a:t>
            </a:r>
          </a:p>
          <a:p>
            <a:endParaRPr lang="en-US" sz="1200" b="1" kern="1200" baseline="0" dirty="0">
              <a:solidFill>
                <a:schemeClr val="tx1"/>
              </a:solidFill>
              <a:latin typeface="+mn-lt"/>
              <a:ea typeface="+mn-ea"/>
              <a:cs typeface="+mn-cs"/>
            </a:endParaRPr>
          </a:p>
          <a:p>
            <a:r>
              <a:rPr lang="en-US" sz="1200" b="1" kern="1200" baseline="0" dirty="0">
                <a:solidFill>
                  <a:schemeClr val="tx1"/>
                </a:solidFill>
                <a:latin typeface="+mn-lt"/>
                <a:ea typeface="+mn-ea"/>
                <a:cs typeface="+mn-cs"/>
              </a:rPr>
              <a:t>Also</a:t>
            </a:r>
          </a:p>
          <a:p>
            <a:r>
              <a:rPr lang="en-US" sz="1200" kern="1200" dirty="0">
                <a:solidFill>
                  <a:schemeClr val="tx1"/>
                </a:solidFill>
                <a:latin typeface="+mn-lt"/>
                <a:ea typeface="+mn-ea"/>
                <a:cs typeface="+mn-cs"/>
              </a:rPr>
              <a:t>- a text file viewer/editor (i.e. on files other than .R) that can even be used to edit data (e.g. CSV) files, </a:t>
            </a:r>
          </a:p>
          <a:p>
            <a:r>
              <a:rPr lang="en-US" sz="1200" kern="1200" dirty="0">
                <a:solidFill>
                  <a:schemeClr val="tx1"/>
                </a:solidFill>
                <a:latin typeface="+mn-lt"/>
                <a:ea typeface="+mn-ea"/>
                <a:cs typeface="+mn-cs"/>
              </a:rPr>
              <a:t>- and a data frame viewer.</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21</a:t>
            </a:fld>
            <a:endParaRPr lang="en-US"/>
          </a:p>
        </p:txBody>
      </p:sp>
    </p:spTree>
    <p:extLst>
      <p:ext uri="{BB962C8B-B14F-4D97-AF65-F5344CB8AC3E}">
        <p14:creationId xmlns:p14="http://schemas.microsoft.com/office/powerpoint/2010/main" val="30091165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Connections panel: </a:t>
            </a:r>
            <a:r>
              <a:rPr lang="fr-FR" dirty="0" err="1"/>
              <a:t>RStudio</a:t>
            </a:r>
            <a:r>
              <a:rPr lang="fr-FR" dirty="0"/>
              <a:t> 1.1 </a:t>
            </a:r>
            <a:r>
              <a:rPr lang="fr-FR" dirty="0" err="1"/>
              <a:t>includes</a:t>
            </a:r>
            <a:r>
              <a:rPr lang="fr-FR" dirty="0"/>
              <a:t> a new Connection </a:t>
            </a:r>
            <a:r>
              <a:rPr lang="fr-FR" dirty="0" err="1"/>
              <a:t>wizard</a:t>
            </a:r>
            <a:r>
              <a:rPr lang="fr-FR" dirty="0"/>
              <a:t> </a:t>
            </a:r>
            <a:r>
              <a:rPr lang="fr-FR" dirty="0" err="1"/>
              <a:t>which</a:t>
            </a:r>
            <a:r>
              <a:rPr lang="fr-FR" dirty="0"/>
              <a:t> </a:t>
            </a:r>
            <a:r>
              <a:rPr lang="fr-FR" dirty="0" err="1"/>
              <a:t>makes</a:t>
            </a:r>
            <a:r>
              <a:rPr lang="fr-FR" dirty="0"/>
              <a:t> </a:t>
            </a:r>
            <a:r>
              <a:rPr lang="fr-FR" dirty="0" err="1"/>
              <a:t>it</a:t>
            </a:r>
            <a:r>
              <a:rPr lang="fr-FR" dirty="0"/>
              <a:t> </a:t>
            </a:r>
            <a:r>
              <a:rPr lang="fr-FR" dirty="0" err="1"/>
              <a:t>easy</a:t>
            </a:r>
            <a:r>
              <a:rPr lang="fr-FR" dirty="0"/>
              <a:t> to </a:t>
            </a:r>
            <a:r>
              <a:rPr lang="fr-FR" dirty="0" err="1"/>
              <a:t>connect</a:t>
            </a:r>
            <a:r>
              <a:rPr lang="fr-FR" dirty="0"/>
              <a:t> to </a:t>
            </a:r>
            <a:r>
              <a:rPr lang="fr-FR" dirty="0" err="1"/>
              <a:t>any</a:t>
            </a:r>
            <a:r>
              <a:rPr lang="fr-FR" dirty="0"/>
              <a:t> data source on </a:t>
            </a:r>
            <a:r>
              <a:rPr lang="fr-FR" dirty="0" err="1"/>
              <a:t>your</a:t>
            </a:r>
            <a:r>
              <a:rPr lang="fr-FR" dirty="0"/>
              <a:t> system.</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22</a:t>
            </a:fld>
            <a:endParaRPr lang="en-US"/>
          </a:p>
        </p:txBody>
      </p:sp>
    </p:spTree>
    <p:extLst>
      <p:ext uri="{BB962C8B-B14F-4D97-AF65-F5344CB8AC3E}">
        <p14:creationId xmlns:p14="http://schemas.microsoft.com/office/powerpoint/2010/main" val="30973913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err="1"/>
              <a:t>Rstudio</a:t>
            </a:r>
            <a:r>
              <a:rPr lang="en-GB" dirty="0"/>
              <a:t> provides a way to save a lots of the files you're</a:t>
            </a:r>
            <a:r>
              <a:rPr lang="en-GB" baseline="0" dirty="0"/>
              <a:t> a working on all together in one </a:t>
            </a:r>
            <a:r>
              <a:rPr lang="en-GB" baseline="0" dirty="0" err="1"/>
              <a:t>packagee</a:t>
            </a:r>
            <a:r>
              <a:rPr lang="en-GB" baseline="0" dirty="0"/>
              <a:t>/project. A project is associated with a folder/directory</a:t>
            </a:r>
            <a:endParaRPr lang="en-GB" dirty="0"/>
          </a:p>
          <a:p>
            <a:endParaRPr lang="en-GB" dirty="0"/>
          </a:p>
          <a:p>
            <a:r>
              <a:rPr lang="en-GB" dirty="0"/>
              <a:t>Start a project in a brand</a:t>
            </a:r>
            <a:r>
              <a:rPr lang="en-GB" baseline="0" dirty="0"/>
              <a:t> new working directory  or </a:t>
            </a:r>
            <a:r>
              <a:rPr lang="en-GB" b="1" baseline="0" dirty="0"/>
              <a:t>an existing one (associate a project with an existing working directory)</a:t>
            </a:r>
          </a:p>
          <a:p>
            <a:endParaRPr lang="en-GB" b="1" baseline="0" dirty="0"/>
          </a:p>
          <a:p>
            <a:r>
              <a:rPr lang="en-GB" baseline="0" dirty="0"/>
              <a:t>The project name appear in the upper right art of the toolbar (active project)</a:t>
            </a:r>
          </a:p>
          <a:p>
            <a:pPr marL="0" marR="0" indent="0" algn="l" defTabSz="457200" rtl="0" eaLnBrk="1" fontAlgn="auto" latinLnBrk="0" hangingPunct="1">
              <a:lnSpc>
                <a:spcPct val="100000"/>
              </a:lnSpc>
              <a:spcBef>
                <a:spcPts val="0"/>
              </a:spcBef>
              <a:spcAft>
                <a:spcPts val="0"/>
              </a:spcAft>
              <a:buClrTx/>
              <a:buSzTx/>
              <a:buFontTx/>
              <a:buNone/>
              <a:tabLst/>
              <a:defRPr/>
            </a:pPr>
            <a:r>
              <a:rPr lang="en-GB" baseline="0" dirty="0"/>
              <a:t>The working directory becomes the directory of your project (try </a:t>
            </a:r>
            <a:r>
              <a:rPr lang="en-GB" baseline="0" dirty="0" err="1"/>
              <a:t>getwd</a:t>
            </a:r>
            <a:r>
              <a:rPr lang="en-GB" baseline="0" dirty="0"/>
              <a:t>())  : </a:t>
            </a:r>
            <a:r>
              <a:rPr lang="en-US" baseline="0" dirty="0" err="1"/>
              <a:t>wd</a:t>
            </a:r>
            <a:r>
              <a:rPr lang="en-US" baseline="0" dirty="0"/>
              <a:t> </a:t>
            </a:r>
            <a:r>
              <a:rPr lang="en-US" dirty="0"/>
              <a:t> is the place where </a:t>
            </a:r>
            <a:r>
              <a:rPr lang="en-US" dirty="0">
                <a:solidFill>
                  <a:srgbClr val="4F81BD"/>
                </a:solidFill>
              </a:rPr>
              <a:t>R will look for files </a:t>
            </a:r>
            <a:r>
              <a:rPr lang="en-US" dirty="0"/>
              <a:t>to execute and where it will save files. By default R uses its own system directory.</a:t>
            </a:r>
          </a:p>
          <a:p>
            <a:endParaRPr lang="en-GB" baseline="0" dirty="0"/>
          </a:p>
          <a:p>
            <a:r>
              <a:rPr lang="en-GB" baseline="0" dirty="0"/>
              <a:t>You can open a new script and save it in the working directory </a:t>
            </a:r>
          </a:p>
          <a:p>
            <a:r>
              <a:rPr lang="en-GB" baseline="0" dirty="0"/>
              <a:t>You can create variables in your script/console and save it</a:t>
            </a:r>
          </a:p>
          <a:p>
            <a:r>
              <a:rPr lang="en-GB" baseline="0" dirty="0"/>
              <a:t>Then you can close your project (upper right part), by default it will ask you if you want to save you workspace into your working directory (default behaviour that can be changed)</a:t>
            </a:r>
          </a:p>
          <a:p>
            <a:r>
              <a:rPr lang="en-GB" baseline="0" dirty="0"/>
              <a:t>Then you can go and have a look at your project folder on your HD and you will see you a .</a:t>
            </a:r>
            <a:r>
              <a:rPr lang="en-GB" baseline="0" dirty="0" err="1"/>
              <a:t>Rproj</a:t>
            </a:r>
            <a:r>
              <a:rPr lang="en-GB" baseline="0" dirty="0"/>
              <a:t> file </a:t>
            </a:r>
          </a:p>
          <a:p>
            <a:r>
              <a:rPr lang="en-GB" baseline="0" dirty="0"/>
              <a:t>See on the terminal the hidden files</a:t>
            </a:r>
          </a:p>
          <a:p>
            <a:r>
              <a:rPr lang="en-GB" baseline="0" dirty="0"/>
              <a:t>Then go back to your folder on your HD, double </a:t>
            </a:r>
            <a:r>
              <a:rPr lang="en-GB" baseline="0" dirty="0" err="1"/>
              <a:t>clik</a:t>
            </a:r>
            <a:r>
              <a:rPr lang="en-GB" baseline="0" dirty="0"/>
              <a:t> on the project, it will open the project (see </a:t>
            </a:r>
            <a:r>
              <a:rPr lang="en-GB" baseline="0" dirty="0" err="1"/>
              <a:t>uper</a:t>
            </a:r>
            <a:r>
              <a:rPr lang="en-GB" baseline="0" dirty="0"/>
              <a:t> right) and reopen the script, reload the variables and history</a:t>
            </a:r>
          </a:p>
          <a:p>
            <a:r>
              <a:rPr lang="en-GB" b="1" baseline="0" dirty="0"/>
              <a:t>Project is a way to have all of those things together in a convenient format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23</a:t>
            </a:fld>
            <a:endParaRPr lang="en-US"/>
          </a:p>
        </p:txBody>
      </p:sp>
    </p:spTree>
    <p:extLst>
      <p:ext uri="{BB962C8B-B14F-4D97-AF65-F5344CB8AC3E}">
        <p14:creationId xmlns:p14="http://schemas.microsoft.com/office/powerpoint/2010/main" val="5978413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Works</a:t>
            </a:r>
            <a:r>
              <a:rPr lang="en-US" sz="2000" b="0" strike="noStrike" spc="-1" baseline="0" dirty="0">
                <a:latin typeface="Arial"/>
              </a:rPr>
              <a:t> best when demonstrated live and students follow along rather than letting them try it by themselves.</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54118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25</a:t>
            </a:fld>
            <a:endParaRPr lang="en-US"/>
          </a:p>
        </p:txBody>
      </p:sp>
    </p:spTree>
    <p:extLst>
      <p:ext uri="{BB962C8B-B14F-4D97-AF65-F5344CB8AC3E}">
        <p14:creationId xmlns:p14="http://schemas.microsoft.com/office/powerpoint/2010/main" val="12051868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26</a:t>
            </a:fld>
            <a:endParaRPr lang="en-US"/>
          </a:p>
        </p:txBody>
      </p:sp>
    </p:spTree>
    <p:extLst>
      <p:ext uri="{BB962C8B-B14F-4D97-AF65-F5344CB8AC3E}">
        <p14:creationId xmlns:p14="http://schemas.microsoft.com/office/powerpoint/2010/main" val="8920886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27</a:t>
            </a:fld>
            <a:endParaRPr lang="en-US"/>
          </a:p>
        </p:txBody>
      </p:sp>
    </p:spTree>
    <p:extLst>
      <p:ext uri="{BB962C8B-B14F-4D97-AF65-F5344CB8AC3E}">
        <p14:creationId xmlns:p14="http://schemas.microsoft.com/office/powerpoint/2010/main" val="17516785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28</a:t>
            </a:fld>
            <a:endParaRPr lang="en-US"/>
          </a:p>
        </p:txBody>
      </p:sp>
    </p:spTree>
    <p:extLst>
      <p:ext uri="{BB962C8B-B14F-4D97-AF65-F5344CB8AC3E}">
        <p14:creationId xmlns:p14="http://schemas.microsoft.com/office/powerpoint/2010/main" val="39245154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29</a:t>
            </a:fld>
            <a:endParaRPr lang="en-US"/>
          </a:p>
        </p:txBody>
      </p:sp>
    </p:spTree>
    <p:extLst>
      <p:ext uri="{BB962C8B-B14F-4D97-AF65-F5344CB8AC3E}">
        <p14:creationId xmlns:p14="http://schemas.microsoft.com/office/powerpoint/2010/main" val="3835567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br>
              <a:rPr dirty="0"/>
            </a:br>
            <a:r>
              <a:rPr lang="en-US" sz="2000" b="1" strike="noStrike" spc="-1" dirty="0">
                <a:latin typeface="Arial"/>
              </a:rPr>
              <a:t>This pad text is synchronized as you type, so that everyone viewing this page sees the same content. This allows you to collaborate together, share questions, pieces of code, chat ...Feel free to use it as much as you want. If you want to be identified, enter your name on the right side of the page.</a:t>
            </a:r>
            <a:endParaRPr lang="en-US" sz="2000" b="0" strike="noStrike" spc="-1" dirty="0">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5547203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30</a:t>
            </a:fld>
            <a:endParaRPr lang="en-US"/>
          </a:p>
        </p:txBody>
      </p:sp>
    </p:spTree>
    <p:extLst>
      <p:ext uri="{BB962C8B-B14F-4D97-AF65-F5344CB8AC3E}">
        <p14:creationId xmlns:p14="http://schemas.microsoft.com/office/powerpoint/2010/main" val="1018270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31</a:t>
            </a:fld>
            <a:endParaRPr lang="en-US"/>
          </a:p>
        </p:txBody>
      </p:sp>
    </p:spTree>
    <p:extLst>
      <p:ext uri="{BB962C8B-B14F-4D97-AF65-F5344CB8AC3E}">
        <p14:creationId xmlns:p14="http://schemas.microsoft.com/office/powerpoint/2010/main" val="33443578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open a new script and save it in the working directory </a:t>
            </a:r>
          </a:p>
          <a:p>
            <a:pPr marL="0" marR="0" indent="0" algn="l" defTabSz="457200" rtl="0" eaLnBrk="1" fontAlgn="auto" latinLnBrk="0" hangingPunct="1">
              <a:lnSpc>
                <a:spcPct val="100000"/>
              </a:lnSpc>
              <a:spcBef>
                <a:spcPts val="0"/>
              </a:spcBef>
              <a:spcAft>
                <a:spcPts val="0"/>
              </a:spcAft>
              <a:buClrTx/>
              <a:buSzTx/>
              <a:buFontTx/>
              <a:buNone/>
              <a:tabLst/>
              <a:defRPr/>
            </a:pPr>
            <a:r>
              <a:rPr lang="en-GB" sz="2400" baseline="0" dirty="0"/>
              <a:t>You can create variables in your script/console and save it</a:t>
            </a:r>
          </a:p>
          <a:p>
            <a:pPr marL="0" indent="0" algn="l">
              <a:buNone/>
            </a:pPr>
            <a:endParaRPr lang="en-US" sz="2400" b="1" dirty="0">
              <a:solidFill>
                <a:srgbClr val="F6F6F6"/>
              </a:solidFill>
              <a:latin typeface="Comic Sans MS" panose="030F0702030302020204" pitchFamily="66" charset="0"/>
            </a:endParaRP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b="1" dirty="0">
                <a:solidFill>
                  <a:srgbClr val="F6F6F6"/>
                </a:solidFill>
                <a:latin typeface="Comic Sans MS" panose="030F0702030302020204" pitchFamily="66" charset="0"/>
              </a:rPr>
              <a:t>Advanced tip: </a:t>
            </a:r>
            <a:r>
              <a:rPr lang="en-US" sz="2400" dirty="0">
                <a:solidFill>
                  <a:srgbClr val="F6F6F6"/>
                </a:solidFill>
                <a:latin typeface="Comic Sans MS" panose="030F0702030302020204" pitchFamily="66" charset="0"/>
              </a:rPr>
              <a:t>To execute an entire file use the source() command from the console, with the script filename as argument or the Source button.</a:t>
            </a:r>
          </a:p>
          <a:p>
            <a:pPr marL="0" indent="0" algn="ctr">
              <a:buNone/>
            </a:pPr>
            <a:r>
              <a:rPr lang="en-US" sz="2400" dirty="0">
                <a:solidFill>
                  <a:srgbClr val="F6F6F6"/>
                </a:solidFill>
                <a:latin typeface="Comic Sans MS" panose="030F0702030302020204" pitchFamily="66" charset="0"/>
              </a:rPr>
              <a:t>&gt; source("</a:t>
            </a:r>
            <a:r>
              <a:rPr lang="en-US" sz="2400" dirty="0" err="1">
                <a:solidFill>
                  <a:srgbClr val="F6F6F6"/>
                </a:solidFill>
                <a:latin typeface="Comic Sans MS" panose="030F0702030302020204" pitchFamily="66" charset="0"/>
              </a:rPr>
              <a:t>myscript.r</a:t>
            </a:r>
            <a:r>
              <a:rPr lang="en-US" sz="2400" dirty="0">
                <a:solidFill>
                  <a:srgbClr val="F6F6F6"/>
                </a:solidFill>
                <a:latin typeface="Comic Sans MS" panose="030F0702030302020204" pitchFamily="66" charset="0"/>
              </a:rPr>
              <a:t>")</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a:t>Note that by default the source() function does not print any results (can be modified changing the argument </a:t>
            </a:r>
            <a:r>
              <a:rPr lang="en-US" dirty="0" err="1"/>
              <a:t>print.eval</a:t>
            </a:r>
            <a:r>
              <a:rPr lang="en-US" dirty="0"/>
              <a:t> to "True")</a:t>
            </a:r>
            <a:r>
              <a:rPr lang="en-US" baseline="0" dirty="0"/>
              <a:t> quite technical </a:t>
            </a: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 In fact, due to this default absence of output printing (without explicit print() and cat() calls), issue that also arises when writing functions, I would avoid bringing too much attention to source() at this stage.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 personally reserve it for sourcing function definition files, rather than working scripts.</a:t>
            </a:r>
            <a:endParaRPr lang="en-US"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32</a:t>
            </a:fld>
            <a:endParaRPr lang="en-US"/>
          </a:p>
        </p:txBody>
      </p:sp>
    </p:spTree>
    <p:extLst>
      <p:ext uri="{BB962C8B-B14F-4D97-AF65-F5344CB8AC3E}">
        <p14:creationId xmlns:p14="http://schemas.microsoft.com/office/powerpoint/2010/main" val="11031587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33</a:t>
            </a:fld>
            <a:endParaRPr lang="en-US"/>
          </a:p>
        </p:txBody>
      </p:sp>
    </p:spTree>
    <p:extLst>
      <p:ext uri="{BB962C8B-B14F-4D97-AF65-F5344CB8AC3E}">
        <p14:creationId xmlns:p14="http://schemas.microsoft.com/office/powerpoint/2010/main" val="35767176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34</a:t>
            </a:fld>
            <a:endParaRPr lang="en-US"/>
          </a:p>
        </p:txBody>
      </p:sp>
    </p:spTree>
    <p:extLst>
      <p:ext uri="{BB962C8B-B14F-4D97-AF65-F5344CB8AC3E}">
        <p14:creationId xmlns:p14="http://schemas.microsoft.com/office/powerpoint/2010/main" val="35506677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35</a:t>
            </a:fld>
            <a:endParaRPr lang="en-US"/>
          </a:p>
        </p:txBody>
      </p:sp>
    </p:spTree>
    <p:extLst>
      <p:ext uri="{BB962C8B-B14F-4D97-AF65-F5344CB8AC3E}">
        <p14:creationId xmlns:p14="http://schemas.microsoft.com/office/powerpoint/2010/main" val="8591664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36</a:t>
            </a:fld>
            <a:endParaRPr lang="en-US"/>
          </a:p>
        </p:txBody>
      </p:sp>
    </p:spTree>
    <p:extLst>
      <p:ext uri="{BB962C8B-B14F-4D97-AF65-F5344CB8AC3E}">
        <p14:creationId xmlns:p14="http://schemas.microsoft.com/office/powerpoint/2010/main" val="33642135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In online course:</a:t>
            </a:r>
          </a:p>
          <a:p>
            <a:r>
              <a:rPr lang="en-US" sz="2000" b="0" strike="noStrike" spc="-1" dirty="0">
                <a:latin typeface="Arial"/>
              </a:rPr>
              <a:t>Live</a:t>
            </a:r>
            <a:r>
              <a:rPr lang="en-US" sz="2000" b="0" strike="noStrike" spc="-1" baseline="0" dirty="0">
                <a:latin typeface="Arial"/>
              </a:rPr>
              <a:t> demo</a:t>
            </a:r>
          </a:p>
          <a:p>
            <a:r>
              <a:rPr lang="en-US" sz="2000" b="0" strike="noStrike" spc="-1" baseline="0" dirty="0">
                <a:latin typeface="Arial"/>
              </a:rPr>
              <a:t>make the ex1.R available on a shared google doc so that they can copy it and play with it.</a:t>
            </a:r>
            <a:endParaRPr lang="en-US" sz="2000" b="0" strike="noStrike" spc="-1" dirty="0">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923187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38</a:t>
            </a:fld>
            <a:endParaRPr lang="en-US"/>
          </a:p>
        </p:txBody>
      </p:sp>
    </p:spTree>
    <p:extLst>
      <p:ext uri="{BB962C8B-B14F-4D97-AF65-F5344CB8AC3E}">
        <p14:creationId xmlns:p14="http://schemas.microsoft.com/office/powerpoint/2010/main" val="22291176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baseline="0" dirty="0"/>
              <a:t>Then you can go and have a look at your project folder on your HD an </a:t>
            </a:r>
            <a:r>
              <a:rPr lang="en-GB" baseline="0" dirty="0" err="1"/>
              <a:t>dyou</a:t>
            </a:r>
            <a:r>
              <a:rPr lang="en-GB" baseline="0" dirty="0"/>
              <a:t> will see you a .</a:t>
            </a:r>
            <a:r>
              <a:rPr lang="en-GB" baseline="0" dirty="0" err="1"/>
              <a:t>Rproj</a:t>
            </a:r>
            <a:r>
              <a:rPr lang="en-GB" baseline="0" dirty="0"/>
              <a:t> file </a:t>
            </a:r>
          </a:p>
          <a:p>
            <a:r>
              <a:rPr lang="en-GB" baseline="0" dirty="0"/>
              <a:t>See on the terminal the hidden file</a:t>
            </a:r>
          </a:p>
          <a:p>
            <a:r>
              <a:rPr lang="en-GB" baseline="0" dirty="0"/>
              <a:t>Then go back to your folder on your HD, </a:t>
            </a:r>
            <a:r>
              <a:rPr lang="en-GB" baseline="0" dirty="0" err="1"/>
              <a:t>doube</a:t>
            </a:r>
            <a:r>
              <a:rPr lang="en-GB" baseline="0" dirty="0"/>
              <a:t> </a:t>
            </a:r>
            <a:r>
              <a:rPr lang="en-GB" baseline="0" dirty="0" err="1"/>
              <a:t>clik</a:t>
            </a:r>
            <a:r>
              <a:rPr lang="en-GB" baseline="0" dirty="0"/>
              <a:t> on the project, it will open the project (see </a:t>
            </a:r>
            <a:r>
              <a:rPr lang="en-GB" baseline="0" dirty="0" err="1"/>
              <a:t>uper</a:t>
            </a:r>
            <a:r>
              <a:rPr lang="en-GB" baseline="0" dirty="0"/>
              <a:t> right) </a:t>
            </a:r>
            <a:r>
              <a:rPr lang="en-GB" baseline="0" dirty="0" err="1"/>
              <a:t>ans</a:t>
            </a:r>
            <a:r>
              <a:rPr lang="en-GB" baseline="0" dirty="0"/>
              <a:t> reopen the script, reload the variables and history</a:t>
            </a:r>
          </a:p>
          <a:p>
            <a:endParaRPr lang="en-GB" dirty="0"/>
          </a:p>
          <a:p>
            <a:r>
              <a:rPr lang="en-GB" b="1" dirty="0"/>
              <a:t>Not</a:t>
            </a:r>
            <a:r>
              <a:rPr lang="en-GB" b="1" baseline="0" dirty="0"/>
              <a:t> using  project, have a look at the extra slides</a:t>
            </a:r>
            <a:endParaRPr lang="en-GB" b="1"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39</a:t>
            </a:fld>
            <a:endParaRPr lang="en-US"/>
          </a:p>
        </p:txBody>
      </p:sp>
    </p:spTree>
    <p:extLst>
      <p:ext uri="{BB962C8B-B14F-4D97-AF65-F5344CB8AC3E}">
        <p14:creationId xmlns:p14="http://schemas.microsoft.com/office/powerpoint/2010/main" val="3700092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With</a:t>
            </a:r>
            <a:r>
              <a:rPr lang="en-US" baseline="0" dirty="0"/>
              <a:t> the teachers but NOT only </a:t>
            </a:r>
          </a:p>
          <a:p>
            <a:endParaRPr lang="en-US" baseline="0" dirty="0"/>
          </a:p>
          <a:p>
            <a:r>
              <a:rPr lang="en-US" baseline="0" dirty="0"/>
              <a:t>Ask if the audience know about the stickers. Explain the sticky note concept if necessary</a:t>
            </a:r>
          </a:p>
          <a:p>
            <a:r>
              <a:rPr lang="en-US" dirty="0"/>
              <a:t>You are doing active learning in your class when:</a:t>
            </a:r>
          </a:p>
          <a:p>
            <a:r>
              <a:rPr lang="en-US" dirty="0"/>
              <a:t>you ask a question, pose a problem, or issue some other type of challenge;</a:t>
            </a:r>
          </a:p>
          <a:p>
            <a:r>
              <a:rPr lang="en-US" dirty="0"/>
              <a:t>tell your students to work individually or in small groups to come up with a response; give them some time to do it;</a:t>
            </a:r>
          </a:p>
          <a:p>
            <a:r>
              <a:rPr lang="en-US" dirty="0"/>
              <a:t>stop them, and call on one or more individuals or groups to share their responses.</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a:t>
            </a:fld>
            <a:endParaRPr lang="en-US"/>
          </a:p>
        </p:txBody>
      </p:sp>
    </p:spTree>
    <p:extLst>
      <p:ext uri="{BB962C8B-B14F-4D97-AF65-F5344CB8AC3E}">
        <p14:creationId xmlns:p14="http://schemas.microsoft.com/office/powerpoint/2010/main" val="8530811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Workspace= </a:t>
            </a:r>
            <a:r>
              <a:rPr lang="en-US" sz="1200" dirty="0"/>
              <a:t>The internal memory where </a:t>
            </a:r>
            <a:r>
              <a:rPr lang="en-US" sz="1200" dirty="0">
                <a:solidFill>
                  <a:srgbClr val="4F81BD"/>
                </a:solidFill>
              </a:rPr>
              <a:t>R will store the objects </a:t>
            </a:r>
            <a:r>
              <a:rPr lang="en-US" sz="1200" dirty="0">
                <a:solidFill>
                  <a:schemeClr val="tx1"/>
                </a:solidFill>
              </a:rPr>
              <a:t>you created during the session.</a:t>
            </a:r>
          </a:p>
          <a:p>
            <a:r>
              <a:rPr lang="en-GB" dirty="0"/>
              <a:t>If you want to modify</a:t>
            </a:r>
            <a:r>
              <a:rPr lang="en-GB" baseline="0" dirty="0"/>
              <a:t> the general options of </a:t>
            </a:r>
            <a:r>
              <a:rPr lang="en-GB" baseline="0" dirty="0" err="1"/>
              <a:t>Rstudio</a:t>
            </a:r>
            <a:r>
              <a:rPr lang="en-GB" baseline="0" dirty="0"/>
              <a:t> , go to tools, global options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40</a:t>
            </a:fld>
            <a:endParaRPr lang="en-US"/>
          </a:p>
        </p:txBody>
      </p:sp>
    </p:spTree>
    <p:extLst>
      <p:ext uri="{BB962C8B-B14F-4D97-AF65-F5344CB8AC3E}">
        <p14:creationId xmlns:p14="http://schemas.microsoft.com/office/powerpoint/2010/main" val="89975075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1106488" y="696913"/>
            <a:ext cx="4641850" cy="3482975"/>
          </a:xfrm>
          <a:prstGeom prst="rect">
            <a:avLst/>
          </a:prstGeom>
        </p:spPr>
      </p:sp>
      <p:sp>
        <p:nvSpPr>
          <p:cNvPr id="225" name="PlaceHolder 2"/>
          <p:cNvSpPr>
            <a:spLocks noGrp="1"/>
          </p:cNvSpPr>
          <p:nvPr>
            <p:ph type="body"/>
          </p:nvPr>
        </p:nvSpPr>
        <p:spPr>
          <a:xfrm>
            <a:off x="685800" y="4415790"/>
            <a:ext cx="5482800" cy="4179720"/>
          </a:xfrm>
          <a:prstGeom prst="rect">
            <a:avLst/>
          </a:prstGeom>
        </p:spPr>
        <p:txBody>
          <a:bodyPr lIns="0" tIns="0" rIns="0" bIns="0"/>
          <a:lstStyle/>
          <a:p>
            <a:r>
              <a:rPr lang="en-US" sz="2000" b="0" strike="noStrike" spc="-1" dirty="0">
                <a:latin typeface="Arial"/>
              </a:rPr>
              <a:t>Live</a:t>
            </a:r>
            <a:r>
              <a:rPr lang="en-US" sz="2000" b="0" strike="noStrike" spc="-1" baseline="0" dirty="0">
                <a:latin typeface="Arial"/>
              </a:rPr>
              <a:t> demo, they can </a:t>
            </a:r>
            <a:r>
              <a:rPr lang="en-US" sz="2000" b="0" strike="noStrike" spc="-1" baseline="0">
                <a:latin typeface="Arial"/>
              </a:rPr>
              <a:t>follow along</a:t>
            </a:r>
            <a:endParaRPr lang="en-US" sz="2000" b="0" strike="noStrike" spc="-1">
              <a:latin typeface="Arial"/>
            </a:endParaRPr>
          </a:p>
        </p:txBody>
      </p:sp>
      <p:sp>
        <p:nvSpPr>
          <p:cNvPr id="226" name="CustomShape 3"/>
          <p:cNvSpPr/>
          <p:nvPr/>
        </p:nvSpPr>
        <p:spPr>
          <a:xfrm>
            <a:off x="3884760" y="8830116"/>
            <a:ext cx="2968200" cy="461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3593053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42</a:t>
            </a:fld>
            <a:endParaRPr lang="en-US"/>
          </a:p>
        </p:txBody>
      </p:sp>
    </p:spTree>
    <p:extLst>
      <p:ext uri="{BB962C8B-B14F-4D97-AF65-F5344CB8AC3E}">
        <p14:creationId xmlns:p14="http://schemas.microsoft.com/office/powerpoint/2010/main" val="21972384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43</a:t>
            </a:fld>
            <a:endParaRPr lang="en-US"/>
          </a:p>
        </p:txBody>
      </p:sp>
    </p:spTree>
    <p:extLst>
      <p:ext uri="{BB962C8B-B14F-4D97-AF65-F5344CB8AC3E}">
        <p14:creationId xmlns:p14="http://schemas.microsoft.com/office/powerpoint/2010/main" val="59733619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44</a:t>
            </a:fld>
            <a:endParaRPr lang="en-US"/>
          </a:p>
        </p:txBody>
      </p:sp>
    </p:spTree>
    <p:extLst>
      <p:ext uri="{BB962C8B-B14F-4D97-AF65-F5344CB8AC3E}">
        <p14:creationId xmlns:p14="http://schemas.microsoft.com/office/powerpoint/2010/main" val="1345191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CH" dirty="0" err="1"/>
              <a:t>Svae</a:t>
            </a:r>
            <a:r>
              <a:rPr lang="fr-CH" dirty="0"/>
              <a:t> </a:t>
            </a:r>
            <a:r>
              <a:rPr lang="fr-CH" dirty="0" err="1"/>
              <a:t>Specific</a:t>
            </a:r>
            <a:r>
              <a:rPr lang="fr-CH" dirty="0"/>
              <a:t> R </a:t>
            </a:r>
            <a:r>
              <a:rPr lang="fr-CH" dirty="0" err="1"/>
              <a:t>objects</a:t>
            </a:r>
            <a:r>
              <a:rPr lang="fr-CH" dirty="0"/>
              <a:t> (</a:t>
            </a:r>
            <a:r>
              <a:rPr lang="fr-CH" dirty="0" err="1"/>
              <a:t>rather</a:t>
            </a:r>
            <a:r>
              <a:rPr lang="fr-CH" dirty="0"/>
              <a:t> </a:t>
            </a:r>
            <a:r>
              <a:rPr lang="fr-CH" dirty="0" err="1"/>
              <a:t>than</a:t>
            </a:r>
            <a:r>
              <a:rPr lang="fr-CH" dirty="0"/>
              <a:t> the </a:t>
            </a:r>
            <a:r>
              <a:rPr lang="fr-CH" dirty="0" err="1"/>
              <a:t>entire</a:t>
            </a:r>
            <a:r>
              <a:rPr lang="fr-CH" dirty="0"/>
              <a:t> </a:t>
            </a:r>
            <a:r>
              <a:rPr lang="fr-CH" dirty="0" err="1"/>
              <a:t>workspace</a:t>
            </a:r>
            <a:r>
              <a:rPr lang="fr-CH" dirty="0"/>
              <a:t>) </a:t>
            </a:r>
            <a:br>
              <a:rPr lang="fr-CH" dirty="0"/>
            </a:br>
            <a:r>
              <a:rPr lang="fr-CH" dirty="0" err="1"/>
              <a:t>can</a:t>
            </a:r>
            <a:r>
              <a:rPr lang="fr-CH" dirty="0"/>
              <a:t> </a:t>
            </a:r>
            <a:r>
              <a:rPr lang="fr-CH" dirty="0" err="1"/>
              <a:t>be</a:t>
            </a:r>
            <a:r>
              <a:rPr lang="fr-CH" dirty="0"/>
              <a:t> </a:t>
            </a:r>
            <a:r>
              <a:rPr lang="fr-CH" dirty="0" err="1"/>
              <a:t>saved</a:t>
            </a:r>
            <a:r>
              <a:rPr lang="fr-CH" dirty="0"/>
              <a:t> for </a:t>
            </a:r>
            <a:r>
              <a:rPr lang="fr-CH" dirty="0" err="1"/>
              <a:t>later</a:t>
            </a:r>
            <a:r>
              <a:rPr lang="fr-CH" dirty="0"/>
              <a:t> use </a:t>
            </a:r>
            <a:r>
              <a:rPr lang="fr-CH" dirty="0" err="1"/>
              <a:t>using</a:t>
            </a:r>
            <a:r>
              <a:rPr lang="fr-CH" dirty="0"/>
              <a:t> the </a:t>
            </a:r>
            <a:r>
              <a:rPr lang="fr-CH" dirty="0" err="1"/>
              <a:t>save</a:t>
            </a:r>
            <a:r>
              <a:rPr lang="fr-CH" dirty="0"/>
              <a:t>() command,</a:t>
            </a:r>
            <a:r>
              <a:rPr lang="fr-CH" baseline="0" dirty="0"/>
              <a:t> </a:t>
            </a:r>
            <a:r>
              <a:rPr lang="fr-CH" baseline="0" dirty="0" err="1"/>
              <a:t>separating</a:t>
            </a:r>
            <a:r>
              <a:rPr lang="fr-CH" baseline="0" dirty="0"/>
              <a:t> the variable </a:t>
            </a:r>
            <a:r>
              <a:rPr lang="fr-CH" baseline="0" dirty="0" err="1"/>
              <a:t>names</a:t>
            </a:r>
            <a:r>
              <a:rPr lang="fr-CH" baseline="0" dirty="0"/>
              <a:t> by comma</a:t>
            </a:r>
            <a:endParaRPr lang="en-NZ" dirty="0"/>
          </a:p>
          <a:p>
            <a:endParaRPr lang="fr-FR" dirty="0"/>
          </a:p>
          <a:p>
            <a:endParaRPr lang="fr-FR" dirty="0"/>
          </a:p>
          <a:p>
            <a:r>
              <a:rPr lang="fr-FR" dirty="0"/>
              <a:t>The </a:t>
            </a:r>
            <a:r>
              <a:rPr lang="fr-FR" dirty="0" err="1"/>
              <a:t>rm</a:t>
            </a:r>
            <a:r>
              <a:rPr lang="fr-FR" dirty="0"/>
              <a:t>() </a:t>
            </a:r>
            <a:r>
              <a:rPr lang="fr-FR" dirty="0" err="1"/>
              <a:t>function</a:t>
            </a:r>
            <a:r>
              <a:rPr lang="fr-FR" dirty="0"/>
              <a:t> </a:t>
            </a:r>
            <a:r>
              <a:rPr lang="fr-FR" dirty="0" err="1"/>
              <a:t>allows</a:t>
            </a:r>
            <a:r>
              <a:rPr lang="fr-FR" dirty="0"/>
              <a:t> </a:t>
            </a:r>
            <a:r>
              <a:rPr lang="fr-FR" dirty="0" err="1"/>
              <a:t>you</a:t>
            </a:r>
            <a:r>
              <a:rPr lang="fr-FR" dirty="0"/>
              <a:t> to “</a:t>
            </a:r>
            <a:r>
              <a:rPr lang="fr-FR" dirty="0" err="1"/>
              <a:t>remove</a:t>
            </a:r>
            <a:r>
              <a:rPr lang="fr-FR" dirty="0"/>
              <a:t> </a:t>
            </a:r>
            <a:r>
              <a:rPr lang="fr-FR" dirty="0" err="1"/>
              <a:t>objects</a:t>
            </a:r>
            <a:r>
              <a:rPr lang="fr-FR" dirty="0"/>
              <a:t> </a:t>
            </a:r>
            <a:r>
              <a:rPr lang="fr-FR" dirty="0" err="1"/>
              <a:t>from</a:t>
            </a:r>
            <a:r>
              <a:rPr lang="fr-FR" dirty="0"/>
              <a:t> a </a:t>
            </a:r>
            <a:r>
              <a:rPr lang="fr-FR" dirty="0" err="1"/>
              <a:t>specified</a:t>
            </a:r>
            <a:r>
              <a:rPr lang="fr-FR" dirty="0"/>
              <a:t> </a:t>
            </a:r>
            <a:r>
              <a:rPr lang="fr-FR" dirty="0" err="1"/>
              <a:t>environment</a:t>
            </a:r>
            <a:r>
              <a:rPr lang="fr-FR" dirty="0"/>
              <a:t>”. In </a:t>
            </a:r>
            <a:r>
              <a:rPr lang="fr-FR" dirty="0" err="1"/>
              <a:t>this</a:t>
            </a:r>
            <a:r>
              <a:rPr lang="fr-FR" dirty="0"/>
              <a:t> case, </a:t>
            </a:r>
            <a:r>
              <a:rPr lang="fr-FR" dirty="0" err="1"/>
              <a:t>you</a:t>
            </a:r>
            <a:r>
              <a:rPr lang="fr-FR" dirty="0"/>
              <a:t> </a:t>
            </a:r>
            <a:r>
              <a:rPr lang="fr-FR" dirty="0" err="1"/>
              <a:t>specify</a:t>
            </a:r>
            <a:r>
              <a:rPr lang="fr-FR" dirty="0"/>
              <a:t> </a:t>
            </a:r>
            <a:r>
              <a:rPr lang="fr-FR" dirty="0" err="1"/>
              <a:t>that</a:t>
            </a:r>
            <a:r>
              <a:rPr lang="fr-FR" dirty="0"/>
              <a:t> </a:t>
            </a:r>
            <a:r>
              <a:rPr lang="fr-FR" dirty="0" err="1"/>
              <a:t>you</a:t>
            </a:r>
            <a:r>
              <a:rPr lang="fr-FR" dirty="0"/>
              <a:t> </a:t>
            </a:r>
            <a:r>
              <a:rPr lang="fr-FR" dirty="0" err="1"/>
              <a:t>want</a:t>
            </a:r>
            <a:r>
              <a:rPr lang="fr-FR" dirty="0"/>
              <a:t> to </a:t>
            </a:r>
            <a:r>
              <a:rPr lang="fr-FR" dirty="0" err="1"/>
              <a:t>consider</a:t>
            </a:r>
            <a:r>
              <a:rPr lang="fr-FR" dirty="0"/>
              <a:t> a </a:t>
            </a:r>
            <a:r>
              <a:rPr lang="fr-FR" dirty="0" err="1"/>
              <a:t>list</a:t>
            </a:r>
            <a:r>
              <a:rPr lang="fr-FR" dirty="0"/>
              <a:t> for </a:t>
            </a:r>
            <a:r>
              <a:rPr lang="fr-FR" dirty="0" err="1"/>
              <a:t>this</a:t>
            </a:r>
            <a:r>
              <a:rPr lang="fr-FR" dirty="0"/>
              <a:t> </a:t>
            </a:r>
            <a:r>
              <a:rPr lang="fr-FR" dirty="0" err="1"/>
              <a:t>function</a:t>
            </a:r>
            <a:r>
              <a:rPr lang="fr-FR" dirty="0"/>
              <a:t>, </a:t>
            </a:r>
            <a:r>
              <a:rPr lang="fr-FR" dirty="0" err="1"/>
              <a:t>which</a:t>
            </a:r>
            <a:r>
              <a:rPr lang="fr-FR" dirty="0"/>
              <a:t> </a:t>
            </a:r>
            <a:r>
              <a:rPr lang="fr-FR" dirty="0" err="1"/>
              <a:t>is</a:t>
            </a:r>
            <a:r>
              <a:rPr lang="fr-FR" dirty="0"/>
              <a:t> the </a:t>
            </a:r>
            <a:r>
              <a:rPr lang="fr-FR" dirty="0" err="1"/>
              <a:t>outcome</a:t>
            </a:r>
            <a:r>
              <a:rPr lang="fr-FR" dirty="0"/>
              <a:t> of the </a:t>
            </a:r>
            <a:r>
              <a:rPr lang="fr-FR" dirty="0" err="1"/>
              <a:t>ls</a:t>
            </a:r>
            <a:r>
              <a:rPr lang="fr-FR" dirty="0"/>
              <a:t>() </a:t>
            </a:r>
            <a:r>
              <a:rPr lang="fr-FR" dirty="0" err="1"/>
              <a:t>function</a:t>
            </a:r>
            <a:r>
              <a:rPr lang="fr-FR" dirty="0"/>
              <a:t>. This last </a:t>
            </a:r>
            <a:r>
              <a:rPr lang="fr-FR" dirty="0" err="1"/>
              <a:t>function</a:t>
            </a:r>
            <a:r>
              <a:rPr lang="fr-FR" dirty="0"/>
              <a:t> </a:t>
            </a:r>
            <a:r>
              <a:rPr lang="fr-FR" dirty="0" err="1"/>
              <a:t>returns</a:t>
            </a:r>
            <a:r>
              <a:rPr lang="fr-FR" dirty="0"/>
              <a:t> </a:t>
            </a:r>
            <a:r>
              <a:rPr lang="fr-FR" dirty="0" err="1"/>
              <a:t>you</a:t>
            </a:r>
            <a:r>
              <a:rPr lang="fr-FR" dirty="0"/>
              <a:t> a </a:t>
            </a:r>
            <a:r>
              <a:rPr lang="fr-FR" dirty="0" err="1"/>
              <a:t>vector</a:t>
            </a:r>
            <a:r>
              <a:rPr lang="fr-FR" dirty="0"/>
              <a:t> of </a:t>
            </a:r>
            <a:r>
              <a:rPr lang="fr-FR" dirty="0" err="1"/>
              <a:t>character</a:t>
            </a:r>
            <a:r>
              <a:rPr lang="fr-FR" dirty="0"/>
              <a:t> strings </a:t>
            </a:r>
            <a:r>
              <a:rPr lang="fr-FR" dirty="0" err="1"/>
              <a:t>that</a:t>
            </a:r>
            <a:r>
              <a:rPr lang="fr-FR" dirty="0"/>
              <a:t> </a:t>
            </a:r>
            <a:r>
              <a:rPr lang="fr-FR" dirty="0" err="1"/>
              <a:t>gives</a:t>
            </a:r>
            <a:r>
              <a:rPr lang="fr-FR" dirty="0"/>
              <a:t> the </a:t>
            </a:r>
            <a:r>
              <a:rPr lang="fr-FR" dirty="0" err="1"/>
              <a:t>names</a:t>
            </a:r>
            <a:r>
              <a:rPr lang="fr-FR" dirty="0"/>
              <a:t> of the </a:t>
            </a:r>
            <a:r>
              <a:rPr lang="fr-FR" dirty="0" err="1"/>
              <a:t>objects</a:t>
            </a:r>
            <a:r>
              <a:rPr lang="fr-FR" dirty="0"/>
              <a:t> in the </a:t>
            </a:r>
            <a:r>
              <a:rPr lang="fr-FR" dirty="0" err="1"/>
              <a:t>specified</a:t>
            </a:r>
            <a:r>
              <a:rPr lang="fr-FR" dirty="0"/>
              <a:t> </a:t>
            </a:r>
            <a:r>
              <a:rPr lang="fr-FR" dirty="0" err="1"/>
              <a:t>environment</a:t>
            </a:r>
            <a:r>
              <a:rPr lang="fr-FR" dirty="0"/>
              <a:t>. </a:t>
            </a:r>
            <a:r>
              <a:rPr lang="fr-FR" dirty="0" err="1"/>
              <a:t>Since</a:t>
            </a:r>
            <a:r>
              <a:rPr lang="fr-FR" dirty="0"/>
              <a:t> </a:t>
            </a:r>
            <a:r>
              <a:rPr lang="fr-FR" dirty="0" err="1"/>
              <a:t>this</a:t>
            </a:r>
            <a:r>
              <a:rPr lang="fr-FR" dirty="0"/>
              <a:t> </a:t>
            </a:r>
            <a:r>
              <a:rPr lang="fr-FR" dirty="0" err="1"/>
              <a:t>function</a:t>
            </a:r>
            <a:r>
              <a:rPr lang="fr-FR" dirty="0"/>
              <a:t> has no argument, </a:t>
            </a:r>
            <a:r>
              <a:rPr lang="fr-FR" dirty="0" err="1"/>
              <a:t>it</a:t>
            </a:r>
            <a:r>
              <a:rPr lang="fr-FR" dirty="0"/>
              <a:t> </a:t>
            </a:r>
            <a:r>
              <a:rPr lang="fr-FR" dirty="0" err="1"/>
              <a:t>is</a:t>
            </a:r>
            <a:r>
              <a:rPr lang="fr-FR" dirty="0"/>
              <a:t> </a:t>
            </a:r>
            <a:r>
              <a:rPr lang="fr-FR" dirty="0" err="1"/>
              <a:t>assumed</a:t>
            </a:r>
            <a:r>
              <a:rPr lang="fr-FR" dirty="0"/>
              <a:t> </a:t>
            </a:r>
            <a:r>
              <a:rPr lang="fr-FR" dirty="0" err="1"/>
              <a:t>that</a:t>
            </a:r>
            <a:r>
              <a:rPr lang="fr-FR" dirty="0"/>
              <a:t> </a:t>
            </a:r>
            <a:r>
              <a:rPr lang="fr-FR" dirty="0" err="1"/>
              <a:t>you</a:t>
            </a:r>
            <a:r>
              <a:rPr lang="fr-FR" dirty="0"/>
              <a:t> </a:t>
            </a:r>
            <a:r>
              <a:rPr lang="fr-FR" dirty="0" err="1"/>
              <a:t>mean</a:t>
            </a:r>
            <a:r>
              <a:rPr lang="fr-FR" dirty="0"/>
              <a:t> the data sets and </a:t>
            </a:r>
            <a:r>
              <a:rPr lang="fr-FR" dirty="0" err="1"/>
              <a:t>functions</a:t>
            </a:r>
            <a:r>
              <a:rPr lang="fr-FR" dirty="0"/>
              <a:t> </a:t>
            </a:r>
            <a:r>
              <a:rPr lang="fr-FR" dirty="0" err="1"/>
              <a:t>that</a:t>
            </a:r>
            <a:r>
              <a:rPr lang="fr-FR" dirty="0"/>
              <a:t> </a:t>
            </a:r>
            <a:r>
              <a:rPr lang="fr-FR" dirty="0" err="1"/>
              <a:t>you</a:t>
            </a:r>
            <a:r>
              <a:rPr lang="fr-FR" dirty="0"/>
              <a:t> as a user have </a:t>
            </a:r>
            <a:r>
              <a:rPr lang="fr-FR" dirty="0" err="1"/>
              <a:t>defined</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45</a:t>
            </a:fld>
            <a:endParaRPr lang="en-US"/>
          </a:p>
        </p:txBody>
      </p:sp>
    </p:spTree>
    <p:extLst>
      <p:ext uri="{BB962C8B-B14F-4D97-AF65-F5344CB8AC3E}">
        <p14:creationId xmlns:p14="http://schemas.microsoft.com/office/powerpoint/2010/main" val="2327404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And many other repositories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always first look if there is already an R package that does what you want before trying to implement it yourself</a:t>
            </a:r>
          </a:p>
          <a:p>
            <a:endParaRPr lang="en-US" sz="1200" b="0" i="0" u="none" strike="noStrike" kern="1200" baseline="0" dirty="0">
              <a:solidFill>
                <a:schemeClr val="tx1"/>
              </a:solidFill>
              <a:latin typeface="+mn-lt"/>
              <a:ea typeface="+mn-ea"/>
              <a:cs typeface="+mn-cs"/>
            </a:endParaRPr>
          </a:p>
          <a:p>
            <a:r>
              <a:rPr lang="fr-FR" dirty="0"/>
              <a:t>A </a:t>
            </a:r>
            <a:r>
              <a:rPr lang="fr-FR" dirty="0" err="1"/>
              <a:t>word</a:t>
            </a:r>
            <a:r>
              <a:rPr lang="fr-FR" dirty="0"/>
              <a:t> about </a:t>
            </a:r>
            <a:r>
              <a:rPr lang="fr-FR" dirty="0" err="1"/>
              <a:t>installing</a:t>
            </a:r>
            <a:r>
              <a:rPr lang="fr-FR" dirty="0"/>
              <a:t> packages on a Windows computer </a:t>
            </a:r>
            <a:r>
              <a:rPr lang="fr-FR" dirty="0" err="1"/>
              <a:t>when</a:t>
            </a:r>
            <a:r>
              <a:rPr lang="fr-FR" dirty="0"/>
              <a:t> non-admin (</a:t>
            </a:r>
            <a:r>
              <a:rPr lang="fr-FR" dirty="0" err="1"/>
              <a:t>should</a:t>
            </a:r>
            <a:r>
              <a:rPr lang="fr-FR" dirty="0"/>
              <a:t> </a:t>
            </a:r>
            <a:r>
              <a:rPr lang="fr-FR" dirty="0" err="1"/>
              <a:t>be</a:t>
            </a:r>
            <a:r>
              <a:rPr lang="fr-FR" dirty="0"/>
              <a:t> </a:t>
            </a:r>
            <a:r>
              <a:rPr lang="fr-FR" dirty="0" err="1"/>
              <a:t>easy</a:t>
            </a:r>
            <a:r>
              <a:rPr lang="fr-FR" dirty="0"/>
              <a:t> in practice </a:t>
            </a:r>
            <a:r>
              <a:rPr lang="fr-FR" dirty="0" err="1"/>
              <a:t>with</a:t>
            </a:r>
            <a:r>
              <a:rPr lang="fr-FR" dirty="0"/>
              <a:t> </a:t>
            </a:r>
            <a:r>
              <a:rPr lang="fr-FR" dirty="0" err="1"/>
              <a:t>RStudio</a:t>
            </a:r>
            <a:r>
              <a:rPr lang="fr-FR" dirty="0"/>
              <a:t> as </a:t>
            </a:r>
            <a:r>
              <a:rPr lang="fr-FR" dirty="0" err="1"/>
              <a:t>it</a:t>
            </a:r>
            <a:r>
              <a:rPr lang="fr-FR" dirty="0"/>
              <a:t> proposes the use of a </a:t>
            </a:r>
            <a:r>
              <a:rPr lang="fr-FR" dirty="0" err="1"/>
              <a:t>personal</a:t>
            </a:r>
            <a:r>
              <a:rPr lang="fr-FR" dirty="0"/>
              <a:t> </a:t>
            </a:r>
            <a:r>
              <a:rPr lang="fr-FR" dirty="0" err="1"/>
              <a:t>library</a:t>
            </a:r>
            <a:r>
              <a:rPr lang="fr-FR" dirty="0"/>
              <a:t> </a:t>
            </a:r>
            <a:r>
              <a:rPr lang="fr-FR" dirty="0" err="1"/>
              <a:t>automatically</a:t>
            </a:r>
            <a:r>
              <a:rPr lang="fr-FR" dirty="0"/>
              <a:t>).</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46</a:t>
            </a:fld>
            <a:endParaRPr lang="en-US"/>
          </a:p>
        </p:txBody>
      </p:sp>
    </p:spTree>
    <p:extLst>
      <p:ext uri="{BB962C8B-B14F-4D97-AF65-F5344CB8AC3E}">
        <p14:creationId xmlns:p14="http://schemas.microsoft.com/office/powerpoint/2010/main" val="190108235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47</a:t>
            </a:fld>
            <a:endParaRPr lang="en-US"/>
          </a:p>
        </p:txBody>
      </p:sp>
    </p:spTree>
    <p:extLst>
      <p:ext uri="{BB962C8B-B14F-4D97-AF65-F5344CB8AC3E}">
        <p14:creationId xmlns:p14="http://schemas.microsoft.com/office/powerpoint/2010/main" val="36673321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48</a:t>
            </a:fld>
            <a:endParaRPr lang="en-US"/>
          </a:p>
        </p:txBody>
      </p:sp>
    </p:spTree>
    <p:extLst>
      <p:ext uri="{BB962C8B-B14F-4D97-AF65-F5344CB8AC3E}">
        <p14:creationId xmlns:p14="http://schemas.microsoft.com/office/powerpoint/2010/main" val="780332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rPr>
              <a:t>"Error: could not find function "</a:t>
            </a:r>
            <a:r>
              <a:rPr lang="en-US" sz="1200" dirty="0" err="1">
                <a:solidFill>
                  <a:srgbClr val="000000"/>
                </a:solidFill>
              </a:rPr>
              <a:t>xxxx</a:t>
            </a:r>
            <a:r>
              <a:rPr lang="en-US" sz="1200" dirty="0">
                <a:solidFill>
                  <a:srgbClr val="000000"/>
                </a:solidFill>
              </a:rPr>
              <a:t>" " – package has probably not been loaded.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Package vignettes (available on CRAN or </a:t>
            </a:r>
            <a:r>
              <a:rPr lang="en-US" sz="1200" kern="1200" dirty="0" err="1">
                <a:solidFill>
                  <a:schemeClr val="tx1"/>
                </a:solidFill>
                <a:latin typeface="+mn-lt"/>
                <a:ea typeface="+mn-ea"/>
                <a:cs typeface="+mn-cs"/>
              </a:rPr>
              <a:t>Bioconductor</a:t>
            </a:r>
            <a:r>
              <a:rPr lang="en-US" sz="1200" kern="1200" dirty="0">
                <a:solidFill>
                  <a:schemeClr val="tx1"/>
                </a:solidFill>
                <a:latin typeface="+mn-lt"/>
                <a:ea typeface="+mn-ea"/>
                <a:cs typeface="+mn-cs"/>
              </a:rPr>
              <a:t>)?</a:t>
            </a: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49</a:t>
            </a:fld>
            <a:endParaRPr lang="en-US"/>
          </a:p>
        </p:txBody>
      </p:sp>
    </p:spTree>
    <p:extLst>
      <p:ext uri="{BB962C8B-B14F-4D97-AF65-F5344CB8AC3E}">
        <p14:creationId xmlns:p14="http://schemas.microsoft.com/office/powerpoint/2010/main" val="1039567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PlaceHolder 1"/>
          <p:cNvSpPr>
            <a:spLocks noGrp="1" noRot="1" noChangeAspect="1"/>
          </p:cNvSpPr>
          <p:nvPr>
            <p:ph type="sldImg"/>
          </p:nvPr>
        </p:nvSpPr>
        <p:spPr>
          <a:xfrm>
            <a:off x="1106488" y="696913"/>
            <a:ext cx="4641850" cy="3482975"/>
          </a:xfrm>
          <a:prstGeom prst="rect">
            <a:avLst/>
          </a:prstGeom>
        </p:spPr>
      </p:sp>
      <p:sp>
        <p:nvSpPr>
          <p:cNvPr id="701"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br/>
            <a:r>
              <a:rPr lang="en-US" sz="2000" b="1" strike="noStrike" spc="-1">
                <a:latin typeface="Arial"/>
              </a:rPr>
              <a:t>This pad text is synchronized as you type, so that everyone viewing this page sees the same content. This allows you to collaborate together, share questions, pieces of code, chat ...Feel free to use it as much as you want. If you want to be identified, enter your name on the right side of the page.</a:t>
            </a:r>
            <a:endParaRPr lang="en-US" sz="2000" b="0" strike="noStrike" spc="-1">
              <a:latin typeface="Arial"/>
            </a:endParaRPr>
          </a:p>
        </p:txBody>
      </p:sp>
      <p:sp>
        <p:nvSpPr>
          <p:cNvPr id="70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618900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Always document the output of </a:t>
            </a:r>
            <a:r>
              <a:rPr lang="en-US" dirty="0" err="1"/>
              <a:t>sessionInfo</a:t>
            </a:r>
            <a:r>
              <a:rPr lang="en-US" dirty="0"/>
              <a:t>() to record the versions of R + packages you used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50</a:t>
            </a:fld>
            <a:endParaRPr lang="en-US"/>
          </a:p>
        </p:txBody>
      </p:sp>
    </p:spTree>
    <p:extLst>
      <p:ext uri="{BB962C8B-B14F-4D97-AF65-F5344CB8AC3E}">
        <p14:creationId xmlns:p14="http://schemas.microsoft.com/office/powerpoint/2010/main" val="16324293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Ctrl-c does not work on mac but escape yes</a:t>
            </a:r>
          </a:p>
          <a:p>
            <a:endParaRPr lang="en-US" dirty="0"/>
          </a:p>
          <a:p>
            <a:r>
              <a:rPr lang="fr-FR" dirty="0"/>
              <a:t>You </a:t>
            </a:r>
            <a:r>
              <a:rPr lang="fr-FR" dirty="0" err="1"/>
              <a:t>can</a:t>
            </a:r>
            <a:r>
              <a:rPr lang="fr-FR" dirty="0"/>
              <a:t> copy-</a:t>
            </a:r>
            <a:r>
              <a:rPr lang="fr-FR" dirty="0" err="1"/>
              <a:t>paste</a:t>
            </a:r>
            <a:r>
              <a:rPr lang="fr-FR" dirty="0"/>
              <a:t> </a:t>
            </a:r>
            <a:r>
              <a:rPr lang="fr-FR" dirty="0" err="1"/>
              <a:t>into</a:t>
            </a:r>
            <a:r>
              <a:rPr lang="fr-FR" dirty="0"/>
              <a:t> the R console, but the </a:t>
            </a:r>
            <a:r>
              <a:rPr lang="fr-FR" dirty="0" err="1"/>
              <a:t>Rstudio</a:t>
            </a:r>
            <a:r>
              <a:rPr lang="fr-FR" dirty="0"/>
              <a:t> script editor </a:t>
            </a:r>
            <a:r>
              <a:rPr lang="fr-FR" dirty="0" err="1"/>
              <a:t>allows</a:t>
            </a:r>
            <a:r>
              <a:rPr lang="fr-FR" dirty="0"/>
              <a:t> </a:t>
            </a:r>
            <a:r>
              <a:rPr lang="fr-FR" dirty="0" err="1"/>
              <a:t>you</a:t>
            </a:r>
            <a:r>
              <a:rPr lang="fr-FR" dirty="0"/>
              <a:t> to '</a:t>
            </a:r>
            <a:r>
              <a:rPr lang="fr-FR" dirty="0" err="1"/>
              <a:t>send</a:t>
            </a:r>
            <a:r>
              <a:rPr lang="fr-FR" dirty="0"/>
              <a:t>' the </a:t>
            </a:r>
            <a:r>
              <a:rPr lang="fr-FR" dirty="0" err="1"/>
              <a:t>current</a:t>
            </a:r>
            <a:r>
              <a:rPr lang="fr-FR" dirty="0"/>
              <a:t> line or the </a:t>
            </a:r>
            <a:r>
              <a:rPr lang="fr-FR" dirty="0" err="1"/>
              <a:t>currently</a:t>
            </a:r>
            <a:r>
              <a:rPr lang="fr-FR" dirty="0"/>
              <a:t> </a:t>
            </a:r>
            <a:r>
              <a:rPr lang="fr-FR" dirty="0" err="1"/>
              <a:t>selected</a:t>
            </a:r>
            <a:r>
              <a:rPr lang="fr-FR" dirty="0"/>
              <a:t> </a:t>
            </a:r>
            <a:r>
              <a:rPr lang="fr-FR" dirty="0" err="1"/>
              <a:t>text</a:t>
            </a:r>
            <a:r>
              <a:rPr lang="fr-FR" dirty="0"/>
              <a:t> to the R console </a:t>
            </a:r>
            <a:r>
              <a:rPr lang="fr-FR" dirty="0" err="1"/>
              <a:t>using</a:t>
            </a:r>
            <a:r>
              <a:rPr lang="fr-FR" dirty="0"/>
              <a:t> the Ctrl-Enter </a:t>
            </a:r>
            <a:r>
              <a:rPr lang="fr-FR" dirty="0" err="1"/>
              <a:t>shortcut</a:t>
            </a:r>
            <a:r>
              <a:rPr lang="fr-FR" dirty="0"/>
              <a:t>.</a:t>
            </a:r>
          </a:p>
          <a:p>
            <a:r>
              <a:rPr lang="fr-FR" dirty="0" err="1"/>
              <a:t>RStudio</a:t>
            </a:r>
            <a:r>
              <a:rPr lang="fr-FR" dirty="0"/>
              <a:t> </a:t>
            </a:r>
            <a:r>
              <a:rPr lang="fr-FR" dirty="0" err="1"/>
              <a:t>provides</a:t>
            </a:r>
            <a:r>
              <a:rPr lang="fr-FR" dirty="0"/>
              <a:t> the Ctrl-1 and Ctrl-2 </a:t>
            </a:r>
            <a:r>
              <a:rPr lang="fr-FR" dirty="0" err="1"/>
              <a:t>shortcuts</a:t>
            </a:r>
            <a:r>
              <a:rPr lang="fr-FR" dirty="0"/>
              <a:t> </a:t>
            </a:r>
            <a:r>
              <a:rPr lang="fr-FR" dirty="0" err="1"/>
              <a:t>allow</a:t>
            </a:r>
            <a:r>
              <a:rPr lang="fr-FR" dirty="0"/>
              <a:t> </a:t>
            </a:r>
            <a:r>
              <a:rPr lang="fr-FR" dirty="0" err="1"/>
              <a:t>you</a:t>
            </a:r>
            <a:r>
              <a:rPr lang="fr-FR" dirty="0"/>
              <a:t> to jump </a:t>
            </a:r>
            <a:r>
              <a:rPr lang="fr-FR" dirty="0" err="1"/>
              <a:t>between</a:t>
            </a:r>
            <a:r>
              <a:rPr lang="fr-FR" dirty="0"/>
              <a:t> the script and the console </a:t>
            </a:r>
            <a:r>
              <a:rPr lang="fr-FR" dirty="0" err="1"/>
              <a:t>windows</a:t>
            </a:r>
            <a:r>
              <a:rPr lang="fr-FR" dirty="0"/>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It might not be obvious to first-time users that the console needs FOCUS to be typed into. Same for the script editor. The Ctrl-1/2 shortcuts highlight this, the Ctrl-Enter circumnavigates this. I would recommend mentioning the term FOCUS so that the participants can put a name on what they're actually doing.</a:t>
            </a:r>
            <a:endParaRPr lang="fr-FR"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51</a:t>
            </a:fld>
            <a:endParaRPr lang="en-US"/>
          </a:p>
        </p:txBody>
      </p:sp>
    </p:spTree>
    <p:extLst>
      <p:ext uri="{BB962C8B-B14F-4D97-AF65-F5344CB8AC3E}">
        <p14:creationId xmlns:p14="http://schemas.microsoft.com/office/powerpoint/2010/main" val="266337062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52</a:t>
            </a:fld>
            <a:endParaRPr lang="en-US"/>
          </a:p>
        </p:txBody>
      </p:sp>
    </p:spTree>
    <p:extLst>
      <p:ext uri="{BB962C8B-B14F-4D97-AF65-F5344CB8AC3E}">
        <p14:creationId xmlns:p14="http://schemas.microsoft.com/office/powerpoint/2010/main" val="1535063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Essayer </a:t>
            </a:r>
            <a:r>
              <a:rPr lang="en-US" dirty="0" err="1"/>
              <a:t>ces</a:t>
            </a:r>
            <a:r>
              <a:rPr lang="en-US" dirty="0"/>
              <a:t> </a:t>
            </a:r>
            <a:r>
              <a:rPr lang="en-US" dirty="0" err="1"/>
              <a:t>comandes</a:t>
            </a:r>
            <a:r>
              <a:rPr lang="en-US" dirty="0"/>
              <a:t> </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53</a:t>
            </a:fld>
            <a:endParaRPr lang="en-US"/>
          </a:p>
        </p:txBody>
      </p:sp>
    </p:spTree>
    <p:extLst>
      <p:ext uri="{BB962C8B-B14F-4D97-AF65-F5344CB8AC3E}">
        <p14:creationId xmlns:p14="http://schemas.microsoft.com/office/powerpoint/2010/main" val="19500847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From a biologist/user viewpoint, a "variable" is most often going to be a vector - e.g. a standalone vector object, or a specific column in a </a:t>
            </a:r>
            <a:r>
              <a:rPr lang="en-US" sz="1200" kern="1200" dirty="0" err="1">
                <a:solidFill>
                  <a:schemeClr val="tx1"/>
                </a:solidFill>
                <a:latin typeface="+mn-lt"/>
                <a:ea typeface="+mn-ea"/>
                <a:cs typeface="+mn-cs"/>
              </a:rPr>
              <a:t>dataframe</a:t>
            </a:r>
            <a:r>
              <a:rPr lang="en-US" sz="1200" kern="1200" dirty="0">
                <a:solidFill>
                  <a:schemeClr val="tx1"/>
                </a:solidFill>
                <a:latin typeface="+mn-lt"/>
                <a:ea typeface="+mn-ea"/>
                <a:cs typeface="+mn-cs"/>
              </a:rPr>
              <a:t> or matrix. </a:t>
            </a:r>
          </a:p>
          <a:p>
            <a:r>
              <a:rPr lang="en-US" sz="1200" kern="1200" dirty="0">
                <a:solidFill>
                  <a:schemeClr val="tx1"/>
                </a:solidFill>
                <a:latin typeface="+mn-lt"/>
                <a:ea typeface="+mn-ea"/>
                <a:cs typeface="+mn-cs"/>
              </a:rPr>
              <a:t>Also, when using functions, from the function's viewpoint, objects passed to it are "arguments".</a:t>
            </a:r>
          </a:p>
          <a:p>
            <a:r>
              <a:rPr lang="en-US" sz="1200" kern="1200" dirty="0">
                <a:solidFill>
                  <a:schemeClr val="tx1"/>
                </a:solidFill>
                <a:latin typeface="+mn-lt"/>
                <a:ea typeface="+mn-ea"/>
                <a:cs typeface="+mn-cs"/>
              </a:rPr>
              <a:t>All in all, I would try and avoid confusion by calling R objects "objects" and restricting the use of the word "variable" to vector objects only.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Maybe insist on the difference between things stored in files and things stored in R's environment? Maybe later, when you can show them the files and the environment using </a:t>
            </a:r>
            <a:r>
              <a:rPr lang="en-US" sz="1200" kern="1200" dirty="0" err="1">
                <a:solidFill>
                  <a:schemeClr val="tx1"/>
                </a:solidFill>
                <a:latin typeface="+mn-lt"/>
                <a:ea typeface="+mn-ea"/>
                <a:cs typeface="+mn-cs"/>
              </a:rPr>
              <a:t>RStudio</a:t>
            </a:r>
            <a:r>
              <a:rPr lang="en-US" sz="1200" kern="1200" dirty="0">
                <a:solidFill>
                  <a:schemeClr val="tx1"/>
                </a:solidFill>
                <a:latin typeface="+mn-lt"/>
                <a:ea typeface="+mn-ea"/>
                <a:cs typeface="+mn-cs"/>
              </a:rPr>
              <a:t>???</a:t>
            </a:r>
            <a:endParaRPr lang="en-US" dirty="0"/>
          </a:p>
          <a:p>
            <a:endParaRPr lang="en-US" dirty="0"/>
          </a:p>
          <a:p>
            <a:r>
              <a:rPr lang="en-US" dirty="0"/>
              <a:t>Mean(x): </a:t>
            </a:r>
            <a:r>
              <a:rPr lang="en-US" sz="1200" kern="1200" dirty="0">
                <a:solidFill>
                  <a:schemeClr val="tx1"/>
                </a:solidFill>
                <a:latin typeface="+mn-lt"/>
                <a:ea typeface="+mn-ea"/>
                <a:cs typeface="+mn-cs"/>
              </a:rPr>
              <a:t>the mean of the values stored in vector x, representing the measures for variable x.</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These parentheses can be empty (as we have seen e.g. with the </a:t>
            </a:r>
            <a:r>
              <a:rPr lang="en-US" dirty="0">
                <a:solidFill>
                  <a:srgbClr val="000000"/>
                </a:solidFill>
              </a:rPr>
              <a:t>q()</a:t>
            </a:r>
            <a:r>
              <a:rPr lang="en-US" dirty="0"/>
              <a:t> command), but they must be present for the function to be run (otherwise, the code of the function will be displayed).</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54</a:t>
            </a:fld>
            <a:endParaRPr lang="en-US"/>
          </a:p>
        </p:txBody>
      </p:sp>
    </p:spTree>
    <p:extLst>
      <p:ext uri="{BB962C8B-B14F-4D97-AF65-F5344CB8AC3E}">
        <p14:creationId xmlns:p14="http://schemas.microsoft.com/office/powerpoint/2010/main" val="12153135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55</a:t>
            </a:fld>
            <a:endParaRPr lang="en-US"/>
          </a:p>
        </p:txBody>
      </p:sp>
    </p:spTree>
    <p:extLst>
      <p:ext uri="{BB962C8B-B14F-4D97-AF65-F5344CB8AC3E}">
        <p14:creationId xmlns:p14="http://schemas.microsoft.com/office/powerpoint/2010/main" val="38274305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HASHTAG</a:t>
            </a:r>
            <a:r>
              <a:rPr lang="en-US" baseline="0" dirty="0"/>
              <a:t>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Writing understandable and reusable code usually implies using long and clear variable names as well as adding enough comments to explain what is done.</a:t>
            </a:r>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56</a:t>
            </a:fld>
            <a:endParaRPr lang="en-US"/>
          </a:p>
        </p:txBody>
      </p:sp>
    </p:spTree>
    <p:extLst>
      <p:ext uri="{BB962C8B-B14F-4D97-AF65-F5344CB8AC3E}">
        <p14:creationId xmlns:p14="http://schemas.microsoft.com/office/powerpoint/2010/main" val="106735983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57</a:t>
            </a:fld>
            <a:endParaRPr lang="en-US"/>
          </a:p>
        </p:txBody>
      </p:sp>
    </p:spTree>
    <p:extLst>
      <p:ext uri="{BB962C8B-B14F-4D97-AF65-F5344CB8AC3E}">
        <p14:creationId xmlns:p14="http://schemas.microsoft.com/office/powerpoint/2010/main" val="125131680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"x receives 10" and we ask R to print</a:t>
            </a:r>
            <a:r>
              <a:rPr lang="en-US" sz="1200" kern="1200" baseline="0" dirty="0">
                <a:solidFill>
                  <a:schemeClr val="tx1"/>
                </a:solidFill>
                <a:latin typeface="+mn-lt"/>
                <a:ea typeface="+mn-ea"/>
                <a:cs typeface="+mn-cs"/>
              </a:rPr>
              <a:t> the content of the object x. The semi colon separator allows to write a sequences of commands into one line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1" dirty="0"/>
              <a:t>Essayer </a:t>
            </a:r>
            <a:r>
              <a:rPr lang="en-US" b="1" dirty="0" err="1"/>
              <a:t>ces</a:t>
            </a:r>
            <a:r>
              <a:rPr lang="en-US" b="1" dirty="0"/>
              <a:t> </a:t>
            </a:r>
            <a:r>
              <a:rPr lang="en-US" b="1" dirty="0" err="1"/>
              <a:t>comandes</a:t>
            </a:r>
            <a:r>
              <a:rPr lang="en-US" b="1" dirty="0"/>
              <a:t> , les faire faire!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endParaRPr lang="en-US" dirty="0"/>
          </a:p>
          <a:p>
            <a:endParaRPr lang="en-US" dirty="0"/>
          </a:p>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58</a:t>
            </a:fld>
            <a:endParaRPr lang="en-US"/>
          </a:p>
        </p:txBody>
      </p:sp>
    </p:spTree>
    <p:extLst>
      <p:ext uri="{BB962C8B-B14F-4D97-AF65-F5344CB8AC3E}">
        <p14:creationId xmlns:p14="http://schemas.microsoft.com/office/powerpoint/2010/main" val="57965418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59</a:t>
            </a:fld>
            <a:endParaRPr lang="en-US"/>
          </a:p>
        </p:txBody>
      </p:sp>
    </p:spTree>
    <p:extLst>
      <p:ext uri="{BB962C8B-B14F-4D97-AF65-F5344CB8AC3E}">
        <p14:creationId xmlns:p14="http://schemas.microsoft.com/office/powerpoint/2010/main" val="999060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 name="PlaceHolder 1"/>
          <p:cNvSpPr>
            <a:spLocks noGrp="1" noRot="1" noChangeAspect="1"/>
          </p:cNvSpPr>
          <p:nvPr>
            <p:ph type="sldImg"/>
          </p:nvPr>
        </p:nvSpPr>
        <p:spPr>
          <a:xfrm>
            <a:off x="1106488" y="696913"/>
            <a:ext cx="4641850" cy="3482975"/>
          </a:xfrm>
          <a:prstGeom prst="rect">
            <a:avLst/>
          </a:prstGeom>
        </p:spPr>
      </p:sp>
      <p:sp>
        <p:nvSpPr>
          <p:cNvPr id="755"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56"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32649391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60</a:t>
            </a:fld>
            <a:endParaRPr lang="en-US"/>
          </a:p>
        </p:txBody>
      </p:sp>
    </p:spTree>
    <p:extLst>
      <p:ext uri="{BB962C8B-B14F-4D97-AF65-F5344CB8AC3E}">
        <p14:creationId xmlns:p14="http://schemas.microsoft.com/office/powerpoint/2010/main" val="253819170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61</a:t>
            </a:fld>
            <a:endParaRPr lang="en-US"/>
          </a:p>
        </p:txBody>
      </p:sp>
    </p:spTree>
    <p:extLst>
      <p:ext uri="{BB962C8B-B14F-4D97-AF65-F5344CB8AC3E}">
        <p14:creationId xmlns:p14="http://schemas.microsoft.com/office/powerpoint/2010/main" val="107268273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sqrt</a:t>
            </a:r>
            <a:r>
              <a:rPr lang="en-US" dirty="0"/>
              <a:t>(81): </a:t>
            </a:r>
            <a:r>
              <a:rPr lang="en-US" sz="1200" kern="1200" dirty="0">
                <a:solidFill>
                  <a:schemeClr val="tx1"/>
                </a:solidFill>
                <a:latin typeface="+mn-lt"/>
                <a:ea typeface="+mn-ea"/>
                <a:cs typeface="+mn-cs"/>
              </a:rPr>
              <a:t>"apply function </a:t>
            </a:r>
            <a:r>
              <a:rPr lang="en-US" sz="1200" kern="1200" dirty="0" err="1">
                <a:solidFill>
                  <a:schemeClr val="tx1"/>
                </a:solidFill>
                <a:latin typeface="+mn-lt"/>
                <a:ea typeface="+mn-ea"/>
                <a:cs typeface="+mn-cs"/>
              </a:rPr>
              <a:t>sqrt</a:t>
            </a:r>
            <a:r>
              <a:rPr lang="en-US" sz="1200" kern="1200" dirty="0">
                <a:solidFill>
                  <a:schemeClr val="tx1"/>
                </a:solidFill>
                <a:latin typeface="+mn-lt"/>
                <a:ea typeface="+mn-ea"/>
                <a:cs typeface="+mn-cs"/>
              </a:rPr>
              <a:t> to the value 81"</a:t>
            </a:r>
            <a:endParaRPr lang="en-US" dirty="0"/>
          </a:p>
          <a:p>
            <a:endParaRPr lang="en-US" dirty="0"/>
          </a:p>
          <a:p>
            <a:r>
              <a:rPr lang="en-US" dirty="0"/>
              <a:t>Append TRUE</a:t>
            </a:r>
            <a:r>
              <a:rPr lang="en-US" baseline="0" dirty="0"/>
              <a:t> </a:t>
            </a:r>
            <a:r>
              <a:rPr lang="en-US" dirty="0"/>
              <a:t>= </a:t>
            </a:r>
            <a:r>
              <a:rPr lang="en-US" baseline="0" dirty="0"/>
              <a:t>appending of the output to the file. Default FALSE</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62</a:t>
            </a:fld>
            <a:endParaRPr lang="en-US"/>
          </a:p>
        </p:txBody>
      </p:sp>
    </p:spTree>
    <p:extLst>
      <p:ext uri="{BB962C8B-B14F-4D97-AF65-F5344CB8AC3E}">
        <p14:creationId xmlns:p14="http://schemas.microsoft.com/office/powerpoint/2010/main" val="415500419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 name="PlaceHolder 1"/>
          <p:cNvSpPr>
            <a:spLocks noGrp="1" noRot="1" noChangeAspect="1"/>
          </p:cNvSpPr>
          <p:nvPr>
            <p:ph type="sldImg"/>
          </p:nvPr>
        </p:nvSpPr>
        <p:spPr>
          <a:xfrm>
            <a:off x="1143000" y="685800"/>
            <a:ext cx="4567238" cy="3424238"/>
          </a:xfrm>
          <a:prstGeom prst="rect">
            <a:avLst/>
          </a:prstGeom>
        </p:spPr>
      </p:sp>
      <p:sp>
        <p:nvSpPr>
          <p:cNvPr id="1132" name="PlaceHolder 2"/>
          <p:cNvSpPr>
            <a:spLocks noGrp="1"/>
          </p:cNvSpPr>
          <p:nvPr>
            <p:ph type="body"/>
          </p:nvPr>
        </p:nvSpPr>
        <p:spPr>
          <a:xfrm>
            <a:off x="685800" y="4343400"/>
            <a:ext cx="5481360" cy="4109760"/>
          </a:xfrm>
          <a:prstGeom prst="rect">
            <a:avLst/>
          </a:prstGeom>
        </p:spPr>
        <p:txBody>
          <a:bodyPr lIns="0" tIns="0" rIns="0" bIns="0"/>
          <a:lstStyle/>
          <a:p>
            <a:pPr marL="216000" indent="-21132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13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497206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64</a:t>
            </a:fld>
            <a:endParaRPr lang="en-US"/>
          </a:p>
        </p:txBody>
      </p:sp>
    </p:spTree>
    <p:extLst>
      <p:ext uri="{BB962C8B-B14F-4D97-AF65-F5344CB8AC3E}">
        <p14:creationId xmlns:p14="http://schemas.microsoft.com/office/powerpoint/2010/main" val="173028122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arrays</a:t>
            </a:r>
            <a:r>
              <a:rPr lang="is-IS" dirty="0"/>
              <a:t>… 2D array is essentially same as matrix, 1D array essentially</a:t>
            </a:r>
            <a:r>
              <a:rPr lang="is-IS" baseline="0" dirty="0"/>
              <a:t> vector </a:t>
            </a:r>
            <a:r>
              <a:rPr lang="is-IS" dirty="0"/>
              <a:t>although maybe</a:t>
            </a:r>
            <a:r>
              <a:rPr lang="is-IS" baseline="0" dirty="0"/>
              <a:t> handled differently by certain packages</a:t>
            </a:r>
            <a:endParaRPr lang="en-US" dirty="0"/>
          </a:p>
        </p:txBody>
      </p:sp>
      <p:sp>
        <p:nvSpPr>
          <p:cNvPr id="4" name="Slide Number Placeholder 3"/>
          <p:cNvSpPr>
            <a:spLocks noGrp="1"/>
          </p:cNvSpPr>
          <p:nvPr>
            <p:ph type="sldNum" sz="quarter" idx="10"/>
          </p:nvPr>
        </p:nvSpPr>
        <p:spPr/>
        <p:txBody>
          <a:bodyPr/>
          <a:lstStyle/>
          <a:p>
            <a:fld id="{C3E63B99-DF82-9A49-8CEE-A5F5A271D978}" type="slidenum">
              <a:rPr lang="en-US" smtClean="0"/>
              <a:t>65</a:t>
            </a:fld>
            <a:endParaRPr lang="en-US"/>
          </a:p>
        </p:txBody>
      </p:sp>
    </p:spTree>
    <p:extLst>
      <p:ext uri="{BB962C8B-B14F-4D97-AF65-F5344CB8AC3E}">
        <p14:creationId xmlns:p14="http://schemas.microsoft.com/office/powerpoint/2010/main" val="58318535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66</a:t>
            </a:fld>
            <a:endParaRPr lang="en-US"/>
          </a:p>
        </p:txBody>
      </p:sp>
    </p:spTree>
    <p:extLst>
      <p:ext uri="{BB962C8B-B14F-4D97-AF65-F5344CB8AC3E}">
        <p14:creationId xmlns:p14="http://schemas.microsoft.com/office/powerpoint/2010/main" val="150795323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a:t>Essayer </a:t>
            </a:r>
            <a:r>
              <a:rPr lang="en-US" b="1" dirty="0" err="1"/>
              <a:t>ces</a:t>
            </a:r>
            <a:r>
              <a:rPr lang="en-US" b="1" dirty="0"/>
              <a:t> </a:t>
            </a:r>
            <a:r>
              <a:rPr lang="en-US" b="1" dirty="0" err="1"/>
              <a:t>comandes</a:t>
            </a:r>
            <a:r>
              <a:rPr lang="en-US" b="1" dirty="0"/>
              <a:t> , les faire faire! </a:t>
            </a:r>
          </a:p>
          <a:p>
            <a:pPr marL="0" indent="0">
              <a:buNone/>
            </a:pPr>
            <a:endParaRPr lang="en-US" sz="1200" kern="1200" dirty="0">
              <a:solidFill>
                <a:schemeClr val="tx1"/>
              </a:solidFill>
              <a:latin typeface="+mn-lt"/>
              <a:ea typeface="+mn-ea"/>
              <a:cs typeface="+mn-cs"/>
            </a:endParaRPr>
          </a:p>
          <a:p>
            <a:pPr marL="0" indent="0">
              <a:buNone/>
            </a:pPr>
            <a:r>
              <a:rPr lang="en-US" sz="1200" kern="1200" dirty="0">
                <a:solidFill>
                  <a:schemeClr val="tx1"/>
                </a:solidFill>
                <a:latin typeface="+mn-lt"/>
                <a:ea typeface="+mn-ea"/>
                <a:cs typeface="+mn-cs"/>
              </a:rPr>
              <a:t>c stands for "concatenate"</a:t>
            </a:r>
          </a:p>
          <a:p>
            <a:pPr marL="266700" lvl="1" indent="0">
              <a:buNone/>
            </a:pPr>
            <a:endParaRPr lang="en-US" dirty="0">
              <a:solidFill>
                <a:schemeClr val="tx1"/>
              </a:solidFill>
            </a:endParaRPr>
          </a:p>
          <a:p>
            <a:pPr marL="266700" lvl="1" indent="0">
              <a:buNone/>
            </a:pPr>
            <a:r>
              <a:rPr lang="en-US" dirty="0" err="1">
                <a:solidFill>
                  <a:srgbClr val="4F81BD"/>
                </a:solidFill>
              </a:rPr>
              <a:t>someFactors</a:t>
            </a:r>
            <a:r>
              <a:rPr lang="en-US" dirty="0">
                <a:solidFill>
                  <a:srgbClr val="4F81BD"/>
                </a:solidFill>
              </a:rPr>
              <a:t> &lt;- </a:t>
            </a:r>
            <a:r>
              <a:rPr lang="en-US" dirty="0" err="1">
                <a:solidFill>
                  <a:srgbClr val="4F81BD"/>
                </a:solidFill>
              </a:rPr>
              <a:t>as.factor</a:t>
            </a:r>
            <a:r>
              <a:rPr lang="en-US" dirty="0">
                <a:solidFill>
                  <a:srgbClr val="4F81BD"/>
                </a:solidFill>
              </a:rPr>
              <a:t>(c(rep("WT",3), rep("KO",3)))</a:t>
            </a:r>
            <a:endParaRPr lang="en-US" dirty="0"/>
          </a:p>
          <a:p>
            <a:r>
              <a:rPr lang="en-US" dirty="0"/>
              <a:t>[1] WT WT WT KO KO KO</a:t>
            </a:r>
          </a:p>
          <a:p>
            <a:r>
              <a:rPr lang="en-US" dirty="0"/>
              <a:t>Levels: KO WT</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67</a:t>
            </a:fld>
            <a:endParaRPr lang="en-US"/>
          </a:p>
        </p:txBody>
      </p:sp>
    </p:spTree>
    <p:extLst>
      <p:ext uri="{BB962C8B-B14F-4D97-AF65-F5344CB8AC3E}">
        <p14:creationId xmlns:p14="http://schemas.microsoft.com/office/powerpoint/2010/main" val="1839703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68</a:t>
            </a:fld>
            <a:endParaRPr lang="en-US" sz="1200" b="0" strike="noStrike" spc="-1">
              <a:latin typeface="Arial"/>
            </a:endParaRPr>
          </a:p>
        </p:txBody>
      </p:sp>
    </p:spTree>
    <p:extLst>
      <p:ext uri="{BB962C8B-B14F-4D97-AF65-F5344CB8AC3E}">
        <p14:creationId xmlns:p14="http://schemas.microsoft.com/office/powerpoint/2010/main" val="57819622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 name="PlaceHolder 1"/>
          <p:cNvSpPr>
            <a:spLocks noGrp="1" noRot="1" noChangeAspect="1"/>
          </p:cNvSpPr>
          <p:nvPr>
            <p:ph type="sldImg"/>
          </p:nvPr>
        </p:nvSpPr>
        <p:spPr>
          <a:xfrm>
            <a:off x="1143000" y="685800"/>
            <a:ext cx="4570413" cy="3427413"/>
          </a:xfrm>
          <a:prstGeom prst="rect">
            <a:avLst/>
          </a:prstGeom>
        </p:spPr>
      </p:sp>
      <p:sp>
        <p:nvSpPr>
          <p:cNvPr id="1153" name="PlaceHolder 2"/>
          <p:cNvSpPr>
            <a:spLocks noGrp="1"/>
          </p:cNvSpPr>
          <p:nvPr>
            <p:ph type="body"/>
          </p:nvPr>
        </p:nvSpPr>
        <p:spPr>
          <a:xfrm>
            <a:off x="685800" y="4343400"/>
            <a:ext cx="5484960" cy="4113360"/>
          </a:xfrm>
          <a:prstGeom prst="rect">
            <a:avLst/>
          </a:prstGeom>
        </p:spPr>
        <p:txBody>
          <a:bodyPr lIns="0" tIns="0" rIns="0" bIns="0"/>
          <a:lstStyle/>
          <a:p>
            <a:pPr marL="216000" indent="-215280">
              <a:lnSpc>
                <a:spcPct val="100000"/>
              </a:lnSpc>
            </a:pPr>
            <a:endParaRPr lang="en-US" sz="2000" b="0" strike="noStrike" spc="-1" dirty="0">
              <a:latin typeface="Arial"/>
            </a:endParaRPr>
          </a:p>
        </p:txBody>
      </p:sp>
      <p:sp>
        <p:nvSpPr>
          <p:cNvPr id="1154" name="CustomShape 3"/>
          <p:cNvSpPr/>
          <p:nvPr/>
        </p:nvSpPr>
        <p:spPr>
          <a:xfrm>
            <a:off x="3884760" y="8685360"/>
            <a:ext cx="2970360" cy="455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F604119-33DE-478B-8BFB-B313586C1B7D}" type="slidenum">
              <a:rPr lang="en-US" sz="1200" b="0" strike="noStrike" spc="-1">
                <a:solidFill>
                  <a:srgbClr val="000000"/>
                </a:solidFill>
                <a:latin typeface="+mn-lt"/>
                <a:ea typeface="+mn-ea"/>
              </a:rPr>
              <a:t>69</a:t>
            </a:fld>
            <a:endParaRPr lang="en-US" sz="1200" b="0" strike="noStrike" spc="-1">
              <a:latin typeface="Arial"/>
            </a:endParaRPr>
          </a:p>
        </p:txBody>
      </p:sp>
    </p:spTree>
    <p:extLst>
      <p:ext uri="{BB962C8B-B14F-4D97-AF65-F5344CB8AC3E}">
        <p14:creationId xmlns:p14="http://schemas.microsoft.com/office/powerpoint/2010/main" val="2329065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27328530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pPr marL="171450" indent="-171450">
              <a:buFont typeface="Wingdings" charset="2"/>
              <a:buChar char="Ø"/>
            </a:pPr>
            <a:r>
              <a:rPr lang="en-US" dirty="0"/>
              <a:t>class(c(12,"twelve"))</a:t>
            </a:r>
          </a:p>
          <a:p>
            <a:pPr marL="171450" indent="-171450">
              <a:buFont typeface="Wingdings" charset="2"/>
              <a:buChar char="Ø"/>
            </a:pPr>
            <a:r>
              <a:rPr lang="en-US" dirty="0"/>
              <a:t>[1] "character"</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70</a:t>
            </a:fld>
            <a:endParaRPr lang="en-US"/>
          </a:p>
        </p:txBody>
      </p:sp>
    </p:spTree>
    <p:extLst>
      <p:ext uri="{BB962C8B-B14F-4D97-AF65-F5344CB8AC3E}">
        <p14:creationId xmlns:p14="http://schemas.microsoft.com/office/powerpoint/2010/main" val="125762859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kern="1200" dirty="0">
                <a:solidFill>
                  <a:schemeClr val="tx1"/>
                </a:solidFill>
                <a:latin typeface="+mn-lt"/>
                <a:ea typeface="+mn-ea"/>
                <a:cs typeface="+mn-cs"/>
              </a:rPr>
              <a:t>Otherwise you may overwrite the function! But in my experience this can only happen with user-defined functions. E.g. not an issue with "c" and "c()"</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pPr marL="171450" indent="-171450">
              <a:buFont typeface="Wingdings" charset="2"/>
              <a:buChar char="Ø"/>
            </a:pPr>
            <a:r>
              <a:rPr lang="en-US" dirty="0"/>
              <a:t>class(c(12,"twelve"))</a:t>
            </a:r>
          </a:p>
          <a:p>
            <a:pPr marL="171450" indent="-171450">
              <a:buFont typeface="Wingdings" charset="2"/>
              <a:buChar char="Ø"/>
            </a:pPr>
            <a:r>
              <a:rPr lang="en-US" dirty="0"/>
              <a:t>[1] "character"</a:t>
            </a:r>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71</a:t>
            </a:fld>
            <a:endParaRPr lang="en-US"/>
          </a:p>
        </p:txBody>
      </p:sp>
    </p:spTree>
    <p:extLst>
      <p:ext uri="{BB962C8B-B14F-4D97-AF65-F5344CB8AC3E}">
        <p14:creationId xmlns:p14="http://schemas.microsoft.com/office/powerpoint/2010/main" val="8322628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72</a:t>
            </a:fld>
            <a:endParaRPr lang="en-US"/>
          </a:p>
        </p:txBody>
      </p:sp>
    </p:spTree>
    <p:extLst>
      <p:ext uri="{BB962C8B-B14F-4D97-AF65-F5344CB8AC3E}">
        <p14:creationId xmlns:p14="http://schemas.microsoft.com/office/powerpoint/2010/main" val="62371967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73</a:t>
            </a:fld>
            <a:endParaRPr lang="en-US"/>
          </a:p>
        </p:txBody>
      </p:sp>
    </p:spTree>
    <p:extLst>
      <p:ext uri="{BB962C8B-B14F-4D97-AF65-F5344CB8AC3E}">
        <p14:creationId xmlns:p14="http://schemas.microsoft.com/office/powerpoint/2010/main" val="354366362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E63B99-DF82-9A49-8CEE-A5F5A271D978}" type="slidenum">
              <a:rPr lang="en-US" smtClean="0"/>
              <a:t>74</a:t>
            </a:fld>
            <a:endParaRPr lang="en-US"/>
          </a:p>
        </p:txBody>
      </p:sp>
    </p:spTree>
    <p:extLst>
      <p:ext uri="{BB962C8B-B14F-4D97-AF65-F5344CB8AC3E}">
        <p14:creationId xmlns:p14="http://schemas.microsoft.com/office/powerpoint/2010/main" val="244271291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 name="PlaceHolder 1"/>
          <p:cNvSpPr>
            <a:spLocks noGrp="1" noRot="1" noChangeAspect="1"/>
          </p:cNvSpPr>
          <p:nvPr>
            <p:ph type="sldImg"/>
          </p:nvPr>
        </p:nvSpPr>
        <p:spPr>
          <a:xfrm>
            <a:off x="1143000" y="685800"/>
            <a:ext cx="4567238" cy="3424238"/>
          </a:xfrm>
          <a:prstGeom prst="rect">
            <a:avLst/>
          </a:prstGeom>
        </p:spPr>
      </p:sp>
      <p:sp>
        <p:nvSpPr>
          <p:cNvPr id="1162" name="PlaceHolder 2"/>
          <p:cNvSpPr>
            <a:spLocks noGrp="1"/>
          </p:cNvSpPr>
          <p:nvPr>
            <p:ph type="body"/>
          </p:nvPr>
        </p:nvSpPr>
        <p:spPr>
          <a:xfrm>
            <a:off x="685800" y="4343400"/>
            <a:ext cx="5481360" cy="4109760"/>
          </a:xfrm>
          <a:prstGeom prst="rect">
            <a:avLst/>
          </a:prstGeom>
        </p:spPr>
        <p:txBody>
          <a:bodyPr lIns="0" tIns="0" rIns="0" bIns="0"/>
          <a:lstStyle/>
          <a:p>
            <a:pPr marL="216000" indent="-21132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163" name="CustomShape 3"/>
          <p:cNvSpPr/>
          <p:nvPr/>
        </p:nvSpPr>
        <p:spPr>
          <a:xfrm>
            <a:off x="3884760" y="8685360"/>
            <a:ext cx="2966760" cy="452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93447279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dirty="0"/>
              <a:t>!: It </a:t>
            </a:r>
            <a:r>
              <a:rPr lang="fr-FR" dirty="0" err="1"/>
              <a:t>is</a:t>
            </a:r>
            <a:r>
              <a:rPr lang="fr-FR" dirty="0"/>
              <a:t> </a:t>
            </a:r>
            <a:r>
              <a:rPr lang="fr-FR" dirty="0" err="1"/>
              <a:t>called</a:t>
            </a:r>
            <a:r>
              <a:rPr lang="fr-FR" dirty="0"/>
              <a:t> </a:t>
            </a:r>
            <a:r>
              <a:rPr lang="fr-FR" dirty="0" err="1"/>
              <a:t>Logical</a:t>
            </a:r>
            <a:r>
              <a:rPr lang="fr-FR" dirty="0"/>
              <a:t> NOT </a:t>
            </a:r>
            <a:r>
              <a:rPr lang="fr-FR" dirty="0" err="1"/>
              <a:t>operator</a:t>
            </a:r>
            <a:r>
              <a:rPr lang="fr-FR" dirty="0"/>
              <a:t>. </a:t>
            </a:r>
            <a:r>
              <a:rPr lang="fr-FR" dirty="0" err="1"/>
              <a:t>Takes</a:t>
            </a:r>
            <a:r>
              <a:rPr lang="fr-FR" dirty="0"/>
              <a:t> </a:t>
            </a:r>
            <a:r>
              <a:rPr lang="fr-FR" dirty="0" err="1"/>
              <a:t>each</a:t>
            </a:r>
            <a:r>
              <a:rPr lang="fr-FR" dirty="0"/>
              <a:t> </a:t>
            </a:r>
            <a:r>
              <a:rPr lang="fr-FR" dirty="0" err="1"/>
              <a:t>element</a:t>
            </a:r>
            <a:r>
              <a:rPr lang="fr-FR" dirty="0"/>
              <a:t> of the </a:t>
            </a:r>
            <a:r>
              <a:rPr lang="fr-FR" dirty="0" err="1"/>
              <a:t>vector</a:t>
            </a:r>
            <a:r>
              <a:rPr lang="fr-FR" dirty="0"/>
              <a:t> and </a:t>
            </a:r>
            <a:r>
              <a:rPr lang="fr-FR" dirty="0" err="1"/>
              <a:t>gives</a:t>
            </a:r>
            <a:r>
              <a:rPr lang="fr-FR" dirty="0"/>
              <a:t> the opposite </a:t>
            </a:r>
            <a:r>
              <a:rPr lang="fr-FR" dirty="0" err="1"/>
              <a:t>logical</a:t>
            </a:r>
            <a:r>
              <a:rPr lang="fr-FR" dirty="0"/>
              <a:t> value.</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&amp; and l</a:t>
            </a:r>
            <a:r>
              <a:rPr lang="en-US" baseline="0" dirty="0"/>
              <a:t> operators are element </a:t>
            </a:r>
            <a:r>
              <a:rPr lang="en-US" dirty="0"/>
              <a:t>Element-wise Logical operators.</a:t>
            </a:r>
            <a:r>
              <a:rPr lang="en-US" baseline="0" dirty="0"/>
              <a:t> </a:t>
            </a:r>
            <a:r>
              <a:rPr lang="en-US" dirty="0"/>
              <a:t>It combines each element of the first vector with the corresponding element of the second vector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logical operator &amp;&amp; and || considers only the first element of the vectors and give a vector of single element as output.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%in%: This operator is used to identify if an element belongs to a vector.</a:t>
            </a: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 shorter form performs </a:t>
            </a:r>
            <a:r>
              <a:rPr lang="en-US" dirty="0" err="1"/>
              <a:t>elementwise</a:t>
            </a:r>
            <a:r>
              <a:rPr lang="en-US" dirty="0"/>
              <a:t> comparisons in much the same way as arithmetic operators. The longer form evaluates left to right examining only the first element of each vector. Evaluation proceeds only until the result is determined. The longer form is appropriate for programming control-flow and typically preferred in </a:t>
            </a:r>
            <a:r>
              <a:rPr lang="en-US" dirty="0">
                <a:solidFill>
                  <a:srgbClr val="000000"/>
                </a:solidFill>
                <a:hlinkClick r:id="rId3"/>
              </a:rPr>
              <a:t>if</a:t>
            </a:r>
            <a:r>
              <a:rPr lang="en-US" dirty="0">
                <a:solidFill>
                  <a:srgbClr val="000000"/>
                </a:solidFill>
              </a:rPr>
              <a:t> </a:t>
            </a:r>
            <a:r>
              <a:rPr lang="en-US" dirty="0"/>
              <a:t>clauses.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r>
              <a:rPr lang="en-US" dirty="0"/>
              <a:t>Further details and related logical operations can be found in the R documentation. </a:t>
            </a:r>
          </a:p>
          <a:p>
            <a:r>
              <a:rPr lang="en-US" dirty="0"/>
              <a:t>&gt; help("&amp;")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76</a:t>
            </a:fld>
            <a:endParaRPr lang="en-US"/>
          </a:p>
        </p:txBody>
      </p:sp>
    </p:spTree>
    <p:extLst>
      <p:ext uri="{BB962C8B-B14F-4D97-AF65-F5344CB8AC3E}">
        <p14:creationId xmlns:p14="http://schemas.microsoft.com/office/powerpoint/2010/main" val="100094708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dirty="0"/>
              <a:t> </a:t>
            </a:r>
            <a:r>
              <a:rPr lang="de-DE" dirty="0" err="1"/>
              <a:t>table</a:t>
            </a:r>
            <a:r>
              <a:rPr lang="de-DE" dirty="0"/>
              <a:t>(!c(1,3,5,1,2,2,1)&lt;2 ): </a:t>
            </a:r>
            <a:r>
              <a:rPr lang="de-DE" dirty="0" err="1"/>
              <a:t>creates</a:t>
            </a:r>
            <a:r>
              <a:rPr lang="de-DE" dirty="0"/>
              <a:t> a </a:t>
            </a:r>
            <a:r>
              <a:rPr lang="de-DE" dirty="0" err="1"/>
              <a:t>table</a:t>
            </a:r>
            <a:r>
              <a:rPr lang="de-DE" dirty="0"/>
              <a:t> </a:t>
            </a:r>
            <a:r>
              <a:rPr lang="de-DE" dirty="0" err="1"/>
              <a:t>of</a:t>
            </a:r>
            <a:r>
              <a:rPr lang="de-DE" dirty="0"/>
              <a:t> </a:t>
            </a:r>
            <a:r>
              <a:rPr lang="de-DE" dirty="0" err="1"/>
              <a:t>counts</a:t>
            </a:r>
            <a:r>
              <a:rPr lang="de-DE" dirty="0"/>
              <a:t> </a:t>
            </a:r>
            <a:r>
              <a:rPr lang="de-DE" dirty="0" err="1"/>
              <a:t>for</a:t>
            </a:r>
            <a:r>
              <a:rPr lang="de-DE" dirty="0"/>
              <a:t> </a:t>
            </a:r>
            <a:r>
              <a:rPr lang="de-DE" dirty="0" err="1"/>
              <a:t>Trues</a:t>
            </a:r>
            <a:r>
              <a:rPr lang="de-DE" dirty="0"/>
              <a:t> </a:t>
            </a:r>
            <a:r>
              <a:rPr lang="de-DE" dirty="0" err="1"/>
              <a:t>and</a:t>
            </a:r>
            <a:r>
              <a:rPr lang="de-DE" dirty="0"/>
              <a:t> </a:t>
            </a:r>
            <a:r>
              <a:rPr lang="de-DE" dirty="0" err="1"/>
              <a:t>Falses</a:t>
            </a:r>
            <a:r>
              <a:rPr lang="de-DE" dirty="0"/>
              <a:t>`</a:t>
            </a:r>
          </a:p>
          <a:p>
            <a:pPr marL="0" marR="0" indent="0" algn="l" defTabSz="457200" rtl="0" eaLnBrk="1" fontAlgn="auto" latinLnBrk="0" hangingPunct="1">
              <a:lnSpc>
                <a:spcPct val="100000"/>
              </a:lnSpc>
              <a:spcBef>
                <a:spcPts val="0"/>
              </a:spcBef>
              <a:spcAft>
                <a:spcPts val="0"/>
              </a:spcAft>
              <a:buClrTx/>
              <a:buSzTx/>
              <a:buFontTx/>
              <a:buNone/>
              <a:tabLst/>
              <a:defRPr/>
            </a:pPr>
            <a:endParaRPr lang="de-DE" dirty="0"/>
          </a:p>
          <a:p>
            <a:pPr marL="0" marR="0" indent="0" algn="l" defTabSz="457200" rtl="0" eaLnBrk="1" fontAlgn="auto" latinLnBrk="0" hangingPunct="1">
              <a:lnSpc>
                <a:spcPct val="100000"/>
              </a:lnSpc>
              <a:spcBef>
                <a:spcPts val="0"/>
              </a:spcBef>
              <a:spcAft>
                <a:spcPts val="0"/>
              </a:spcAft>
              <a:buClrTx/>
              <a:buSzTx/>
              <a:buFontTx/>
              <a:buNone/>
              <a:tabLst/>
              <a:defRPr/>
            </a:pPr>
            <a:r>
              <a:rPr lang="de-DE" dirty="0"/>
              <a:t>%in% </a:t>
            </a:r>
            <a:r>
              <a:rPr lang="de-DE" dirty="0" err="1"/>
              <a:t>is</a:t>
            </a:r>
            <a:r>
              <a:rPr lang="de-DE" dirty="0"/>
              <a:t> a </a:t>
            </a:r>
            <a:r>
              <a:rPr lang="de-DE" dirty="0" err="1"/>
              <a:t>more</a:t>
            </a:r>
            <a:r>
              <a:rPr lang="de-DE" dirty="0"/>
              <a:t> intuitive </a:t>
            </a:r>
            <a:r>
              <a:rPr lang="de-DE" dirty="0" err="1"/>
              <a:t>interface</a:t>
            </a:r>
            <a:r>
              <a:rPr lang="de-DE" dirty="0"/>
              <a:t> </a:t>
            </a:r>
            <a:r>
              <a:rPr lang="de-DE" dirty="0" err="1"/>
              <a:t>as</a:t>
            </a:r>
            <a:r>
              <a:rPr lang="de-DE" dirty="0"/>
              <a:t> a </a:t>
            </a:r>
            <a:r>
              <a:rPr lang="de-DE" dirty="0" err="1"/>
              <a:t>binary</a:t>
            </a:r>
            <a:r>
              <a:rPr lang="de-DE" dirty="0"/>
              <a:t> </a:t>
            </a:r>
            <a:r>
              <a:rPr lang="de-DE" dirty="0" err="1"/>
              <a:t>operator</a:t>
            </a:r>
            <a:r>
              <a:rPr lang="de-DE" dirty="0"/>
              <a:t>, </a:t>
            </a:r>
            <a:br>
              <a:rPr lang="de-DE" dirty="0"/>
            </a:br>
            <a:r>
              <a:rPr lang="de-DE" dirty="0"/>
              <a:t>  </a:t>
            </a:r>
            <a:r>
              <a:rPr lang="de-DE" dirty="0" err="1"/>
              <a:t>which</a:t>
            </a:r>
            <a:r>
              <a:rPr lang="de-DE" dirty="0"/>
              <a:t> </a:t>
            </a:r>
            <a:r>
              <a:rPr lang="de-DE" dirty="0" err="1"/>
              <a:t>returns</a:t>
            </a:r>
            <a:r>
              <a:rPr lang="de-DE" dirty="0"/>
              <a:t> a </a:t>
            </a:r>
            <a:r>
              <a:rPr lang="de-DE" dirty="0" err="1"/>
              <a:t>logical</a:t>
            </a:r>
            <a:r>
              <a:rPr lang="de-DE" dirty="0"/>
              <a:t> </a:t>
            </a:r>
            <a:r>
              <a:rPr lang="de-DE" dirty="0" err="1"/>
              <a:t>vector</a:t>
            </a:r>
            <a:r>
              <a:rPr lang="de-DE" dirty="0"/>
              <a:t> </a:t>
            </a:r>
            <a:r>
              <a:rPr lang="de-DE" dirty="0" err="1"/>
              <a:t>indicating</a:t>
            </a:r>
            <a:r>
              <a:rPr lang="de-DE" dirty="0"/>
              <a:t> </a:t>
            </a:r>
            <a:r>
              <a:rPr lang="de-DE" dirty="0" err="1"/>
              <a:t>if</a:t>
            </a:r>
            <a:r>
              <a:rPr lang="de-DE" dirty="0"/>
              <a:t> </a:t>
            </a:r>
            <a:r>
              <a:rPr lang="de-DE" dirty="0" err="1"/>
              <a:t>there</a:t>
            </a:r>
            <a:r>
              <a:rPr lang="de-DE" dirty="0"/>
              <a:t> </a:t>
            </a:r>
            <a:r>
              <a:rPr lang="de-DE" dirty="0" err="1"/>
              <a:t>is</a:t>
            </a:r>
            <a:r>
              <a:rPr lang="de-DE" dirty="0"/>
              <a:t> a </a:t>
            </a:r>
            <a:br>
              <a:rPr lang="de-DE" dirty="0"/>
            </a:br>
            <a:r>
              <a:rPr lang="de-DE" dirty="0"/>
              <a:t>  </a:t>
            </a:r>
            <a:r>
              <a:rPr lang="de-DE" dirty="0" err="1"/>
              <a:t>match</a:t>
            </a:r>
            <a:r>
              <a:rPr lang="de-DE" dirty="0"/>
              <a:t> </a:t>
            </a:r>
            <a:r>
              <a:rPr lang="de-DE" dirty="0" err="1"/>
              <a:t>or</a:t>
            </a:r>
            <a:r>
              <a:rPr lang="de-DE" dirty="0"/>
              <a:t> not </a:t>
            </a:r>
            <a:r>
              <a:rPr lang="de-DE" dirty="0" err="1"/>
              <a:t>for</a:t>
            </a:r>
            <a:r>
              <a:rPr lang="de-DE" dirty="0"/>
              <a:t> </a:t>
            </a:r>
            <a:r>
              <a:rPr lang="de-DE" dirty="0" err="1"/>
              <a:t>its</a:t>
            </a:r>
            <a:r>
              <a:rPr lang="de-DE" dirty="0"/>
              <a:t> </a:t>
            </a:r>
            <a:r>
              <a:rPr lang="de-DE" dirty="0" err="1"/>
              <a:t>left</a:t>
            </a:r>
            <a:r>
              <a:rPr lang="de-DE" dirty="0"/>
              <a:t> </a:t>
            </a:r>
            <a:r>
              <a:rPr lang="de-DE" dirty="0" err="1"/>
              <a:t>operand</a:t>
            </a:r>
            <a:r>
              <a:rPr lang="de-DE" dirty="0"/>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77</a:t>
            </a:fld>
            <a:endParaRPr lang="en-US"/>
          </a:p>
        </p:txBody>
      </p:sp>
    </p:spTree>
    <p:extLst>
      <p:ext uri="{BB962C8B-B14F-4D97-AF65-F5344CB8AC3E}">
        <p14:creationId xmlns:p14="http://schemas.microsoft.com/office/powerpoint/2010/main" val="19619436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78</a:t>
            </a:fld>
            <a:endParaRPr lang="en-US"/>
          </a:p>
        </p:txBody>
      </p:sp>
    </p:spTree>
    <p:extLst>
      <p:ext uri="{BB962C8B-B14F-4D97-AF65-F5344CB8AC3E}">
        <p14:creationId xmlns:p14="http://schemas.microsoft.com/office/powerpoint/2010/main" val="88742000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79</a:t>
            </a:fld>
            <a:endParaRPr lang="en-US"/>
          </a:p>
        </p:txBody>
      </p:sp>
    </p:spTree>
    <p:extLst>
      <p:ext uri="{BB962C8B-B14F-4D97-AF65-F5344CB8AC3E}">
        <p14:creationId xmlns:p14="http://schemas.microsoft.com/office/powerpoint/2010/main" val="3963602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51110382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80</a:t>
            </a:fld>
            <a:endParaRPr lang="en-US"/>
          </a:p>
        </p:txBody>
      </p:sp>
    </p:spTree>
    <p:extLst>
      <p:ext uri="{BB962C8B-B14F-4D97-AF65-F5344CB8AC3E}">
        <p14:creationId xmlns:p14="http://schemas.microsoft.com/office/powerpoint/2010/main" val="62655399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81</a:t>
            </a:fld>
            <a:endParaRPr lang="en-US"/>
          </a:p>
        </p:txBody>
      </p:sp>
    </p:spTree>
    <p:extLst>
      <p:ext uri="{BB962C8B-B14F-4D97-AF65-F5344CB8AC3E}">
        <p14:creationId xmlns:p14="http://schemas.microsoft.com/office/powerpoint/2010/main" val="418695313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sz="1200" b="1" i="0" u="none" strike="noStrike" kern="1200" baseline="0" dirty="0">
                <a:solidFill>
                  <a:schemeClr val="tx1"/>
                </a:solidFill>
                <a:latin typeface="+mn-lt"/>
                <a:ea typeface="+mn-ea"/>
                <a:cs typeface="+mn-cs"/>
              </a:rPr>
              <a:t>Missing values </a:t>
            </a:r>
            <a:r>
              <a:rPr lang="en-GB" sz="1200" b="0" i="0" u="none" strike="noStrike" kern="1200" baseline="0" dirty="0">
                <a:solidFill>
                  <a:schemeClr val="tx1"/>
                </a:solidFill>
                <a:latin typeface="+mn-lt"/>
                <a:ea typeface="+mn-ea"/>
                <a:cs typeface="+mn-cs"/>
              </a:rPr>
              <a:t>are designated with the special NA value. By default, most operations on NA values return NA , but this behaviour can usually be changed by setting a parameter. The </a:t>
            </a:r>
            <a:r>
              <a:rPr lang="en-GB" sz="1200" b="0" i="0" u="none" strike="noStrike" kern="1200" baseline="0" dirty="0" err="1">
                <a:solidFill>
                  <a:schemeClr val="tx1"/>
                </a:solidFill>
                <a:latin typeface="+mn-lt"/>
                <a:ea typeface="+mn-ea"/>
                <a:cs typeface="+mn-cs"/>
              </a:rPr>
              <a:t>is.na</a:t>
            </a:r>
            <a:r>
              <a:rPr lang="en-GB" sz="1200" b="0" i="0" u="none" strike="noStrike" kern="1200" baseline="0" dirty="0">
                <a:solidFill>
                  <a:schemeClr val="tx1"/>
                </a:solidFill>
                <a:latin typeface="+mn-lt"/>
                <a:ea typeface="+mn-ea"/>
                <a:cs typeface="+mn-cs"/>
              </a:rPr>
              <a:t>() function indicates where NA values are located in a vector.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data frame contains some 'NA' values, which means the values are missing – a common occurrence in real data collection.</a:t>
            </a:r>
          </a:p>
          <a:p>
            <a:r>
              <a:rPr lang="en-US" sz="1200" b="0" i="0" u="none" strike="noStrike" kern="1200" baseline="0" dirty="0">
                <a:solidFill>
                  <a:schemeClr val="tx1"/>
                </a:solidFill>
                <a:latin typeface="+mn-lt"/>
                <a:ea typeface="+mn-ea"/>
                <a:cs typeface="+mn-cs"/>
              </a:rPr>
              <a:t>• NA is a special value that can be present in objects of any type (logical, character, numeric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 NA is not the same as NULL. NULL is an empty R object. NA is one missing value within an R object (like a data frame or a vector).</a:t>
            </a:r>
          </a:p>
          <a:p>
            <a:r>
              <a:rPr lang="en-US" sz="1200" b="0" i="0" u="none" strike="noStrike" kern="1200" baseline="0" dirty="0">
                <a:solidFill>
                  <a:schemeClr val="tx1"/>
                </a:solidFill>
                <a:latin typeface="+mn-lt"/>
                <a:ea typeface="+mn-ea"/>
                <a:cs typeface="+mn-cs"/>
              </a:rPr>
              <a:t>• Often R functions will handle NAs gracefully, but sometimes we have to tell the functions what to do with them. R has some built-in functions for dealing with NAs, and functions often have their own arguments (like </a:t>
            </a:r>
            <a:r>
              <a:rPr lang="en-US" sz="1200" b="0" i="0" u="none" strike="noStrike" kern="1200" baseline="0" dirty="0" err="1">
                <a:solidFill>
                  <a:schemeClr val="tx1"/>
                </a:solidFill>
                <a:latin typeface="+mn-lt"/>
                <a:ea typeface="+mn-ea"/>
                <a:cs typeface="+mn-cs"/>
              </a:rPr>
              <a:t>na.rm</a:t>
            </a:r>
            <a:r>
              <a:rPr lang="en-US" sz="1200" b="0" i="0" u="none" strike="noStrike" kern="1200" baseline="0" dirty="0">
                <a:solidFill>
                  <a:schemeClr val="tx1"/>
                </a:solidFill>
                <a:latin typeface="+mn-lt"/>
                <a:ea typeface="+mn-ea"/>
                <a:cs typeface="+mn-cs"/>
              </a:rPr>
              <a:t>) for handling them.</a:t>
            </a:r>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82</a:t>
            </a:fld>
            <a:endParaRPr lang="en-US"/>
          </a:p>
        </p:txBody>
      </p:sp>
    </p:spTree>
    <p:extLst>
      <p:ext uri="{BB962C8B-B14F-4D97-AF65-F5344CB8AC3E}">
        <p14:creationId xmlns:p14="http://schemas.microsoft.com/office/powerpoint/2010/main" val="304549970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83</a:t>
            </a:fld>
            <a:endParaRPr lang="en-US"/>
          </a:p>
        </p:txBody>
      </p:sp>
    </p:spTree>
    <p:extLst>
      <p:ext uri="{BB962C8B-B14F-4D97-AF65-F5344CB8AC3E}">
        <p14:creationId xmlns:p14="http://schemas.microsoft.com/office/powerpoint/2010/main" val="160855432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84</a:t>
            </a:fld>
            <a:endParaRPr lang="en-US"/>
          </a:p>
        </p:txBody>
      </p:sp>
    </p:spTree>
    <p:extLst>
      <p:ext uri="{BB962C8B-B14F-4D97-AF65-F5344CB8AC3E}">
        <p14:creationId xmlns:p14="http://schemas.microsoft.com/office/powerpoint/2010/main" val="83845023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85</a:t>
            </a:fld>
            <a:endParaRPr lang="en-US"/>
          </a:p>
        </p:txBody>
      </p:sp>
    </p:spTree>
    <p:extLst>
      <p:ext uri="{BB962C8B-B14F-4D97-AF65-F5344CB8AC3E}">
        <p14:creationId xmlns:p14="http://schemas.microsoft.com/office/powerpoint/2010/main" val="2599495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a:t>Array = matrix</a:t>
            </a:r>
            <a:r>
              <a:rPr lang="en-US" baseline="0" dirty="0"/>
              <a:t> with different dimensions</a:t>
            </a:r>
          </a:p>
          <a:p>
            <a:endParaRPr lang="en-US" baseline="0" dirty="0"/>
          </a:p>
          <a:p>
            <a:r>
              <a:rPr lang="en-US" baseline="0" dirty="0" err="1"/>
              <a:t>Typeof</a:t>
            </a:r>
            <a:r>
              <a:rPr lang="en-US" baseline="0" dirty="0"/>
              <a:t>(): d</a:t>
            </a:r>
            <a:r>
              <a:rPr lang="en-GB" sz="1200" kern="1200" dirty="0" err="1">
                <a:solidFill>
                  <a:schemeClr val="tx1"/>
                </a:solidFill>
                <a:latin typeface="+mn-lt"/>
                <a:ea typeface="+mn-ea"/>
                <a:cs typeface="+mn-cs"/>
              </a:rPr>
              <a:t>etermines</a:t>
            </a:r>
            <a:r>
              <a:rPr lang="en-GB" sz="1200" kern="1200" dirty="0">
                <a:solidFill>
                  <a:schemeClr val="tx1"/>
                </a:solidFill>
                <a:latin typeface="+mn-lt"/>
                <a:ea typeface="+mn-ea"/>
                <a:cs typeface="+mn-cs"/>
              </a:rPr>
              <a:t> the (</a:t>
            </a:r>
            <a:r>
              <a:rPr lang="en-GB" sz="1200" b="1" kern="1200" dirty="0">
                <a:solidFill>
                  <a:schemeClr val="tx1"/>
                </a:solidFill>
                <a:latin typeface="+mn-lt"/>
                <a:ea typeface="+mn-ea"/>
                <a:cs typeface="+mn-cs"/>
              </a:rPr>
              <a:t>R</a:t>
            </a:r>
            <a:r>
              <a:rPr lang="en-GB" sz="1200" b="0" kern="1200" dirty="0">
                <a:solidFill>
                  <a:schemeClr val="tx1"/>
                </a:solidFill>
                <a:latin typeface="+mn-lt"/>
                <a:ea typeface="+mn-ea"/>
                <a:cs typeface="+mn-cs"/>
              </a:rPr>
              <a:t> internal) type or storage mode of any object</a:t>
            </a:r>
          </a:p>
          <a:p>
            <a:r>
              <a:rPr lang="en-GB" sz="1200" b="0" kern="1200" baseline="0" dirty="0">
                <a:solidFill>
                  <a:schemeClr val="tx1"/>
                </a:solidFill>
                <a:latin typeface="+mn-lt"/>
                <a:ea typeface="+mn-ea"/>
                <a:cs typeface="+mn-cs"/>
              </a:rPr>
              <a:t>Double</a:t>
            </a:r>
          </a:p>
          <a:p>
            <a:r>
              <a:rPr lang="en-GB" sz="1200" b="0" kern="1200" baseline="0" dirty="0">
                <a:solidFill>
                  <a:schemeClr val="tx1"/>
                </a:solidFill>
                <a:latin typeface="+mn-lt"/>
                <a:ea typeface="+mn-ea"/>
                <a:cs typeface="+mn-cs"/>
              </a:rPr>
              <a:t>Integer</a:t>
            </a:r>
          </a:p>
          <a:p>
            <a:r>
              <a:rPr lang="en-GB" sz="1200" b="0" kern="1200" baseline="0" dirty="0">
                <a:solidFill>
                  <a:schemeClr val="tx1"/>
                </a:solidFill>
                <a:latin typeface="+mn-lt"/>
                <a:ea typeface="+mn-ea"/>
                <a:cs typeface="+mn-cs"/>
              </a:rPr>
              <a:t>character</a:t>
            </a:r>
            <a:endParaRPr lang="en-US" baseline="0"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86</a:t>
            </a:fld>
            <a:endParaRPr lang="en-US"/>
          </a:p>
        </p:txBody>
      </p:sp>
    </p:spTree>
    <p:extLst>
      <p:ext uri="{BB962C8B-B14F-4D97-AF65-F5344CB8AC3E}">
        <p14:creationId xmlns:p14="http://schemas.microsoft.com/office/powerpoint/2010/main" val="185639607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87</a:t>
            </a:fld>
            <a:endParaRPr lang="en-US"/>
          </a:p>
        </p:txBody>
      </p:sp>
    </p:spTree>
    <p:extLst>
      <p:ext uri="{BB962C8B-B14F-4D97-AF65-F5344CB8AC3E}">
        <p14:creationId xmlns:p14="http://schemas.microsoft.com/office/powerpoint/2010/main" val="128388567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88</a:t>
            </a:fld>
            <a:endParaRPr lang="en-US"/>
          </a:p>
        </p:txBody>
      </p:sp>
    </p:spTree>
    <p:extLst>
      <p:ext uri="{BB962C8B-B14F-4D97-AF65-F5344CB8AC3E}">
        <p14:creationId xmlns:p14="http://schemas.microsoft.com/office/powerpoint/2010/main" val="185678015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 name="PlaceHolder 1"/>
          <p:cNvSpPr>
            <a:spLocks noGrp="1" noRot="1" noChangeAspect="1"/>
          </p:cNvSpPr>
          <p:nvPr>
            <p:ph type="sldImg"/>
          </p:nvPr>
        </p:nvSpPr>
        <p:spPr>
          <a:xfrm>
            <a:off x="1143000" y="685800"/>
            <a:ext cx="4567238" cy="3424238"/>
          </a:xfrm>
          <a:prstGeom prst="rect">
            <a:avLst/>
          </a:prstGeom>
        </p:spPr>
      </p:sp>
      <p:sp>
        <p:nvSpPr>
          <p:cNvPr id="1201" name="PlaceHolder 2"/>
          <p:cNvSpPr>
            <a:spLocks noGrp="1"/>
          </p:cNvSpPr>
          <p:nvPr>
            <p:ph type="body"/>
          </p:nvPr>
        </p:nvSpPr>
        <p:spPr>
          <a:xfrm>
            <a:off x="685800" y="4343400"/>
            <a:ext cx="5481000" cy="4109400"/>
          </a:xfrm>
          <a:prstGeom prst="rect">
            <a:avLst/>
          </a:prstGeom>
        </p:spPr>
        <p:txBody>
          <a:bodyPr lIns="0" tIns="0" rIns="0" bIns="0"/>
          <a:lstStyle/>
          <a:p>
            <a:pPr marL="216000" indent="-210960">
              <a:lnSpc>
                <a:spcPct val="100000"/>
              </a:lnSpc>
            </a:pPr>
            <a:r>
              <a:rPr lang="en-US" sz="2000" b="0" strike="noStrike" spc="-1">
                <a:latin typeface="Arial"/>
              </a:rPr>
              <a:t>Don't forget to say that comments have to be added in front of the install.packages,  library, save.image, load otherwise the compilation won't work. </a:t>
            </a:r>
          </a:p>
        </p:txBody>
      </p:sp>
      <p:sp>
        <p:nvSpPr>
          <p:cNvPr id="1202" name="CustomShape 3"/>
          <p:cNvSpPr/>
          <p:nvPr/>
        </p:nvSpPr>
        <p:spPr>
          <a:xfrm>
            <a:off x="3884760" y="8685360"/>
            <a:ext cx="2966400" cy="45180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953747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laceHolder 1"/>
          <p:cNvSpPr>
            <a:spLocks noGrp="1" noRot="1" noChangeAspect="1"/>
          </p:cNvSpPr>
          <p:nvPr>
            <p:ph type="sldImg"/>
          </p:nvPr>
        </p:nvSpPr>
        <p:spPr>
          <a:xfrm>
            <a:off x="1106488" y="696913"/>
            <a:ext cx="4641850" cy="3482975"/>
          </a:xfrm>
          <a:prstGeom prst="rect">
            <a:avLst/>
          </a:prstGeom>
        </p:spPr>
      </p:sp>
      <p:sp>
        <p:nvSpPr>
          <p:cNvPr id="761"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762"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61817680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 name="PlaceHolder 1"/>
          <p:cNvSpPr>
            <a:spLocks noGrp="1" noRot="1" noChangeAspect="1"/>
          </p:cNvSpPr>
          <p:nvPr>
            <p:ph type="sldImg"/>
          </p:nvPr>
        </p:nvSpPr>
        <p:spPr>
          <a:xfrm>
            <a:off x="1106488" y="696913"/>
            <a:ext cx="4641850" cy="3482975"/>
          </a:xfrm>
          <a:prstGeom prst="rect">
            <a:avLst/>
          </a:prstGeom>
        </p:spPr>
      </p:sp>
      <p:sp>
        <p:nvSpPr>
          <p:cNvPr id="947"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a:solidFill>
                  <a:srgbClr val="000000"/>
                </a:solidFill>
                <a:latin typeface="+mn-lt"/>
                <a:ea typeface="+mn-ea"/>
              </a:rPr>
              <a:t>We know we will make mistakes … We must be able to track what we have done, so we can later find mistakes and correct them (reproducible research)</a:t>
            </a:r>
            <a:endParaRPr lang="en-US" sz="1200" b="0" strike="noStrike" spc="-1">
              <a:latin typeface="Arial"/>
            </a:endParaRPr>
          </a:p>
          <a:p>
            <a:pPr marL="216000" indent="-212400">
              <a:lnSpc>
                <a:spcPct val="100000"/>
              </a:lnSpc>
            </a:pPr>
            <a:r>
              <a:rPr lang="en-US" sz="2000" b="0" strike="noStrike" spc="-1">
                <a:solidFill>
                  <a:srgbClr val="000000"/>
                </a:solidFill>
                <a:latin typeface="+mn-lt"/>
                <a:ea typeface="+mn-ea"/>
              </a:rPr>
              <a:t>Dynamic report generation with knitR and R markdown is a good thing</a:t>
            </a:r>
            <a:endParaRPr lang="en-US" sz="2000" b="0" strike="noStrike" spc="-1">
              <a:latin typeface="Arial"/>
            </a:endParaRPr>
          </a:p>
        </p:txBody>
      </p:sp>
      <p:sp>
        <p:nvSpPr>
          <p:cNvPr id="948"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57964910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9" name="PlaceHolder 1"/>
          <p:cNvSpPr>
            <a:spLocks noGrp="1" noRot="1" noChangeAspect="1"/>
          </p:cNvSpPr>
          <p:nvPr>
            <p:ph type="sldImg"/>
          </p:nvPr>
        </p:nvSpPr>
        <p:spPr>
          <a:xfrm>
            <a:off x="1106488" y="696913"/>
            <a:ext cx="4641850" cy="3482975"/>
          </a:xfrm>
          <a:prstGeom prst="rect">
            <a:avLst/>
          </a:prstGeom>
        </p:spPr>
      </p:sp>
      <p:sp>
        <p:nvSpPr>
          <p:cNvPr id="950" name="PlaceHolder 2"/>
          <p:cNvSpPr>
            <a:spLocks noGrp="1"/>
          </p:cNvSpPr>
          <p:nvPr>
            <p:ph type="body"/>
          </p:nvPr>
        </p:nvSpPr>
        <p:spPr>
          <a:xfrm>
            <a:off x="685800" y="4415790"/>
            <a:ext cx="5482440" cy="4179354"/>
          </a:xfrm>
          <a:prstGeom prst="rect">
            <a:avLst/>
          </a:prstGeom>
        </p:spPr>
        <p:txBody>
          <a:bodyPr lIns="0" tIns="0" rIns="0" bIns="0"/>
          <a:lstStyle/>
          <a:p>
            <a:pPr marL="216000" indent="-212400">
              <a:lnSpc>
                <a:spcPct val="100000"/>
              </a:lnSpc>
            </a:pPr>
            <a:r>
              <a:rPr lang="en-US" sz="1200" b="0" strike="noStrike" spc="-1" dirty="0">
                <a:solidFill>
                  <a:srgbClr val="000000"/>
                </a:solidFill>
                <a:latin typeface="+mn-lt"/>
                <a:ea typeface="+mn-ea"/>
              </a:rPr>
              <a:t>Why ?</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Combine program code and explanation/documentation in same document</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Documents in which the information is always </a:t>
            </a:r>
            <a:r>
              <a:rPr lang="en-US" sz="1200" b="0" strike="noStrike" spc="-1" dirty="0" err="1">
                <a:solidFill>
                  <a:srgbClr val="000000"/>
                </a:solidFill>
                <a:latin typeface="+mn-lt"/>
                <a:ea typeface="+mn-ea"/>
              </a:rPr>
              <a:t>upto</a:t>
            </a:r>
            <a:r>
              <a:rPr lang="en-US" sz="1200" b="0" strike="noStrike" spc="-1" dirty="0">
                <a:solidFill>
                  <a:srgbClr val="000000"/>
                </a:solidFill>
                <a:latin typeface="+mn-lt"/>
                <a:ea typeface="+mn-ea"/>
              </a:rPr>
              <a:t>-date</a:t>
            </a:r>
            <a:endParaRPr lang="en-US" sz="1200" b="0" strike="noStrike" spc="-1" dirty="0">
              <a:latin typeface="Arial"/>
            </a:endParaRPr>
          </a:p>
          <a:p>
            <a:pPr marL="216000" indent="-212400">
              <a:lnSpc>
                <a:spcPct val="100000"/>
              </a:lnSpc>
            </a:pPr>
            <a:r>
              <a:rPr lang="en-US" sz="1200" b="0" strike="noStrike" spc="-1" dirty="0">
                <a:solidFill>
                  <a:srgbClr val="000000"/>
                </a:solidFill>
                <a:latin typeface="+mn-lt"/>
                <a:ea typeface="+mn-ea"/>
              </a:rPr>
              <a:t>Writing report step by step while processing </a:t>
            </a:r>
            <a:r>
              <a:rPr lang="en-US" sz="1200" b="0" strike="noStrike" spc="-1" dirty="0" err="1">
                <a:solidFill>
                  <a:srgbClr val="000000"/>
                </a:solidFill>
                <a:latin typeface="+mn-lt"/>
                <a:ea typeface="+mn-ea"/>
              </a:rPr>
              <a:t>thedata</a:t>
            </a:r>
            <a:r>
              <a:rPr lang="en-US" sz="1200" b="0" strike="noStrike" spc="-1" dirty="0">
                <a:solidFill>
                  <a:srgbClr val="000000"/>
                </a:solidFill>
                <a:latin typeface="+mn-lt"/>
                <a:ea typeface="+mn-ea"/>
              </a:rPr>
              <a:t>, in the same file</a:t>
            </a: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endParaRPr lang="en-US" sz="12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https://support.rstudio.com/hc/en-us/articles/200552276-Creating-Notebooks-from-R-Scripts</a:t>
            </a:r>
            <a:endParaRPr lang="en-US" sz="2000" b="0" strike="noStrike" spc="-1" dirty="0">
              <a:latin typeface="Arial"/>
            </a:endParaRPr>
          </a:p>
          <a:p>
            <a:pPr marL="216000" indent="-212400">
              <a:lnSpc>
                <a:spcPct val="100000"/>
              </a:lnSpc>
            </a:pPr>
            <a:r>
              <a:rPr lang="en-US" sz="2000" b="0" u="sng" strike="noStrike" spc="-1" dirty="0">
                <a:solidFill>
                  <a:srgbClr val="000000"/>
                </a:solidFill>
                <a:uFillTx/>
                <a:latin typeface="+mn-lt"/>
                <a:ea typeface="+mn-ea"/>
                <a:hlinkClick r:id="rId3"/>
              </a:rPr>
              <a:t>R Markdown</a:t>
            </a:r>
            <a:r>
              <a:rPr lang="en-US" sz="2000" b="0" strike="noStrike" spc="-1" dirty="0">
                <a:solidFill>
                  <a:srgbClr val="000000"/>
                </a:solidFill>
                <a:latin typeface="+mn-lt"/>
                <a:ea typeface="+mn-ea"/>
              </a:rPr>
              <a:t> provides an easy way to generate reports that include analysis, code, and results. However, if your code is in an R script rather than an R Markdown document you can still generate a report using the Compile Notebook command:</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You don’t necessary need to author an R Markdown document to create a dynamic report. In fact, you can take any R script and compile it into a report that includes commentary, source code, and script output. Reports can be compiled to any output format including HTML, PDF, MS Word, and Markdown.</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Compiling a notebook for an R script automatically generates an R Markdown document, executes it, and then writes the results as a standalone HTML. pdf, or MS Word file. You'll find the Compile Notebook command for R scripts both on the File menu as well as on the source editor toolbar.</a:t>
            </a: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Any images included in the HTML file are embedded, so the document can be easily distributed as standalone file.</a:t>
            </a:r>
            <a:endParaRPr lang="en-US" sz="2000" b="0" strike="noStrike" spc="-1" dirty="0">
              <a:latin typeface="Arial"/>
            </a:endParaRPr>
          </a:p>
          <a:p>
            <a:pPr marL="216000" indent="-212400">
              <a:lnSpc>
                <a:spcPct val="100000"/>
              </a:lnSpc>
            </a:pPr>
            <a:endParaRPr lang="en-US" sz="2000" b="0" strike="noStrike" spc="-1" dirty="0">
              <a:latin typeface="Arial"/>
            </a:endParaRPr>
          </a:p>
          <a:p>
            <a:pPr marL="216000" indent="-212400">
              <a:lnSpc>
                <a:spcPct val="100000"/>
              </a:lnSpc>
            </a:pPr>
            <a:r>
              <a:rPr lang="en-US" sz="2000" b="0" strike="noStrike" spc="-1" dirty="0">
                <a:solidFill>
                  <a:srgbClr val="000000"/>
                </a:solidFill>
                <a:latin typeface="+mn-lt"/>
                <a:ea typeface="+mn-ea"/>
              </a:rPr>
              <a:t>library('</a:t>
            </a: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 </a:t>
            </a:r>
            <a:endParaRPr lang="en-US" sz="2000" b="0" strike="noStrike" spc="-1" dirty="0">
              <a:latin typeface="Arial"/>
            </a:endParaRPr>
          </a:p>
          <a:p>
            <a:pPr marL="216000" indent="-212400">
              <a:lnSpc>
                <a:spcPct val="100000"/>
              </a:lnSpc>
            </a:pPr>
            <a:r>
              <a:rPr lang="en-US" sz="2000" b="0" strike="noStrike" spc="-1" dirty="0" err="1">
                <a:solidFill>
                  <a:srgbClr val="000000"/>
                </a:solidFill>
                <a:latin typeface="+mn-lt"/>
                <a:ea typeface="+mn-ea"/>
              </a:rPr>
              <a:t>rmarkdown</a:t>
            </a:r>
            <a:r>
              <a:rPr lang="en-US" sz="2000" b="0" strike="noStrike" spc="-1" dirty="0">
                <a:solidFill>
                  <a:srgbClr val="000000"/>
                </a:solidFill>
                <a:latin typeface="+mn-lt"/>
                <a:ea typeface="+mn-ea"/>
              </a:rPr>
              <a:t>::render('/Users/you/Documents/</a:t>
            </a:r>
            <a:r>
              <a:rPr lang="en-US" sz="2000" b="0" strike="noStrike" spc="-1" dirty="0" err="1">
                <a:solidFill>
                  <a:srgbClr val="000000"/>
                </a:solidFill>
                <a:latin typeface="+mn-lt"/>
                <a:ea typeface="+mn-ea"/>
              </a:rPr>
              <a:t>yourscript.R</a:t>
            </a:r>
            <a:r>
              <a:rPr lang="en-US" sz="2000" b="0" strike="noStrike" spc="-1" dirty="0">
                <a:solidFill>
                  <a:srgbClr val="000000"/>
                </a:solidFill>
                <a:latin typeface="+mn-lt"/>
                <a:ea typeface="+mn-ea"/>
              </a:rPr>
              <a:t>')</a:t>
            </a:r>
            <a:endParaRPr lang="en-US" sz="2000" b="0" strike="noStrike" spc="-1" dirty="0">
              <a:latin typeface="Arial"/>
            </a:endParaRPr>
          </a:p>
        </p:txBody>
      </p:sp>
      <p:sp>
        <p:nvSpPr>
          <p:cNvPr id="951"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198682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8" name="PlaceHolder 1"/>
          <p:cNvSpPr>
            <a:spLocks noGrp="1" noRot="1" noChangeAspect="1"/>
          </p:cNvSpPr>
          <p:nvPr>
            <p:ph type="sldImg"/>
          </p:nvPr>
        </p:nvSpPr>
        <p:spPr>
          <a:xfrm>
            <a:off x="1106488" y="696913"/>
            <a:ext cx="4641850" cy="3482975"/>
          </a:xfrm>
          <a:prstGeom prst="rect">
            <a:avLst/>
          </a:prstGeom>
        </p:spPr>
      </p:sp>
      <p:sp>
        <p:nvSpPr>
          <p:cNvPr id="959" name="PlaceHolder 2"/>
          <p:cNvSpPr>
            <a:spLocks noGrp="1"/>
          </p:cNvSpPr>
          <p:nvPr>
            <p:ph type="body"/>
          </p:nvPr>
        </p:nvSpPr>
        <p:spPr>
          <a:xfrm>
            <a:off x="685800" y="4415790"/>
            <a:ext cx="5482440" cy="4179354"/>
          </a:xfrm>
          <a:prstGeom prst="rect">
            <a:avLst/>
          </a:prstGeom>
        </p:spPr>
        <p:txBody>
          <a:bodyPr lIns="0" tIns="0" rIns="0" bIns="0"/>
          <a:lstStyle/>
          <a:p>
            <a:endParaRPr lang="en-US" sz="2000" b="0" strike="noStrike" spc="-1">
              <a:latin typeface="Arial"/>
            </a:endParaRPr>
          </a:p>
        </p:txBody>
      </p:sp>
      <p:sp>
        <p:nvSpPr>
          <p:cNvPr id="960" name="CustomShape 3"/>
          <p:cNvSpPr/>
          <p:nvPr/>
        </p:nvSpPr>
        <p:spPr>
          <a:xfrm>
            <a:off x="3884760" y="8830116"/>
            <a:ext cx="2967840" cy="460794"/>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10120536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solidFill>
                  <a:prstClr val="black"/>
                </a:solidFill>
              </a:rPr>
              <a:pPr/>
              <a:t>93</a:t>
            </a:fld>
            <a:endParaRPr lang="en-US">
              <a:solidFill>
                <a:prstClr val="black"/>
              </a:solidFill>
            </a:endParaRPr>
          </a:p>
        </p:txBody>
      </p:sp>
    </p:spTree>
    <p:extLst>
      <p:ext uri="{BB962C8B-B14F-4D97-AF65-F5344CB8AC3E}">
        <p14:creationId xmlns:p14="http://schemas.microsoft.com/office/powerpoint/2010/main" val="276232261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General workflow</a:t>
            </a:r>
            <a:r>
              <a:rPr lang="en-GB" baseline="0" dirty="0"/>
              <a:t> to take advantage of R for your work:</a:t>
            </a:r>
          </a:p>
          <a:p>
            <a:r>
              <a:rPr lang="en-GB" baseline="0" dirty="0"/>
              <a:t>-specify your question very clearly. </a:t>
            </a:r>
            <a:endParaRPr lang="en-GB" dirty="0"/>
          </a:p>
          <a:p>
            <a:r>
              <a:rPr lang="en-GB" dirty="0"/>
              <a:t>Your Question, what hypothesis you're making,</a:t>
            </a:r>
            <a:r>
              <a:rPr lang="en-GB" baseline="0" dirty="0"/>
              <a:t> what data you will collect, coming from different type of experiment ( simulation study, field study, lab study, measurement machine ) – this will be your dataset(s)</a:t>
            </a:r>
            <a:endParaRPr lang="en-GB" dirty="0"/>
          </a:p>
          <a:p>
            <a:r>
              <a:rPr lang="en-GB" baseline="0" dirty="0"/>
              <a:t>-design your experiment  very </a:t>
            </a:r>
          </a:p>
          <a:p>
            <a:r>
              <a:rPr lang="en-GB" baseline="0" dirty="0"/>
              <a:t>well</a:t>
            </a:r>
          </a:p>
          <a:p>
            <a:r>
              <a:rPr lang="en-GB" baseline="0" dirty="0"/>
              <a:t>-format your dataset nicely</a:t>
            </a:r>
            <a:endParaRPr lang="en-GB" dirty="0"/>
          </a:p>
          <a:p>
            <a:endParaRPr lang="en-GB" dirty="0"/>
          </a:p>
          <a:p>
            <a:r>
              <a:rPr lang="en-GB" dirty="0"/>
              <a:t>Tidy</a:t>
            </a:r>
            <a:r>
              <a:rPr lang="en-GB" baseline="0" dirty="0"/>
              <a:t> step: checking some variables are of the correct type, manipulating the structure of the data</a:t>
            </a:r>
          </a:p>
          <a:p>
            <a:r>
              <a:rPr lang="en-GB" baseline="0" dirty="0"/>
              <a:t>Explore in terms of graph, table, summary stats to get an idea of the answer(s)</a:t>
            </a:r>
            <a:endParaRPr lang="en-GB" dirty="0"/>
          </a:p>
          <a:p>
            <a:endParaRPr lang="en-GB" dirty="0"/>
          </a:p>
          <a:p>
            <a:r>
              <a:rPr lang="en-GB" dirty="0"/>
              <a:t>Stats will give you</a:t>
            </a:r>
            <a:r>
              <a:rPr lang="en-GB" baseline="0" dirty="0"/>
              <a:t> a reliable </a:t>
            </a:r>
            <a:r>
              <a:rPr lang="en-GB" dirty="0"/>
              <a:t>Answer to confirm</a:t>
            </a:r>
            <a:r>
              <a:rPr lang="en-GB" baseline="0" dirty="0"/>
              <a:t> the question, confirming that the graphs gave you a reliable answer</a:t>
            </a:r>
            <a:endParaRPr lang="en-GB" dirty="0"/>
          </a:p>
          <a:p>
            <a:r>
              <a:rPr lang="en-GB" dirty="0"/>
              <a:t>Communicate answer, data, graphs to colleagues, boss: report, publication , summary – reproducible research and it</a:t>
            </a:r>
            <a:r>
              <a:rPr lang="en-GB" baseline="0" dirty="0"/>
              <a:t> is essential otherwise the previous steps were meaningless</a:t>
            </a:r>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94</a:t>
            </a:fld>
            <a:endParaRPr lang="en-US"/>
          </a:p>
        </p:txBody>
      </p:sp>
    </p:spTree>
    <p:extLst>
      <p:ext uri="{BB962C8B-B14F-4D97-AF65-F5344CB8AC3E}">
        <p14:creationId xmlns:p14="http://schemas.microsoft.com/office/powerpoint/2010/main" val="371322722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95</a:t>
            </a:fld>
            <a:endParaRPr lang="en-US"/>
          </a:p>
        </p:txBody>
      </p:sp>
    </p:spTree>
    <p:extLst>
      <p:ext uri="{BB962C8B-B14F-4D97-AF65-F5344CB8AC3E}">
        <p14:creationId xmlns:p14="http://schemas.microsoft.com/office/powerpoint/2010/main" val="303050168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96</a:t>
            </a:fld>
            <a:endParaRPr lang="en-US"/>
          </a:p>
        </p:txBody>
      </p:sp>
    </p:spTree>
    <p:extLst>
      <p:ext uri="{BB962C8B-B14F-4D97-AF65-F5344CB8AC3E}">
        <p14:creationId xmlns:p14="http://schemas.microsoft.com/office/powerpoint/2010/main" val="1737605668"/>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GB" dirty="0"/>
              <a:t>Real datasets can, and often do, violate the three precepts of tidy data in almost every way imaginable. </a:t>
            </a:r>
          </a:p>
          <a:p>
            <a:r>
              <a:rPr lang="en-GB" dirty="0"/>
              <a:t>While occasionally you do get a dataset that you can start analysing immediately, this is the exception, not the rule. This section describes the five most common problems with messy datasets, along with their remedies:</a:t>
            </a:r>
          </a:p>
          <a:p>
            <a:pPr marL="171450" indent="-171450">
              <a:buFont typeface="Arial"/>
              <a:buChar char="•"/>
            </a:pPr>
            <a:r>
              <a:rPr lang="en-GB" b="1" dirty="0"/>
              <a:t>Column headers are values, not variable names.</a:t>
            </a:r>
          </a:p>
          <a:p>
            <a:pPr marL="171450" indent="-171450">
              <a:buFont typeface="Arial"/>
              <a:buChar char="•"/>
            </a:pPr>
            <a:r>
              <a:rPr lang="en-GB" b="1" dirty="0"/>
              <a:t>Multiple variables are stored in one column.</a:t>
            </a:r>
          </a:p>
          <a:p>
            <a:pPr marL="171450" indent="-171450">
              <a:buFont typeface="Arial"/>
              <a:buChar char="•"/>
            </a:pPr>
            <a:r>
              <a:rPr lang="en-GB" b="1" dirty="0"/>
              <a:t>Variables are stored in both rows and columns.</a:t>
            </a:r>
          </a:p>
          <a:p>
            <a:pPr marL="171450" indent="-171450">
              <a:buFont typeface="Arial"/>
              <a:buChar char="•"/>
            </a:pPr>
            <a:r>
              <a:rPr lang="en-GB" b="1" dirty="0"/>
              <a:t>Multiple types of observational units are stored in the same table.</a:t>
            </a:r>
          </a:p>
          <a:p>
            <a:pPr marL="171450" indent="-171450">
              <a:buFont typeface="Arial"/>
              <a:buChar char="•"/>
            </a:pPr>
            <a:r>
              <a:rPr lang="en-GB" b="1" dirty="0"/>
              <a:t>A single observational unit is stored in multiple tables.</a:t>
            </a:r>
          </a:p>
          <a:p>
            <a:endParaRPr lang="en-GB" dirty="0"/>
          </a:p>
          <a:p>
            <a:r>
              <a:rPr lang="en-GB" dirty="0"/>
              <a:t>When tidying your data you should ensure that:</a:t>
            </a:r>
          </a:p>
          <a:p>
            <a:r>
              <a:rPr lang="en-GB" dirty="0">
                <a:effectLst/>
              </a:rPr>
              <a:t>each variable has its own column</a:t>
            </a:r>
          </a:p>
          <a:p>
            <a:r>
              <a:rPr lang="en-GB" dirty="0">
                <a:effectLst/>
              </a:rPr>
              <a:t>each row is an observation</a:t>
            </a:r>
          </a:p>
          <a:p>
            <a:r>
              <a:rPr lang="en-GB" dirty="0">
                <a:effectLst/>
              </a:rPr>
              <a:t>the top of each column contains the name of the variable</a:t>
            </a:r>
          </a:p>
          <a:p>
            <a:r>
              <a:rPr lang="en-GB" dirty="0">
                <a:effectLst/>
              </a:rPr>
              <a:t>there are no blank columns or blank rows between data</a:t>
            </a:r>
          </a:p>
          <a:p>
            <a:r>
              <a:rPr lang="en-GB" dirty="0">
                <a:effectLst/>
              </a:rPr>
              <a:t>all data in a column has the same type (e.g. it is all numerical data, or it is all text data)</a:t>
            </a:r>
          </a:p>
          <a:p>
            <a:r>
              <a:rPr lang="en-GB" dirty="0">
                <a:effectLst/>
              </a:rPr>
              <a:t>data are consistent (e.g. if a binary variable can take values ‘Yes’ or ‘No’ then only these two values are allowed, with no alternatives such as ‘Y’ and ‘N’)</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97</a:t>
            </a:fld>
            <a:endParaRPr lang="en-US"/>
          </a:p>
        </p:txBody>
      </p:sp>
    </p:spTree>
    <p:extLst>
      <p:ext uri="{BB962C8B-B14F-4D97-AF65-F5344CB8AC3E}">
        <p14:creationId xmlns:p14="http://schemas.microsoft.com/office/powerpoint/2010/main" val="298749163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98</a:t>
            </a:fld>
            <a:endParaRPr lang="en-US"/>
          </a:p>
        </p:txBody>
      </p:sp>
    </p:spTree>
    <p:extLst>
      <p:ext uri="{BB962C8B-B14F-4D97-AF65-F5344CB8AC3E}">
        <p14:creationId xmlns:p14="http://schemas.microsoft.com/office/powerpoint/2010/main" val="3259014631"/>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err="1"/>
              <a:t>Following</a:t>
            </a:r>
            <a:r>
              <a:rPr lang="fr-FR" dirty="0"/>
              <a:t> </a:t>
            </a:r>
            <a:r>
              <a:rPr lang="fr-FR" dirty="0" err="1"/>
              <a:t>checklist</a:t>
            </a:r>
            <a:r>
              <a:rPr lang="fr-FR" dirty="0"/>
              <a:t> </a:t>
            </a:r>
            <a:r>
              <a:rPr lang="fr-FR" dirty="0" err="1"/>
              <a:t>that</a:t>
            </a:r>
            <a:r>
              <a:rPr lang="fr-FR" dirty="0"/>
              <a:t> </a:t>
            </a:r>
            <a:r>
              <a:rPr lang="fr-FR" dirty="0" err="1"/>
              <a:t>will</a:t>
            </a:r>
            <a:r>
              <a:rPr lang="fr-FR" dirty="0"/>
              <a:t> </a:t>
            </a:r>
            <a:r>
              <a:rPr lang="fr-FR" dirty="0" err="1"/>
              <a:t>make</a:t>
            </a:r>
            <a:r>
              <a:rPr lang="fr-FR" dirty="0"/>
              <a:t> </a:t>
            </a:r>
            <a:r>
              <a:rPr lang="fr-FR" dirty="0" err="1"/>
              <a:t>it</a:t>
            </a:r>
            <a:r>
              <a:rPr lang="fr-FR" dirty="0"/>
              <a:t> </a:t>
            </a:r>
            <a:r>
              <a:rPr lang="fr-FR" dirty="0" err="1"/>
              <a:t>easier</a:t>
            </a:r>
            <a:r>
              <a:rPr lang="fr-FR" dirty="0"/>
              <a:t> to import the data </a:t>
            </a:r>
            <a:r>
              <a:rPr lang="fr-FR" dirty="0" err="1"/>
              <a:t>correctly</a:t>
            </a:r>
            <a:r>
              <a:rPr lang="fr-FR" dirty="0"/>
              <a:t> </a:t>
            </a:r>
            <a:r>
              <a:rPr lang="fr-FR" dirty="0" err="1"/>
              <a:t>into</a:t>
            </a:r>
            <a:r>
              <a:rPr lang="fr-FR" dirty="0"/>
              <a:t> R:</a:t>
            </a:r>
          </a:p>
          <a:p>
            <a:r>
              <a:rPr lang="fr-FR" dirty="0"/>
              <a:t>If </a:t>
            </a:r>
            <a:r>
              <a:rPr lang="fr-FR" dirty="0" err="1"/>
              <a:t>you</a:t>
            </a:r>
            <a:r>
              <a:rPr lang="fr-FR" dirty="0"/>
              <a:t> </a:t>
            </a:r>
            <a:r>
              <a:rPr lang="fr-FR" dirty="0" err="1"/>
              <a:t>work</a:t>
            </a:r>
            <a:r>
              <a:rPr lang="fr-FR" dirty="0"/>
              <a:t> </a:t>
            </a:r>
            <a:r>
              <a:rPr lang="fr-FR" dirty="0" err="1"/>
              <a:t>with</a:t>
            </a:r>
            <a:r>
              <a:rPr lang="fr-FR" dirty="0"/>
              <a:t> </a:t>
            </a:r>
            <a:r>
              <a:rPr lang="fr-FR" dirty="0" err="1"/>
              <a:t>spreadsheets</a:t>
            </a:r>
            <a:r>
              <a:rPr lang="fr-FR" dirty="0"/>
              <a:t>, the first </a:t>
            </a:r>
            <a:r>
              <a:rPr lang="fr-FR" dirty="0" err="1"/>
              <a:t>row</a:t>
            </a:r>
            <a:r>
              <a:rPr lang="fr-FR" dirty="0"/>
              <a:t> </a:t>
            </a:r>
            <a:r>
              <a:rPr lang="fr-FR" dirty="0" err="1"/>
              <a:t>is</a:t>
            </a:r>
            <a:r>
              <a:rPr lang="fr-FR" dirty="0"/>
              <a:t> </a:t>
            </a:r>
            <a:r>
              <a:rPr lang="fr-FR" dirty="0" err="1"/>
              <a:t>usually</a:t>
            </a:r>
            <a:r>
              <a:rPr lang="fr-FR" dirty="0"/>
              <a:t> </a:t>
            </a:r>
            <a:r>
              <a:rPr lang="fr-FR" dirty="0" err="1"/>
              <a:t>reserved</a:t>
            </a:r>
            <a:r>
              <a:rPr lang="fr-FR" dirty="0"/>
              <a:t> for the header, </a:t>
            </a:r>
            <a:r>
              <a:rPr lang="fr-FR" dirty="0" err="1"/>
              <a:t>while</a:t>
            </a:r>
            <a:r>
              <a:rPr lang="fr-FR" dirty="0"/>
              <a:t> the first </a:t>
            </a:r>
            <a:r>
              <a:rPr lang="fr-FR" dirty="0" err="1"/>
              <a:t>column</a:t>
            </a:r>
            <a:r>
              <a:rPr lang="fr-FR" dirty="0"/>
              <a:t> </a:t>
            </a:r>
            <a:r>
              <a:rPr lang="fr-FR" dirty="0" err="1"/>
              <a:t>is</a:t>
            </a:r>
            <a:r>
              <a:rPr lang="fr-FR" dirty="0"/>
              <a:t> </a:t>
            </a:r>
            <a:r>
              <a:rPr lang="fr-FR" dirty="0" err="1"/>
              <a:t>used</a:t>
            </a:r>
            <a:r>
              <a:rPr lang="fr-FR" dirty="0"/>
              <a:t> to </a:t>
            </a:r>
            <a:r>
              <a:rPr lang="fr-FR" dirty="0" err="1"/>
              <a:t>identify</a:t>
            </a:r>
            <a:r>
              <a:rPr lang="fr-FR" dirty="0"/>
              <a:t> the </a:t>
            </a:r>
            <a:r>
              <a:rPr lang="fr-FR" dirty="0" err="1"/>
              <a:t>sampling</a:t>
            </a:r>
            <a:r>
              <a:rPr lang="fr-FR" dirty="0"/>
              <a:t> unit;</a:t>
            </a:r>
          </a:p>
          <a:p>
            <a:r>
              <a:rPr lang="fr-FR" dirty="0" err="1"/>
              <a:t>Avoid</a:t>
            </a:r>
            <a:r>
              <a:rPr lang="fr-FR" dirty="0"/>
              <a:t> </a:t>
            </a:r>
            <a:r>
              <a:rPr lang="fr-FR" dirty="0" err="1"/>
              <a:t>names</a:t>
            </a:r>
            <a:r>
              <a:rPr lang="fr-FR" dirty="0"/>
              <a:t>, values or </a:t>
            </a:r>
            <a:r>
              <a:rPr lang="fr-FR" dirty="0" err="1"/>
              <a:t>fields</a:t>
            </a:r>
            <a:r>
              <a:rPr lang="fr-FR" dirty="0"/>
              <a:t> </a:t>
            </a:r>
            <a:r>
              <a:rPr lang="fr-FR" dirty="0" err="1"/>
              <a:t>with</a:t>
            </a:r>
            <a:r>
              <a:rPr lang="fr-FR" dirty="0"/>
              <a:t> </a:t>
            </a:r>
            <a:r>
              <a:rPr lang="fr-FR" dirty="0" err="1"/>
              <a:t>blank</a:t>
            </a:r>
            <a:r>
              <a:rPr lang="fr-FR" dirty="0"/>
              <a:t> </a:t>
            </a:r>
            <a:r>
              <a:rPr lang="fr-FR" dirty="0" err="1"/>
              <a:t>spaces</a:t>
            </a:r>
            <a:r>
              <a:rPr lang="fr-FR" dirty="0"/>
              <a:t>, </a:t>
            </a:r>
            <a:r>
              <a:rPr lang="fr-FR" dirty="0" err="1"/>
              <a:t>otherwise</a:t>
            </a:r>
            <a:r>
              <a:rPr lang="fr-FR" dirty="0"/>
              <a:t> </a:t>
            </a:r>
            <a:r>
              <a:rPr lang="fr-FR" dirty="0" err="1"/>
              <a:t>each</a:t>
            </a:r>
            <a:r>
              <a:rPr lang="fr-FR" dirty="0"/>
              <a:t> </a:t>
            </a:r>
            <a:r>
              <a:rPr lang="fr-FR" dirty="0" err="1"/>
              <a:t>word</a:t>
            </a:r>
            <a:r>
              <a:rPr lang="fr-FR" dirty="0"/>
              <a:t> </a:t>
            </a:r>
            <a:r>
              <a:rPr lang="fr-FR" dirty="0" err="1"/>
              <a:t>will</a:t>
            </a:r>
            <a:r>
              <a:rPr lang="fr-FR" dirty="0"/>
              <a:t> </a:t>
            </a:r>
            <a:r>
              <a:rPr lang="fr-FR" dirty="0" err="1"/>
              <a:t>be</a:t>
            </a:r>
            <a:r>
              <a:rPr lang="fr-FR" dirty="0"/>
              <a:t> </a:t>
            </a:r>
            <a:r>
              <a:rPr lang="fr-FR" dirty="0" err="1"/>
              <a:t>interpreted</a:t>
            </a:r>
            <a:r>
              <a:rPr lang="fr-FR" dirty="0"/>
              <a:t> as a </a:t>
            </a:r>
            <a:r>
              <a:rPr lang="fr-FR" dirty="0" err="1"/>
              <a:t>separate</a:t>
            </a:r>
            <a:r>
              <a:rPr lang="fr-FR" dirty="0"/>
              <a:t> variable, </a:t>
            </a:r>
            <a:r>
              <a:rPr lang="fr-FR" dirty="0" err="1"/>
              <a:t>resulting</a:t>
            </a:r>
            <a:r>
              <a:rPr lang="fr-FR" dirty="0"/>
              <a:t> in </a:t>
            </a:r>
            <a:r>
              <a:rPr lang="fr-FR" dirty="0" err="1"/>
              <a:t>errors</a:t>
            </a:r>
            <a:r>
              <a:rPr lang="fr-FR" dirty="0"/>
              <a:t> </a:t>
            </a:r>
            <a:r>
              <a:rPr lang="fr-FR" dirty="0" err="1"/>
              <a:t>that</a:t>
            </a:r>
            <a:r>
              <a:rPr lang="fr-FR" dirty="0"/>
              <a:t> are </a:t>
            </a:r>
            <a:r>
              <a:rPr lang="fr-FR" dirty="0" err="1"/>
              <a:t>related</a:t>
            </a:r>
            <a:r>
              <a:rPr lang="fr-FR" dirty="0"/>
              <a:t> to the </a:t>
            </a:r>
            <a:r>
              <a:rPr lang="fr-FR" dirty="0" err="1"/>
              <a:t>number</a:t>
            </a:r>
            <a:r>
              <a:rPr lang="fr-FR" dirty="0"/>
              <a:t> of </a:t>
            </a:r>
            <a:r>
              <a:rPr lang="fr-FR" dirty="0" err="1"/>
              <a:t>elements</a:t>
            </a:r>
            <a:r>
              <a:rPr lang="fr-FR" dirty="0"/>
              <a:t> per line in </a:t>
            </a:r>
            <a:r>
              <a:rPr lang="fr-FR" dirty="0" err="1"/>
              <a:t>your</a:t>
            </a:r>
            <a:r>
              <a:rPr lang="fr-FR" dirty="0"/>
              <a:t> data set;</a:t>
            </a:r>
          </a:p>
          <a:p>
            <a:r>
              <a:rPr lang="fr-FR" dirty="0"/>
              <a:t>If </a:t>
            </a:r>
            <a:r>
              <a:rPr lang="fr-FR" dirty="0" err="1"/>
              <a:t>you</a:t>
            </a:r>
            <a:r>
              <a:rPr lang="fr-FR" dirty="0"/>
              <a:t> </a:t>
            </a:r>
            <a:r>
              <a:rPr lang="fr-FR" dirty="0" err="1"/>
              <a:t>want</a:t>
            </a:r>
            <a:r>
              <a:rPr lang="fr-FR" dirty="0"/>
              <a:t> to </a:t>
            </a:r>
            <a:r>
              <a:rPr lang="fr-FR" dirty="0" err="1"/>
              <a:t>concatenate</a:t>
            </a:r>
            <a:r>
              <a:rPr lang="fr-FR" dirty="0"/>
              <a:t> </a:t>
            </a:r>
            <a:r>
              <a:rPr lang="fr-FR" dirty="0" err="1"/>
              <a:t>words</a:t>
            </a:r>
            <a:r>
              <a:rPr lang="fr-FR" dirty="0"/>
              <a:t>, </a:t>
            </a:r>
            <a:r>
              <a:rPr lang="fr-FR" dirty="0" err="1"/>
              <a:t>inserting</a:t>
            </a:r>
            <a:r>
              <a:rPr lang="fr-FR" dirty="0"/>
              <a:t> a . in </a:t>
            </a:r>
            <a:r>
              <a:rPr lang="fr-FR" dirty="0" err="1"/>
              <a:t>between</a:t>
            </a:r>
            <a:r>
              <a:rPr lang="fr-FR" dirty="0"/>
              <a:t> to </a:t>
            </a:r>
            <a:r>
              <a:rPr lang="fr-FR" dirty="0" err="1"/>
              <a:t>words</a:t>
            </a:r>
            <a:r>
              <a:rPr lang="fr-FR" dirty="0"/>
              <a:t> </a:t>
            </a:r>
            <a:r>
              <a:rPr lang="fr-FR" dirty="0" err="1"/>
              <a:t>instead</a:t>
            </a:r>
            <a:r>
              <a:rPr lang="fr-FR" dirty="0"/>
              <a:t> of a </a:t>
            </a:r>
            <a:r>
              <a:rPr lang="fr-FR" dirty="0" err="1"/>
              <a:t>space</a:t>
            </a:r>
            <a:r>
              <a:rPr lang="fr-FR" dirty="0"/>
              <a:t>;</a:t>
            </a:r>
          </a:p>
          <a:p>
            <a:r>
              <a:rPr lang="fr-FR" dirty="0"/>
              <a:t>Short </a:t>
            </a:r>
            <a:r>
              <a:rPr lang="fr-FR" dirty="0" err="1"/>
              <a:t>names</a:t>
            </a:r>
            <a:r>
              <a:rPr lang="fr-FR" dirty="0"/>
              <a:t> are </a:t>
            </a:r>
            <a:r>
              <a:rPr lang="fr-FR" dirty="0" err="1"/>
              <a:t>prefered</a:t>
            </a:r>
            <a:r>
              <a:rPr lang="fr-FR" dirty="0"/>
              <a:t> over longer </a:t>
            </a:r>
            <a:r>
              <a:rPr lang="fr-FR" dirty="0" err="1"/>
              <a:t>names</a:t>
            </a:r>
            <a:r>
              <a:rPr lang="fr-FR" dirty="0"/>
              <a:t>;</a:t>
            </a:r>
          </a:p>
          <a:p>
            <a:r>
              <a:rPr lang="fr-FR" dirty="0" err="1"/>
              <a:t>Try</a:t>
            </a:r>
            <a:r>
              <a:rPr lang="fr-FR" dirty="0"/>
              <a:t> to </a:t>
            </a:r>
            <a:r>
              <a:rPr lang="fr-FR" dirty="0" err="1"/>
              <a:t>avoid</a:t>
            </a:r>
            <a:r>
              <a:rPr lang="fr-FR" dirty="0"/>
              <a:t> </a:t>
            </a:r>
            <a:r>
              <a:rPr lang="fr-FR" dirty="0" err="1"/>
              <a:t>using</a:t>
            </a:r>
            <a:r>
              <a:rPr lang="fr-FR" dirty="0"/>
              <a:t> </a:t>
            </a:r>
            <a:r>
              <a:rPr lang="fr-FR" dirty="0" err="1"/>
              <a:t>names</a:t>
            </a:r>
            <a:r>
              <a:rPr lang="fr-FR" dirty="0"/>
              <a:t> </a:t>
            </a:r>
            <a:r>
              <a:rPr lang="fr-FR" dirty="0" err="1"/>
              <a:t>that</a:t>
            </a:r>
            <a:r>
              <a:rPr lang="fr-FR" dirty="0"/>
              <a:t> </a:t>
            </a:r>
            <a:r>
              <a:rPr lang="fr-FR" dirty="0" err="1"/>
              <a:t>contain</a:t>
            </a:r>
            <a:r>
              <a:rPr lang="fr-FR" dirty="0"/>
              <a:t> </a:t>
            </a:r>
            <a:r>
              <a:rPr lang="fr-FR" dirty="0" err="1"/>
              <a:t>symbols</a:t>
            </a:r>
            <a:r>
              <a:rPr lang="fr-FR" dirty="0"/>
              <a:t> </a:t>
            </a:r>
            <a:r>
              <a:rPr lang="fr-FR" dirty="0" err="1"/>
              <a:t>such</a:t>
            </a:r>
            <a:r>
              <a:rPr lang="fr-FR" dirty="0"/>
              <a:t> as ?, $,%, ^, &amp;, *, (, ),-,#, ?,,,&lt;,&gt;, /, |, \, [ ,] ,{, and };</a:t>
            </a:r>
          </a:p>
          <a:p>
            <a:r>
              <a:rPr lang="fr-FR" dirty="0" err="1"/>
              <a:t>Delete</a:t>
            </a:r>
            <a:r>
              <a:rPr lang="fr-FR" dirty="0"/>
              <a:t> </a:t>
            </a:r>
            <a:r>
              <a:rPr lang="fr-FR" dirty="0" err="1"/>
              <a:t>any</a:t>
            </a:r>
            <a:r>
              <a:rPr lang="fr-FR" dirty="0"/>
              <a:t> </a:t>
            </a:r>
            <a:r>
              <a:rPr lang="fr-FR" dirty="0" err="1"/>
              <a:t>comments</a:t>
            </a:r>
            <a:r>
              <a:rPr lang="fr-FR" dirty="0"/>
              <a:t> </a:t>
            </a:r>
            <a:r>
              <a:rPr lang="fr-FR" dirty="0" err="1"/>
              <a:t>that</a:t>
            </a:r>
            <a:r>
              <a:rPr lang="fr-FR" dirty="0"/>
              <a:t> </a:t>
            </a:r>
            <a:r>
              <a:rPr lang="fr-FR" dirty="0" err="1"/>
              <a:t>you</a:t>
            </a:r>
            <a:r>
              <a:rPr lang="fr-FR" dirty="0"/>
              <a:t> have made in </a:t>
            </a:r>
            <a:r>
              <a:rPr lang="fr-FR" dirty="0" err="1"/>
              <a:t>your</a:t>
            </a:r>
            <a:r>
              <a:rPr lang="fr-FR" dirty="0"/>
              <a:t> Excel file to </a:t>
            </a:r>
            <a:r>
              <a:rPr lang="fr-FR" dirty="0" err="1"/>
              <a:t>avoid</a:t>
            </a:r>
            <a:r>
              <a:rPr lang="fr-FR" dirty="0"/>
              <a:t> extra </a:t>
            </a:r>
            <a:r>
              <a:rPr lang="fr-FR" dirty="0" err="1"/>
              <a:t>columns</a:t>
            </a:r>
            <a:r>
              <a:rPr lang="fr-FR" dirty="0"/>
              <a:t> or </a:t>
            </a:r>
            <a:r>
              <a:rPr lang="fr-FR" dirty="0" err="1"/>
              <a:t>NA's</a:t>
            </a:r>
            <a:r>
              <a:rPr lang="fr-FR" dirty="0"/>
              <a:t> to </a:t>
            </a:r>
            <a:r>
              <a:rPr lang="fr-FR" dirty="0" err="1"/>
              <a:t>be</a:t>
            </a:r>
            <a:r>
              <a:rPr lang="fr-FR" dirty="0"/>
              <a:t> </a:t>
            </a:r>
            <a:r>
              <a:rPr lang="fr-FR" dirty="0" err="1"/>
              <a:t>added</a:t>
            </a:r>
            <a:r>
              <a:rPr lang="fr-FR" dirty="0"/>
              <a:t> to </a:t>
            </a:r>
            <a:r>
              <a:rPr lang="fr-FR" dirty="0" err="1"/>
              <a:t>your</a:t>
            </a:r>
            <a:r>
              <a:rPr lang="fr-FR" dirty="0"/>
              <a:t> file; and</a:t>
            </a:r>
          </a:p>
          <a:p>
            <a:r>
              <a:rPr lang="fr-FR" dirty="0" err="1"/>
              <a:t>Make</a:t>
            </a:r>
            <a:r>
              <a:rPr lang="fr-FR" dirty="0"/>
              <a:t> sure </a:t>
            </a:r>
            <a:r>
              <a:rPr lang="fr-FR" dirty="0" err="1"/>
              <a:t>that</a:t>
            </a:r>
            <a:r>
              <a:rPr lang="fr-FR" dirty="0"/>
              <a:t> </a:t>
            </a:r>
            <a:r>
              <a:rPr lang="fr-FR" dirty="0" err="1"/>
              <a:t>any</a:t>
            </a:r>
            <a:r>
              <a:rPr lang="fr-FR" dirty="0"/>
              <a:t> </a:t>
            </a:r>
            <a:r>
              <a:rPr lang="fr-FR" dirty="0" err="1"/>
              <a:t>missing</a:t>
            </a:r>
            <a:r>
              <a:rPr lang="fr-FR" dirty="0"/>
              <a:t> values in </a:t>
            </a:r>
            <a:r>
              <a:rPr lang="fr-FR" dirty="0" err="1"/>
              <a:t>your</a:t>
            </a:r>
            <a:r>
              <a:rPr lang="fr-FR" dirty="0"/>
              <a:t> data set are </a:t>
            </a:r>
            <a:r>
              <a:rPr lang="fr-FR" dirty="0" err="1"/>
              <a:t>indicated</a:t>
            </a:r>
            <a:r>
              <a:rPr lang="fr-FR" dirty="0"/>
              <a:t> </a:t>
            </a:r>
            <a:r>
              <a:rPr lang="fr-FR" dirty="0" err="1"/>
              <a:t>with</a:t>
            </a:r>
            <a:r>
              <a:rPr lang="fr-FR" dirty="0"/>
              <a:t> NA.</a:t>
            </a:r>
          </a:p>
          <a:p>
            <a:r>
              <a:rPr lang="fr-FR" dirty="0"/>
              <a:t>  </a:t>
            </a:r>
          </a:p>
          <a:p>
            <a:endParaRPr lang="en-GB" dirty="0"/>
          </a:p>
        </p:txBody>
      </p:sp>
      <p:sp>
        <p:nvSpPr>
          <p:cNvPr id="4" name="Espace réservé du numéro de diapositive 3"/>
          <p:cNvSpPr>
            <a:spLocks noGrp="1"/>
          </p:cNvSpPr>
          <p:nvPr>
            <p:ph type="sldNum" sz="quarter" idx="10"/>
          </p:nvPr>
        </p:nvSpPr>
        <p:spPr/>
        <p:txBody>
          <a:bodyPr/>
          <a:lstStyle/>
          <a:p>
            <a:fld id="{C3E63B99-DF82-9A49-8CEE-A5F5A271D978}" type="slidenum">
              <a:rPr lang="en-US" smtClean="0"/>
              <a:t>99</a:t>
            </a:fld>
            <a:endParaRPr lang="en-US"/>
          </a:p>
        </p:txBody>
      </p:sp>
    </p:spTree>
    <p:extLst>
      <p:ext uri="{BB962C8B-B14F-4D97-AF65-F5344CB8AC3E}">
        <p14:creationId xmlns:p14="http://schemas.microsoft.com/office/powerpoint/2010/main" val="3083521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1.bin"/><Relationship Id="rId1" Type="http://schemas.openxmlformats.org/officeDocument/2006/relationships/slideMaster" Target="../slideMasters/slideMaster1.xml"/><Relationship Id="rId4" Type="http://schemas.openxmlformats.org/officeDocument/2006/relationships/image" Target="../media/image2.gi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2.bin"/><Relationship Id="rId1" Type="http://schemas.openxmlformats.org/officeDocument/2006/relationships/slideMaster" Target="../slideMasters/slideMaster2.xml"/><Relationship Id="rId4" Type="http://schemas.openxmlformats.org/officeDocument/2006/relationships/image" Target="../media/image2.gif"/></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3.bin"/><Relationship Id="rId1" Type="http://schemas.openxmlformats.org/officeDocument/2006/relationships/slideMaster" Target="../slideMasters/slideMaster4.xml"/><Relationship Id="rId4" Type="http://schemas.openxmlformats.org/officeDocument/2006/relationships/image" Target="../media/image2.gif"/></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jpe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87621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620648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33845380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9"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78154160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2"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3"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08369274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5"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96"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7"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1175872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9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1"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44715227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3"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304"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683632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06"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8"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09"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20913075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11"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2"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3"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14"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5"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16"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8552149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882297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9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0"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525716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120850254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2"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355902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0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4"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0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65604545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0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4526572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07"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14348651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0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02393471"/>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3"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14"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5"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8814440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1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19"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6378730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1"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422"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6187925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5"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42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427"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93841433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2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29"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0"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1"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432"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3"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434"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76076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1150724812"/>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1929060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924386" y="4156472"/>
            <a:ext cx="1680062" cy="910034"/>
          </a:xfrm>
          <a:prstGeom prst="rect">
            <a:avLst/>
          </a:prstGeom>
        </p:spPr>
      </p:pic>
    </p:spTree>
    <p:extLst>
      <p:ext uri="{BB962C8B-B14F-4D97-AF65-F5344CB8AC3E}">
        <p14:creationId xmlns:p14="http://schemas.microsoft.com/office/powerpoint/2010/main" val="28137223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7812689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a:lnSpc>
                <a:spcPct val="90000"/>
              </a:lnSpc>
              <a:defRPr sz="28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2439658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8055220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3482774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4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0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18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344402"/>
            <a:ext cx="792921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42047500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344402"/>
            <a:ext cx="793619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00324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014570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670999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12833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07787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41994638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81111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4050034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extLst>
              <p:ext uri="{D42A27DB-BD31-4B8C-83A1-F6EECF244321}">
                <p14:modId xmlns:p14="http://schemas.microsoft.com/office/powerpoint/2010/main" val="4054866210"/>
              </p:ext>
            </p:extLst>
          </p:nvPr>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2881090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6473547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6750038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pPr>
                <a:defRPr/>
              </a:pPr>
              <a:t>‹#›</a:t>
            </a:fld>
            <a:endParaRPr lang="en-US"/>
          </a:p>
        </p:txBody>
      </p:sp>
    </p:spTree>
    <p:extLst>
      <p:ext uri="{BB962C8B-B14F-4D97-AF65-F5344CB8AC3E}">
        <p14:creationId xmlns:p14="http://schemas.microsoft.com/office/powerpoint/2010/main" val="107180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cxnSp>
        <p:nvCxnSpPr>
          <p:cNvPr id="13" name="Connecteur droit 12"/>
          <p:cNvCxnSpPr/>
          <p:nvPr userDrawn="1"/>
        </p:nvCxnSpPr>
        <p:spPr>
          <a:xfrm>
            <a:off x="4572000" y="1484784"/>
            <a:ext cx="0" cy="5120881"/>
          </a:xfrm>
          <a:prstGeom prst="line">
            <a:avLst/>
          </a:prstGeom>
          <a:ln w="285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Espace réservé du contenu 2"/>
          <p:cNvSpPr>
            <a:spLocks noGrp="1"/>
          </p:cNvSpPr>
          <p:nvPr>
            <p:ph idx="1"/>
          </p:nvPr>
        </p:nvSpPr>
        <p:spPr>
          <a:xfrm>
            <a:off x="39553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18" name="Espace réservé du contenu 2"/>
          <p:cNvSpPr>
            <a:spLocks noGrp="1"/>
          </p:cNvSpPr>
          <p:nvPr>
            <p:ph idx="10"/>
          </p:nvPr>
        </p:nvSpPr>
        <p:spPr>
          <a:xfrm>
            <a:off x="4716016" y="1484784"/>
            <a:ext cx="4032448" cy="4968552"/>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5688147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dirty="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dirty="0"/>
              <a:t>Sub-title</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2761808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ver co-branding">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129200"/>
            <a:ext cx="8100000" cy="468000"/>
          </a:xfrm>
        </p:spPr>
        <p:txBody>
          <a:bodyPr lIns="0" tIns="0" rIns="0" bIns="0">
            <a:normAutofit/>
          </a:bodyPr>
          <a:lstStyle>
            <a:lvl1pPr algn="l">
              <a:defRPr sz="4000" b="1" cap="none" baseline="0">
                <a:solidFill>
                  <a:schemeClr val="accent1"/>
                </a:solidFill>
                <a:latin typeface="Arial" pitchFamily="34" charset="0"/>
                <a:cs typeface="Arial" pitchFamily="34" charset="0"/>
              </a:defRPr>
            </a:lvl1pPr>
          </a:lstStyle>
          <a:p>
            <a:r>
              <a:rPr lang="en-GB" noProof="0"/>
              <a:t>Title</a:t>
            </a:r>
          </a:p>
        </p:txBody>
      </p:sp>
      <p:sp>
        <p:nvSpPr>
          <p:cNvPr id="3" name="Sous-titre 2"/>
          <p:cNvSpPr>
            <a:spLocks noGrp="1"/>
          </p:cNvSpPr>
          <p:nvPr>
            <p:ph type="subTitle" idx="1" hasCustomPrompt="1"/>
          </p:nvPr>
        </p:nvSpPr>
        <p:spPr>
          <a:xfrm>
            <a:off x="504000" y="4964400"/>
            <a:ext cx="8100000" cy="785818"/>
          </a:xfrm>
        </p:spPr>
        <p:txBody>
          <a:bodyPr lIns="0" tIns="0" rIns="0" bIns="0">
            <a:normAutofit/>
          </a:bodyPr>
          <a:lstStyle>
            <a:lvl1pPr marL="0" indent="0" algn="l">
              <a:buNone/>
              <a:defRPr sz="2800">
                <a:solidFill>
                  <a:schemeClr val="accent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a:t>Sub-title</a:t>
            </a:r>
          </a:p>
        </p:txBody>
      </p:sp>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0498511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verview 1">
    <p:spTree>
      <p:nvGrpSpPr>
        <p:cNvPr id="1" name=""/>
        <p:cNvGrpSpPr/>
        <p:nvPr/>
      </p:nvGrpSpPr>
      <p:grpSpPr>
        <a:xfrm>
          <a:off x="0" y="0"/>
          <a:ext cx="0" cy="0"/>
          <a:chOff x="0" y="0"/>
          <a:chExt cx="0" cy="0"/>
        </a:xfrm>
      </p:grpSpPr>
      <p:pic>
        <p:nvPicPr>
          <p:cNvPr id="8"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sp>
        <p:nvSpPr>
          <p:cNvPr id="13" name="Espace réservé du texte 12"/>
          <p:cNvSpPr>
            <a:spLocks noGrp="1"/>
          </p:cNvSpPr>
          <p:nvPr>
            <p:ph type="body" sz="quarter" idx="10" hasCustomPrompt="1"/>
          </p:nvPr>
        </p:nvSpPr>
        <p:spPr>
          <a:xfrm>
            <a:off x="2628000" y="29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4" name="Espace réservé du texte 12"/>
          <p:cNvSpPr>
            <a:spLocks noGrp="1"/>
          </p:cNvSpPr>
          <p:nvPr>
            <p:ph type="body" sz="quarter" idx="11" hasCustomPrompt="1"/>
          </p:nvPr>
        </p:nvSpPr>
        <p:spPr>
          <a:xfrm>
            <a:off x="2628000" y="3888000"/>
            <a:ext cx="5760000" cy="720000"/>
          </a:xfrm>
        </p:spPr>
        <p:txBody>
          <a:bodyPr anchor="ctr" anchorCtr="0"/>
          <a:lstStyle>
            <a:lvl1pPr>
              <a:defRPr sz="2000" b="1">
                <a:solidFill>
                  <a:srgbClr val="575757"/>
                </a:solidFill>
              </a:defRPr>
            </a:lvl1pPr>
          </a:lstStyle>
          <a:p>
            <a:pPr lvl="0"/>
            <a:r>
              <a:rPr lang="en-US" noProof="0" dirty="0"/>
              <a:t>Section title</a:t>
            </a:r>
          </a:p>
        </p:txBody>
      </p:sp>
      <p:sp>
        <p:nvSpPr>
          <p:cNvPr id="15" name="Espace réservé du texte 12"/>
          <p:cNvSpPr>
            <a:spLocks noGrp="1"/>
          </p:cNvSpPr>
          <p:nvPr>
            <p:ph type="body" sz="quarter" idx="12" hasCustomPrompt="1"/>
          </p:nvPr>
        </p:nvSpPr>
        <p:spPr>
          <a:xfrm>
            <a:off x="2628000" y="4786322"/>
            <a:ext cx="5760000" cy="720000"/>
          </a:xfrm>
        </p:spPr>
        <p:txBody>
          <a:bodyPr anchor="ctr" anchorCtr="0"/>
          <a:lstStyle>
            <a:lvl1pPr>
              <a:defRPr sz="2000" b="1">
                <a:solidFill>
                  <a:srgbClr val="575757"/>
                </a:solidFill>
              </a:defRPr>
            </a:lvl1pPr>
          </a:lstStyle>
          <a:p>
            <a:pPr lvl="0"/>
            <a:r>
              <a:rPr lang="en-US" noProof="0"/>
              <a:t>Section title</a:t>
            </a:r>
          </a:p>
        </p:txBody>
      </p:sp>
      <p:sp>
        <p:nvSpPr>
          <p:cNvPr id="16" name="Espace réservé du texte 12"/>
          <p:cNvSpPr>
            <a:spLocks noGrp="1"/>
          </p:cNvSpPr>
          <p:nvPr>
            <p:ph type="body" sz="quarter" idx="13" hasCustomPrompt="1"/>
          </p:nvPr>
        </p:nvSpPr>
        <p:spPr>
          <a:xfrm>
            <a:off x="2628000" y="5688000"/>
            <a:ext cx="5760000" cy="720000"/>
          </a:xfrm>
        </p:spPr>
        <p:txBody>
          <a:bodyPr anchor="ctr" anchorCtr="0"/>
          <a:lstStyle>
            <a:lvl1pPr>
              <a:defRPr sz="2000" b="1">
                <a:solidFill>
                  <a:srgbClr val="575757"/>
                </a:solidFill>
              </a:defRPr>
            </a:lvl1pPr>
          </a:lstStyle>
          <a:p>
            <a:pPr lvl="0"/>
            <a:r>
              <a:rPr lang="en-US" noProof="0"/>
              <a:t>Section title</a:t>
            </a:r>
          </a:p>
        </p:txBody>
      </p:sp>
      <p:sp>
        <p:nvSpPr>
          <p:cNvPr id="17" name="Espace réservé du texte 12"/>
          <p:cNvSpPr>
            <a:spLocks noGrp="1"/>
          </p:cNvSpPr>
          <p:nvPr>
            <p:ph type="body" sz="quarter" idx="14" hasCustomPrompt="1"/>
          </p:nvPr>
        </p:nvSpPr>
        <p:spPr>
          <a:xfrm>
            <a:off x="2628000" y="2088000"/>
            <a:ext cx="5760000" cy="720000"/>
          </a:xfrm>
        </p:spPr>
        <p:txBody>
          <a:bodyPr anchor="ctr" anchorCtr="0"/>
          <a:lstStyle>
            <a:lvl1pPr>
              <a:defRPr sz="2000" b="1">
                <a:solidFill>
                  <a:srgbClr val="E30613"/>
                </a:solidFill>
              </a:defRPr>
            </a:lvl1pPr>
          </a:lstStyle>
          <a:p>
            <a:pPr lvl="0"/>
            <a:r>
              <a:rPr lang="en-US" noProof="0" dirty="0"/>
              <a:t>Section title</a:t>
            </a:r>
          </a:p>
        </p:txBody>
      </p:sp>
      <p:cxnSp>
        <p:nvCxnSpPr>
          <p:cNvPr id="10"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11"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058570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1385629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
        <p:nvSpPr>
          <p:cNvPr id="3" name="Espace réservé du contenu 2"/>
          <p:cNvSpPr>
            <a:spLocks noGrp="1"/>
          </p:cNvSpPr>
          <p:nvPr>
            <p:ph idx="1" hasCustomPrompt="1"/>
          </p:nvPr>
        </p:nvSpPr>
        <p:spPr>
          <a:xfrm>
            <a:off x="504000" y="1440000"/>
            <a:ext cx="8100000" cy="4896000"/>
          </a:xfrm>
        </p:spPr>
        <p:txBody>
          <a:bodyPr>
            <a:noAutofit/>
          </a:bodyPr>
          <a:lstStyle>
            <a:lvl1pPr>
              <a:defRPr sz="2400" baseline="0"/>
            </a:lvl1pPr>
            <a:lvl2pPr marL="360000" indent="-360000">
              <a:spcBef>
                <a:spcPts val="2400"/>
              </a:spcBef>
              <a:buSzPct val="110000"/>
              <a:defRPr sz="2400"/>
            </a:lvl2pPr>
            <a:lvl3pPr marL="360000">
              <a:defRPr sz="2400"/>
            </a:lvl3pPr>
            <a:lvl5pPr>
              <a:defRPr/>
            </a:lvl5pPr>
          </a:lstStyle>
          <a:p>
            <a:pPr lvl="1"/>
            <a:r>
              <a:rPr lang="en-GB" noProof="0" dirty="0"/>
              <a:t>Text </a:t>
            </a:r>
          </a:p>
          <a:p>
            <a:pPr lvl="2"/>
            <a:r>
              <a:rPr lang="en-GB" noProof="0" dirty="0"/>
              <a:t>Text </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828054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Key message 1">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540000"/>
            <a:ext cx="8100000" cy="5760000"/>
          </a:xfrm>
        </p:spPr>
        <p:txBody>
          <a:bodyPr anchor="ctr" anchorCtr="0">
            <a:noAutofit/>
          </a:bodyPr>
          <a:lstStyle>
            <a:lvl1pPr algn="ctr">
              <a:defRPr sz="6000" cap="none" baseline="0">
                <a:effectLst>
                  <a:outerShdw blurRad="38100" dist="12700" dir="2700000" algn="tl">
                    <a:srgbClr val="000000">
                      <a:alpha val="50000"/>
                    </a:srgbClr>
                  </a:outerShdw>
                </a:effectLst>
              </a:defRPr>
            </a:lvl1pPr>
            <a:lvl5pPr>
              <a:defRPr/>
            </a:lvl5pPr>
          </a:lstStyle>
          <a:p>
            <a:r>
              <a:rPr lang="en-GB" noProof="0" dirty="0"/>
              <a:t>Add your key </a:t>
            </a:r>
            <a:br>
              <a:rPr lang="en-GB" noProof="0" dirty="0"/>
            </a:br>
            <a:r>
              <a:rPr lang="en-GB" noProof="0" dirty="0"/>
              <a:t>message here</a:t>
            </a:r>
          </a:p>
        </p:txBody>
      </p:sp>
      <p:cxnSp>
        <p:nvCxnSpPr>
          <p:cNvPr id="9" name="Connecteur droit 8"/>
          <p:cNvCxnSpPr/>
          <p:nvPr userDrawn="1"/>
        </p:nvCxnSpPr>
        <p:spPr>
          <a:xfrm>
            <a:off x="0" y="536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6" name="Connecteur droit 8"/>
          <p:cNvCxnSpPr/>
          <p:nvPr userDrawn="1"/>
        </p:nvCxnSpPr>
        <p:spPr>
          <a:xfrm>
            <a:off x="0" y="1494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3207635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igure slide">
    <p:spTree>
      <p:nvGrpSpPr>
        <p:cNvPr id="1" name=""/>
        <p:cNvGrpSpPr/>
        <p:nvPr/>
      </p:nvGrpSpPr>
      <p:grpSpPr>
        <a:xfrm>
          <a:off x="0" y="0"/>
          <a:ext cx="0" cy="0"/>
          <a:chOff x="0" y="0"/>
          <a:chExt cx="0" cy="0"/>
        </a:xfrm>
      </p:grpSpPr>
      <p:sp>
        <p:nvSpPr>
          <p:cNvPr id="3" name="Espace réservé du contenu 2"/>
          <p:cNvSpPr>
            <a:spLocks noGrp="1"/>
          </p:cNvSpPr>
          <p:nvPr>
            <p:ph idx="1" hasCustomPrompt="1"/>
          </p:nvPr>
        </p:nvSpPr>
        <p:spPr>
          <a:xfrm>
            <a:off x="504000" y="1440000"/>
            <a:ext cx="8100000" cy="4896000"/>
          </a:xfrm>
        </p:spPr>
        <p:txBody>
          <a:bodyPr>
            <a:noAutofit/>
          </a:bodyPr>
          <a:lstStyle>
            <a:lvl1pPr>
              <a:defRPr sz="2400"/>
            </a:lvl1pPr>
            <a:lvl2pPr marL="360000" indent="-360000">
              <a:spcBef>
                <a:spcPts val="2400"/>
              </a:spcBef>
              <a:buSzPct val="110000"/>
              <a:defRPr sz="2400"/>
            </a:lvl2pPr>
            <a:lvl3pPr marL="360000">
              <a:defRPr sz="2400"/>
            </a:lvl3pPr>
            <a:lvl5pPr>
              <a:defRPr/>
            </a:lvl5pPr>
          </a:lstStyle>
          <a:p>
            <a:pPr lvl="0"/>
            <a:r>
              <a:rPr lang="en-GB" noProof="0" dirty="0"/>
              <a:t>Add your figure/ table/ image/ plain text here</a:t>
            </a:r>
          </a:p>
        </p:txBody>
      </p:sp>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6"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7843923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ox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bg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0856329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ox slide red">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2"/>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dirty="0"/>
              <a:t>Add your key</a:t>
            </a:r>
            <a:br>
              <a:rPr lang="en-GB" noProof="0" dirty="0"/>
            </a:br>
            <a:r>
              <a:rPr lang="en-GB" noProof="0" dirty="0"/>
              <a:t>figure here</a:t>
            </a:r>
          </a:p>
        </p:txBody>
      </p:sp>
      <p:sp>
        <p:nvSpPr>
          <p:cNvPr id="18" name="Espace réservé du texte 16"/>
          <p:cNvSpPr>
            <a:spLocks noGrp="1"/>
          </p:cNvSpPr>
          <p:nvPr>
            <p:ph type="body" sz="quarter" idx="11" hasCustomPrompt="1"/>
          </p:nvPr>
        </p:nvSpPr>
        <p:spPr>
          <a:xfrm>
            <a:off x="792000" y="4104000"/>
            <a:ext cx="3600000" cy="2052000"/>
          </a:xfrm>
          <a:solidFill>
            <a:schemeClr val="accent3"/>
          </a:solidFill>
          <a:ln>
            <a:solidFill>
              <a:schemeClr val="accent3"/>
            </a:solid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9886520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ox slide blu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7" name="Espace réservé du texte 16"/>
          <p:cNvSpPr>
            <a:spLocks noGrp="1"/>
          </p:cNvSpPr>
          <p:nvPr>
            <p:ph type="body" sz="quarter" idx="10" hasCustomPrompt="1"/>
          </p:nvPr>
        </p:nvSpPr>
        <p:spPr>
          <a:xfrm>
            <a:off x="4752000" y="1656000"/>
            <a:ext cx="3600000" cy="2052000"/>
          </a:xfrm>
          <a:solidFill>
            <a:schemeClr val="accent3"/>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8" name="Espace réservé du texte 16"/>
          <p:cNvSpPr>
            <a:spLocks noGrp="1"/>
          </p:cNvSpPr>
          <p:nvPr>
            <p:ph type="body" sz="quarter" idx="11" hasCustomPrompt="1"/>
          </p:nvPr>
        </p:nvSpPr>
        <p:spPr>
          <a:xfrm>
            <a:off x="792000" y="4104000"/>
            <a:ext cx="3600000" cy="2052000"/>
          </a:xfrm>
          <a:solidFill>
            <a:srgbClr val="2E2C7E"/>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9" name="Espace réservé du texte 16"/>
          <p:cNvSpPr>
            <a:spLocks noGrp="1"/>
          </p:cNvSpPr>
          <p:nvPr>
            <p:ph type="body" sz="quarter" idx="12" hasCustomPrompt="1"/>
          </p:nvPr>
        </p:nvSpPr>
        <p:spPr>
          <a:xfrm>
            <a:off x="4752000" y="4104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20" name="Espace réservé du texte 16"/>
          <p:cNvSpPr>
            <a:spLocks noGrp="1"/>
          </p:cNvSpPr>
          <p:nvPr>
            <p:ph type="body" sz="quarter" idx="13" hasCustomPrompt="1"/>
          </p:nvPr>
        </p:nvSpPr>
        <p:spPr>
          <a:xfrm>
            <a:off x="792000" y="1656000"/>
            <a:ext cx="3600000" cy="2052000"/>
          </a:xfrm>
          <a:solidFill>
            <a:schemeClr val="accent1"/>
          </a:solidFill>
          <a:ln>
            <a:noFill/>
          </a:ln>
          <a:effectLst>
            <a:outerShdw blurRad="50800" dist="38100" dir="5400000" algn="t" rotWithShape="0">
              <a:prstClr val="black">
                <a:alpha val="40000"/>
              </a:prstClr>
            </a:outerShdw>
          </a:effectLst>
        </p:spPr>
        <p:txBody>
          <a:bodyPr anchor="ctr" anchorCtr="0"/>
          <a:lstStyle>
            <a:lvl1pPr algn="ctr">
              <a:defRPr sz="2800" b="1">
                <a:solidFill>
                  <a:schemeClr val="bg1"/>
                </a:solidFill>
              </a:defRPr>
            </a:lvl1pPr>
          </a:lstStyle>
          <a:p>
            <a:pPr lvl="0"/>
            <a:r>
              <a:rPr lang="en-GB" noProof="0"/>
              <a:t>Add your key</a:t>
            </a:r>
            <a:br>
              <a:rPr lang="en-GB" noProof="0"/>
            </a:br>
            <a:r>
              <a:rPr lang="en-GB" noProof="0"/>
              <a:t>figure here</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47623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707904" y="1412776"/>
            <a:ext cx="5040000" cy="5040560"/>
          </a:xfrm>
          <a:prstGeom prst="rect">
            <a:avLst/>
          </a:prstGeom>
        </p:spPr>
        <p:txBody>
          <a:bodyPr/>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395536" y="1412776"/>
            <a:ext cx="3240000" cy="5040000"/>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1191561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mage slide">
    <p:spTree>
      <p:nvGrpSpPr>
        <p:cNvPr id="1" name=""/>
        <p:cNvGrpSpPr/>
        <p:nvPr/>
      </p:nvGrpSpPr>
      <p:grpSpPr>
        <a:xfrm>
          <a:off x="0" y="0"/>
          <a:ext cx="0" cy="0"/>
          <a:chOff x="0" y="0"/>
          <a:chExt cx="0" cy="0"/>
        </a:xfrm>
      </p:grpSpPr>
      <p:cxnSp>
        <p:nvCxnSpPr>
          <p:cNvPr id="7" name="Connecteur droit 6"/>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9" name="Connecteur droit 8"/>
          <p:cNvCxnSpPr/>
          <p:nvPr userDrawn="1"/>
        </p:nvCxnSpPr>
        <p:spPr>
          <a:xfrm>
            <a:off x="0" y="6856413"/>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
        <p:nvSpPr>
          <p:cNvPr id="11" name="Espace réservé pour une image  10" descr="&#10;"/>
          <p:cNvSpPr>
            <a:spLocks noGrp="1"/>
          </p:cNvSpPr>
          <p:nvPr>
            <p:ph type="pic" sz="quarter" idx="10"/>
          </p:nvPr>
        </p:nvSpPr>
        <p:spPr>
          <a:xfrm>
            <a:off x="72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13" name="Espace réservé du texte 12"/>
          <p:cNvSpPr>
            <a:spLocks noGrp="1"/>
          </p:cNvSpPr>
          <p:nvPr>
            <p:ph type="body" sz="quarter" idx="11" hasCustomPrompt="1"/>
          </p:nvPr>
        </p:nvSpPr>
        <p:spPr>
          <a:xfrm>
            <a:off x="720000" y="2015999"/>
            <a:ext cx="3600000" cy="864000"/>
          </a:xfrm>
        </p:spPr>
        <p:txBody>
          <a:bodyPr anchor="ctr" anchorCtr="0"/>
          <a:lstStyle>
            <a:lvl1pPr algn="ctr">
              <a:defRPr/>
            </a:lvl1pPr>
          </a:lstStyle>
          <a:p>
            <a:pPr lvl="0"/>
            <a:r>
              <a:rPr lang="en-GB" noProof="0" dirty="0"/>
              <a:t>Type your comment</a:t>
            </a:r>
          </a:p>
        </p:txBody>
      </p:sp>
      <p:sp>
        <p:nvSpPr>
          <p:cNvPr id="16" name="Espace réservé pour une image  10"/>
          <p:cNvSpPr>
            <a:spLocks noGrp="1"/>
          </p:cNvSpPr>
          <p:nvPr>
            <p:ph type="pic" sz="quarter" idx="12"/>
          </p:nvPr>
        </p:nvSpPr>
        <p:spPr>
          <a:xfrm>
            <a:off x="4860000" y="3528000"/>
            <a:ext cx="3600000" cy="2232000"/>
          </a:xfrm>
          <a:solidFill>
            <a:schemeClr val="bg1"/>
          </a:solidFill>
          <a:effectLst>
            <a:outerShdw blurRad="50800" dist="38100" dir="5400000" algn="t" rotWithShape="0">
              <a:prstClr val="black">
                <a:alpha val="40000"/>
              </a:prstClr>
            </a:outerShdw>
          </a:effectLst>
        </p:spPr>
        <p:txBody>
          <a:bodyPr anchor="ctr" anchorCtr="0"/>
          <a:lstStyle>
            <a:lvl1pPr algn="ctr">
              <a:defRPr/>
            </a:lvl1pPr>
          </a:lstStyle>
          <a:p>
            <a:endParaRPr lang="en-GB" noProof="0" dirty="0"/>
          </a:p>
        </p:txBody>
      </p:sp>
      <p:sp>
        <p:nvSpPr>
          <p:cNvPr id="21" name="Espace réservé du texte 12"/>
          <p:cNvSpPr>
            <a:spLocks noGrp="1"/>
          </p:cNvSpPr>
          <p:nvPr>
            <p:ph type="body" sz="quarter" idx="13" hasCustomPrompt="1"/>
          </p:nvPr>
        </p:nvSpPr>
        <p:spPr>
          <a:xfrm>
            <a:off x="4860000" y="2016000"/>
            <a:ext cx="3600000" cy="864000"/>
          </a:xfrm>
        </p:spPr>
        <p:txBody>
          <a:bodyPr anchor="ctr" anchorCtr="0"/>
          <a:lstStyle>
            <a:lvl1pPr algn="ctr">
              <a:defRPr/>
            </a:lvl1pPr>
          </a:lstStyle>
          <a:p>
            <a:pPr lvl="0"/>
            <a:r>
              <a:rPr lang="en-GB" noProof="0"/>
              <a:t>Type your comment</a:t>
            </a:r>
          </a:p>
        </p:txBody>
      </p:sp>
      <p:sp>
        <p:nvSpPr>
          <p:cNvPr id="10" name="Titre 1"/>
          <p:cNvSpPr>
            <a:spLocks noGrp="1"/>
          </p:cNvSpPr>
          <p:nvPr>
            <p:ph type="title" hasCustomPrompt="1"/>
          </p:nvPr>
        </p:nvSpPr>
        <p:spPr>
          <a:xfrm>
            <a:off x="504000" y="404664"/>
            <a:ext cx="8100000" cy="480251"/>
          </a:xfrm>
        </p:spPr>
        <p:txBody>
          <a:bodyPr/>
          <a:lstStyle>
            <a:lvl1pPr>
              <a:defRPr/>
            </a:lvl1pPr>
          </a:lstStyle>
          <a:p>
            <a:r>
              <a:rPr lang="en-GB" noProof="0" dirty="0"/>
              <a:t>Title</a:t>
            </a:r>
          </a:p>
        </p:txBody>
      </p:sp>
    </p:spTree>
    <p:extLst>
      <p:ext uri="{BB962C8B-B14F-4D97-AF65-F5344CB8AC3E}">
        <p14:creationId xmlns:p14="http://schemas.microsoft.com/office/powerpoint/2010/main" val="135568688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re 1"/>
          <p:cNvSpPr>
            <a:spLocks noGrp="1"/>
          </p:cNvSpPr>
          <p:nvPr>
            <p:ph type="ctrTitle" hasCustomPrompt="1"/>
          </p:nvPr>
        </p:nvSpPr>
        <p:spPr>
          <a:xfrm>
            <a:off x="504000" y="4429132"/>
            <a:ext cx="8100000" cy="1546876"/>
          </a:xfrm>
        </p:spPr>
        <p:txBody>
          <a:bodyPr lIns="0" tIns="0" rIns="0" bIns="0">
            <a:normAutofit/>
          </a:bodyPr>
          <a:lstStyle>
            <a:lvl1pPr algn="ctr">
              <a:defRPr sz="4000" b="1" cap="none" baseline="0">
                <a:solidFill>
                  <a:schemeClr val="accent1"/>
                </a:solidFill>
                <a:latin typeface="Arial" pitchFamily="34" charset="0"/>
                <a:cs typeface="Arial" pitchFamily="34" charset="0"/>
              </a:defRPr>
            </a:lvl1pPr>
          </a:lstStyle>
          <a:p>
            <a:r>
              <a:rPr lang="en-GB" noProof="0" dirty="0"/>
              <a:t>Insert thank you text</a:t>
            </a:r>
          </a:p>
        </p:txBody>
      </p:sp>
      <p:pic>
        <p:nvPicPr>
          <p:cNvPr id="4" name="Image 4" descr="ELIXIR_SWITZERLAND_white_background.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52000" y="6285205"/>
            <a:ext cx="795750" cy="384155"/>
          </a:xfrm>
          <a:prstGeom prst="rect">
            <a:avLst/>
          </a:prstGeom>
        </p:spPr>
      </p:pic>
      <p:pic>
        <p:nvPicPr>
          <p:cNvPr id="5"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r="2449"/>
          <a:stretch/>
        </p:blipFill>
        <p:spPr>
          <a:xfrm>
            <a:off x="1214414" y="6154025"/>
            <a:ext cx="6259851" cy="634667"/>
          </a:xfrm>
          <a:prstGeom prst="rect">
            <a:avLst/>
          </a:prstGeom>
        </p:spPr>
      </p:pic>
      <p:sp>
        <p:nvSpPr>
          <p:cNvPr id="6" name="Rectangle 5"/>
          <p:cNvSpPr/>
          <p:nvPr userDrawn="1"/>
        </p:nvSpPr>
        <p:spPr>
          <a:xfrm>
            <a:off x="7500958" y="6485841"/>
            <a:ext cx="1486494" cy="311337"/>
          </a:xfrm>
          <a:prstGeom prst="rect">
            <a:avLst/>
          </a:prstGeom>
        </p:spPr>
        <p:txBody>
          <a:bodyPr wrap="square" lIns="91919" tIns="45959" rIns="91919" bIns="45959">
            <a:spAutoFit/>
          </a:bodyPr>
          <a:lstStyle/>
          <a:p>
            <a:pPr defTabSz="919131"/>
            <a:r>
              <a:rPr lang="fr-CH" sz="1420" b="1" dirty="0">
                <a:solidFill>
                  <a:schemeClr val="tx1"/>
                </a:solidFill>
              </a:rPr>
              <a:t>www.sib.swiss</a:t>
            </a:r>
            <a:endParaRPr lang="en-US" sz="1420" b="1" dirty="0">
              <a:solidFill>
                <a:schemeClr val="tx1"/>
              </a:solidFill>
            </a:endParaRPr>
          </a:p>
        </p:txBody>
      </p:sp>
    </p:spTree>
    <p:extLst>
      <p:ext uri="{BB962C8B-B14F-4D97-AF65-F5344CB8AC3E}">
        <p14:creationId xmlns:p14="http://schemas.microsoft.com/office/powerpoint/2010/main" val="170456542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22415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4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0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18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6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344402"/>
            <a:ext cx="7943178" cy="3877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lang="fr-FR" sz="2800" b="0" kern="1200" dirty="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fr-FR" dirty="0"/>
              <a:t>Modifiez le style du titre</a:t>
            </a:r>
          </a:p>
        </p:txBody>
      </p:sp>
    </p:spTree>
    <p:extLst>
      <p:ext uri="{BB962C8B-B14F-4D97-AF65-F5344CB8AC3E}">
        <p14:creationId xmlns:p14="http://schemas.microsoft.com/office/powerpoint/2010/main" val="25284571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39894675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24067175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bullet">
    <p:bg>
      <p:bgPr>
        <a:solidFill>
          <a:schemeClr val="bg2">
            <a:lumMod val="90000"/>
          </a:schemeClr>
        </a:solidFill>
        <a:effectLst/>
      </p:bgPr>
    </p:bg>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266700" indent="-266700">
              <a:buClr>
                <a:schemeClr val="tx1">
                  <a:lumMod val="85000"/>
                  <a:lumOff val="15000"/>
                </a:schemeClr>
              </a:buClr>
              <a:buFont typeface="Arial" pitchFamily="34" charset="0"/>
              <a:buChar char="•"/>
              <a:defRPr sz="2800">
                <a:solidFill>
                  <a:schemeClr val="tx1">
                    <a:lumMod val="85000"/>
                    <a:lumOff val="15000"/>
                  </a:schemeClr>
                </a:solidFill>
                <a:latin typeface="+mn-lt"/>
                <a:cs typeface="Arial" pitchFamily="34" charset="0"/>
              </a:defRPr>
            </a:lvl1pPr>
            <a:lvl2pPr marL="449263" indent="-182563">
              <a:buClr>
                <a:schemeClr val="tx1">
                  <a:lumMod val="85000"/>
                  <a:lumOff val="15000"/>
                </a:schemeClr>
              </a:buClr>
              <a:buFont typeface="Arial" pitchFamily="34" charset="0"/>
              <a:buChar char="•"/>
              <a:defRPr sz="2400" i="0">
                <a:solidFill>
                  <a:schemeClr val="tx1">
                    <a:lumMod val="85000"/>
                    <a:lumOff val="15000"/>
                  </a:schemeClr>
                </a:solidFill>
                <a:latin typeface="+mn-lt"/>
                <a:cs typeface="Arial" pitchFamily="34" charset="0"/>
              </a:defRPr>
            </a:lvl2pPr>
            <a:lvl3pPr marL="623888" indent="-174625">
              <a:buClr>
                <a:schemeClr val="tx1">
                  <a:lumMod val="85000"/>
                  <a:lumOff val="15000"/>
                </a:schemeClr>
              </a:buClr>
              <a:defRPr sz="2000" i="0">
                <a:solidFill>
                  <a:schemeClr val="tx1">
                    <a:lumMod val="85000"/>
                    <a:lumOff val="15000"/>
                  </a:schemeClr>
                </a:solidFill>
                <a:latin typeface="+mn-lt"/>
                <a:cs typeface="Arial" pitchFamily="34" charset="0"/>
              </a:defRPr>
            </a:lvl3pPr>
            <a:lvl4pPr marL="806450" indent="-182563">
              <a:buClr>
                <a:schemeClr val="tx1">
                  <a:lumMod val="85000"/>
                  <a:lumOff val="15000"/>
                </a:schemeClr>
              </a:buClr>
              <a:buFont typeface="Arial" pitchFamily="34" charset="0"/>
              <a:buChar char="-"/>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5" name="Titre 1"/>
          <p:cNvSpPr>
            <a:spLocks noGrp="1"/>
          </p:cNvSpPr>
          <p:nvPr>
            <p:ph type="ctrTitle"/>
          </p:nvPr>
        </p:nvSpPr>
        <p:spPr>
          <a:xfrm>
            <a:off x="258501" y="122802"/>
            <a:ext cx="794317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90972604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no bullet">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010137"/>
            <a:ext cx="8356990" cy="4993491"/>
          </a:xfrm>
          <a:prstGeom prst="rect">
            <a:avLst/>
          </a:prstGeom>
        </p:spPr>
        <p:txBody>
          <a:bodyPr lIns="0" tIns="0" rIns="0" bIns="0"/>
          <a:lstStyle>
            <a:lvl1pPr marL="0" indent="0">
              <a:buClr>
                <a:schemeClr val="tx1">
                  <a:lumMod val="85000"/>
                  <a:lumOff val="15000"/>
                </a:schemeClr>
              </a:buClr>
              <a:buFont typeface="Arial" pitchFamily="34" charset="0"/>
              <a:buNone/>
              <a:defRPr sz="2800">
                <a:solidFill>
                  <a:schemeClr val="tx1">
                    <a:lumMod val="85000"/>
                    <a:lumOff val="15000"/>
                  </a:schemeClr>
                </a:solidFill>
                <a:latin typeface="+mn-lt"/>
                <a:cs typeface="Arial" pitchFamily="34" charset="0"/>
              </a:defRPr>
            </a:lvl1pPr>
            <a:lvl2pPr marL="266700" indent="0">
              <a:buClr>
                <a:schemeClr val="tx1">
                  <a:lumMod val="85000"/>
                  <a:lumOff val="15000"/>
                </a:schemeClr>
              </a:buClr>
              <a:buFont typeface="Arial" pitchFamily="34" charset="0"/>
              <a:buNone/>
              <a:defRPr sz="2400" i="0">
                <a:solidFill>
                  <a:schemeClr val="tx1">
                    <a:lumMod val="85000"/>
                    <a:lumOff val="15000"/>
                  </a:schemeClr>
                </a:solidFill>
                <a:latin typeface="+mn-lt"/>
                <a:cs typeface="Arial" pitchFamily="34" charset="0"/>
              </a:defRPr>
            </a:lvl2pPr>
            <a:lvl3pPr marL="449263" indent="0">
              <a:buClr>
                <a:schemeClr val="tx1">
                  <a:lumMod val="85000"/>
                  <a:lumOff val="15000"/>
                </a:schemeClr>
              </a:buClr>
              <a:buNone/>
              <a:defRPr sz="2000" i="0">
                <a:solidFill>
                  <a:schemeClr val="tx1">
                    <a:lumMod val="85000"/>
                    <a:lumOff val="15000"/>
                  </a:schemeClr>
                </a:solidFill>
                <a:latin typeface="+mn-lt"/>
                <a:cs typeface="Arial" pitchFamily="34" charset="0"/>
              </a:defRPr>
            </a:lvl3pPr>
            <a:lvl4pPr marL="623887" indent="0">
              <a:buClr>
                <a:schemeClr val="tx1">
                  <a:lumMod val="85000"/>
                  <a:lumOff val="15000"/>
                </a:schemeClr>
              </a:buClr>
              <a:buFont typeface="Arial" pitchFamily="34" charset="0"/>
              <a:buNone/>
              <a:defRPr sz="1200" i="1">
                <a:solidFill>
                  <a:schemeClr val="tx1">
                    <a:lumMod val="85000"/>
                    <a:lumOff val="15000"/>
                  </a:schemeClr>
                </a:solidFill>
                <a:latin typeface="+mn-lt"/>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8501" y="122802"/>
            <a:ext cx="792921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17855667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lumMod val="90000"/>
          </a:schemeClr>
        </a:solidFill>
        <a:effectLst/>
      </p:bgPr>
    </p:bg>
    <p:spTree>
      <p:nvGrpSpPr>
        <p:cNvPr id="1" name=""/>
        <p:cNvGrpSpPr/>
        <p:nvPr/>
      </p:nvGrpSpPr>
      <p:grpSpPr>
        <a:xfrm>
          <a:off x="0" y="0"/>
          <a:ext cx="0" cy="0"/>
          <a:chOff x="0" y="0"/>
          <a:chExt cx="0" cy="0"/>
        </a:xfrm>
      </p:grpSpPr>
      <p:sp>
        <p:nvSpPr>
          <p:cNvPr id="3" name="Titre 1"/>
          <p:cNvSpPr>
            <a:spLocks noGrp="1"/>
          </p:cNvSpPr>
          <p:nvPr>
            <p:ph type="ctrTitle"/>
          </p:nvPr>
        </p:nvSpPr>
        <p:spPr>
          <a:xfrm>
            <a:off x="258501" y="122802"/>
            <a:ext cx="7936198" cy="609398"/>
          </a:xfrm>
          <a:prstGeom prst="rect">
            <a:avLst/>
          </a:prstGeom>
        </p:spPr>
        <p:txBody>
          <a:bodyPr wrap="square" lIns="144000" tIns="0" rIns="0" bIns="0" anchor="b" anchorCtr="0">
            <a:spAutoFit/>
          </a:bodyPr>
          <a:lstStyle>
            <a:lvl1pPr algn="l">
              <a:lnSpc>
                <a:spcPct val="90000"/>
              </a:lnSpc>
              <a:defRPr sz="4400" b="0">
                <a:solidFill>
                  <a:schemeClr val="accent1"/>
                </a:solidFill>
                <a:effectLst>
                  <a:outerShdw blurRad="50800" dist="38100" dir="2700000" algn="tl" rotWithShape="0">
                    <a:prstClr val="black">
                      <a:alpha val="40000"/>
                    </a:prstClr>
                  </a:outerShdw>
                </a:effectLst>
                <a:latin typeface="+mj-lt"/>
                <a:cs typeface="Arial" pitchFamily="34" charset="0"/>
              </a:defRPr>
            </a:lvl1pPr>
          </a:lstStyle>
          <a:p>
            <a:r>
              <a:rPr lang="fr-FR" dirty="0"/>
              <a:t>Modifiez le style du titre</a:t>
            </a:r>
          </a:p>
        </p:txBody>
      </p:sp>
    </p:spTree>
    <p:extLst>
      <p:ext uri="{BB962C8B-B14F-4D97-AF65-F5344CB8AC3E}">
        <p14:creationId xmlns:p14="http://schemas.microsoft.com/office/powerpoint/2010/main" val="421159905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p:cNvSpPr/>
          <p:nvPr userDrawn="1"/>
        </p:nvSpPr>
        <p:spPr>
          <a:xfrm>
            <a:off x="286185" y="139603"/>
            <a:ext cx="6261197" cy="739897"/>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prstClr val="white"/>
              </a:solidFill>
            </a:endParaRPr>
          </a:p>
        </p:txBody>
      </p:sp>
    </p:spTree>
    <p:extLst>
      <p:ext uri="{BB962C8B-B14F-4D97-AF65-F5344CB8AC3E}">
        <p14:creationId xmlns:p14="http://schemas.microsoft.com/office/powerpoint/2010/main" val="2271942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ntenu avec légende">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5536" y="1484784"/>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4" name="Espace réservé du texte 3"/>
          <p:cNvSpPr>
            <a:spLocks noGrp="1"/>
          </p:cNvSpPr>
          <p:nvPr>
            <p:ph type="body" sz="half" idx="2"/>
          </p:nvPr>
        </p:nvSpPr>
        <p:spPr>
          <a:xfrm>
            <a:off x="2844168" y="1484784"/>
            <a:ext cx="5904296" cy="4968552"/>
          </a:xfrm>
          <a:prstGeom prst="rect">
            <a:avLst/>
          </a:prstGeom>
        </p:spPr>
        <p:txBody>
          <a:bodyPr lIns="0" tIns="0" bIns="0"/>
          <a:lstStyle>
            <a:lvl1pPr marL="552450" indent="-285750">
              <a:buNone/>
              <a:defRPr lang="fr-FR" sz="1800" kern="1200" dirty="0" smtClean="0">
                <a:solidFill>
                  <a:schemeClr val="tx1"/>
                </a:solidFill>
                <a:latin typeface="Arial" pitchFamily="34" charset="0"/>
                <a:ea typeface="+mn-ea"/>
                <a:cs typeface="Arial" pitchFamily="34" charset="0"/>
              </a:defRPr>
            </a:lvl1pPr>
            <a:lvl2pPr marL="457200" indent="0">
              <a:buNone/>
              <a:defRPr lang="fr-FR" sz="1600" i="0" kern="1200" dirty="0" smtClean="0">
                <a:solidFill>
                  <a:schemeClr val="bg1">
                    <a:lumMod val="50000"/>
                  </a:schemeClr>
                </a:solidFill>
                <a:latin typeface="Arial" pitchFamily="34" charset="0"/>
                <a:ea typeface="+mn-ea"/>
                <a:cs typeface="Arial" pitchFamily="34" charset="0"/>
              </a:defRPr>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266700" lvl="0" indent="-266700" algn="l" defTabSz="914400" rtl="0" eaLnBrk="1" latinLnBrk="0" hangingPunct="1">
              <a:spcBef>
                <a:spcPct val="20000"/>
              </a:spcBef>
              <a:buClr>
                <a:srgbClr val="E60003"/>
              </a:buClr>
              <a:buFont typeface="Arial" pitchFamily="34" charset="0"/>
              <a:buChar char="●"/>
            </a:pPr>
            <a:r>
              <a:rPr lang="fr-FR" dirty="0"/>
              <a:t>Modifiez les styles du texte du masque</a:t>
            </a:r>
          </a:p>
          <a:p>
            <a:pPr marL="449263" lvl="1" indent="-182563" algn="l" defTabSz="914400" rtl="0" eaLnBrk="1" latinLnBrk="0" hangingPunct="1">
              <a:spcBef>
                <a:spcPct val="20000"/>
              </a:spcBef>
              <a:buClr>
                <a:srgbClr val="E60003"/>
              </a:buClr>
              <a:buFont typeface="Arial" pitchFamily="34" charset="0"/>
              <a:buChar char="•"/>
            </a:pPr>
            <a:r>
              <a:rPr lang="fr-FR" dirty="0"/>
              <a:t>Deuxième niveau</a:t>
            </a:r>
          </a:p>
        </p:txBody>
      </p:sp>
      <p:sp>
        <p:nvSpPr>
          <p:cNvPr id="6" name="Espace réservé du contenu 2"/>
          <p:cNvSpPr>
            <a:spLocks noGrp="1"/>
          </p:cNvSpPr>
          <p:nvPr>
            <p:ph idx="10"/>
          </p:nvPr>
        </p:nvSpPr>
        <p:spPr>
          <a:xfrm>
            <a:off x="395536" y="3176972"/>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7" name="Espace réservé du contenu 2"/>
          <p:cNvSpPr>
            <a:spLocks noGrp="1"/>
          </p:cNvSpPr>
          <p:nvPr>
            <p:ph idx="11"/>
          </p:nvPr>
        </p:nvSpPr>
        <p:spPr>
          <a:xfrm>
            <a:off x="395536" y="4869160"/>
            <a:ext cx="2304256" cy="1584176"/>
          </a:xfrm>
          <a:prstGeom prst="rect">
            <a:avLst/>
          </a:prstGeom>
        </p:spPr>
        <p:txBody>
          <a:bodyPr lIns="0" tIns="0" rIns="0" bIns="0"/>
          <a:lstStyle>
            <a:lvl1pPr marL="0" indent="0">
              <a:buNone/>
              <a:defRPr lang="fr-FR" sz="1800" kern="1200" dirty="0">
                <a:solidFill>
                  <a:schemeClr val="bg1">
                    <a:lumMod val="50000"/>
                  </a:schemeClr>
                </a:solidFill>
                <a:latin typeface="Arial" pitchFamily="34" charset="0"/>
                <a:ea typeface="+mn-ea"/>
                <a:cs typeface="Arial" pitchFamily="34" charset="0"/>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fr-FR" dirty="0"/>
          </a:p>
        </p:txBody>
      </p:sp>
      <p:sp>
        <p:nvSpPr>
          <p:cNvPr id="9"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62240582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7853056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12401364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834988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678067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2_Vide">
    <p:spTree>
      <p:nvGrpSpPr>
        <p:cNvPr id="1" name=""/>
        <p:cNvGrpSpPr/>
        <p:nvPr/>
      </p:nvGrpSpPr>
      <p:grpSpPr>
        <a:xfrm>
          <a:off x="0" y="0"/>
          <a:ext cx="0" cy="0"/>
          <a:chOff x="0" y="0"/>
          <a:chExt cx="0" cy="0"/>
        </a:xfrm>
      </p:grpSpPr>
      <p:pic>
        <p:nvPicPr>
          <p:cNvPr id="4" name="Imag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pic>
        <p:nvPicPr>
          <p:cNvPr id="3" name="Image 2"/>
          <p:cNvPicPr>
            <a:picLocks noChangeAspect="1"/>
          </p:cNvPicPr>
          <p:nvPr userDrawn="1"/>
        </p:nvPicPr>
        <p:blipFill rotWithShape="1">
          <a:blip r:embed="rId3" cstate="print">
            <a:extLst>
              <a:ext uri="{28A0092B-C50C-407E-A947-70E740481C1C}">
                <a14:useLocalDpi xmlns:a14="http://schemas.microsoft.com/office/drawing/2010/main" val="0"/>
              </a:ext>
            </a:extLst>
          </a:blip>
          <a:srcRect t="5932" b="5013"/>
          <a:stretch/>
        </p:blipFill>
        <p:spPr>
          <a:xfrm>
            <a:off x="2195736" y="1844824"/>
            <a:ext cx="4536504" cy="4039986"/>
          </a:xfrm>
          <a:prstGeom prst="roundRect">
            <a:avLst>
              <a:gd name="adj" fmla="val 8594"/>
            </a:avLst>
          </a:prstGeom>
          <a:solidFill>
            <a:srgbClr val="FFFFFF">
              <a:shade val="85000"/>
            </a:srgbClr>
          </a:solidFill>
          <a:ln>
            <a:noFill/>
          </a:ln>
          <a:effectLst>
            <a:reflection blurRad="12700" stA="51000" endPos="26000" dir="5400000" sy="-100000" algn="bl" rotWithShape="0"/>
          </a:effectLst>
        </p:spPr>
      </p:pic>
    </p:spTree>
    <p:extLst>
      <p:ext uri="{BB962C8B-B14F-4D97-AF65-F5344CB8AC3E}">
        <p14:creationId xmlns:p14="http://schemas.microsoft.com/office/powerpoint/2010/main" val="387167670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graphicFrame>
        <p:nvGraphicFramePr>
          <p:cNvPr id="4" name="Objet 3"/>
          <p:cNvGraphicFramePr>
            <a:graphicFrameLocks noChangeAspect="1"/>
          </p:cNvGraphicFramePr>
          <p:nvPr userDrawn="1"/>
        </p:nvGraphicFramePr>
        <p:xfrm>
          <a:off x="179512" y="1246909"/>
          <a:ext cx="8765872" cy="5422451"/>
        </p:xfrm>
        <a:graphic>
          <a:graphicData uri="http://schemas.openxmlformats.org/presentationml/2006/ole">
            <mc:AlternateContent xmlns:mc="http://schemas.openxmlformats.org/markup-compatibility/2006">
              <mc:Choice xmlns:v="urn:schemas-microsoft-com:vml" Requires="v">
                <p:oleObj name="Image" r:id="rId2" imgW="12190476" imgH="7530159" progId="Photoshop.Image.6">
                  <p:embed/>
                </p:oleObj>
              </mc:Choice>
              <mc:Fallback>
                <p:oleObj name="Image" r:id="rId2" imgW="12190476" imgH="7530159" progId="Photoshop.Image.6">
                  <p:embed/>
                  <p:pic>
                    <p:nvPicPr>
                      <p:cNvPr id="4" name="Obje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12" y="1246909"/>
                        <a:ext cx="8765872" cy="5422451"/>
                      </a:xfrm>
                      <a:prstGeom prst="rect">
                        <a:avLst/>
                      </a:prstGeom>
                      <a:noFill/>
                      <a:ln>
                        <a:noFill/>
                      </a:ln>
                      <a:effectLst/>
                    </p:spPr>
                  </p:pic>
                </p:oleObj>
              </mc:Fallback>
            </mc:AlternateContent>
          </a:graphicData>
        </a:graphic>
      </p:graphicFrame>
      <p:pic>
        <p:nvPicPr>
          <p:cNvPr id="5" name="Image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308304" y="392526"/>
            <a:ext cx="1440160" cy="779287"/>
          </a:xfrm>
          <a:prstGeom prst="rect">
            <a:avLst/>
          </a:prstGeom>
        </p:spPr>
      </p:pic>
    </p:spTree>
    <p:extLst>
      <p:ext uri="{BB962C8B-B14F-4D97-AF65-F5344CB8AC3E}">
        <p14:creationId xmlns:p14="http://schemas.microsoft.com/office/powerpoint/2010/main" val="130980787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1_Diapositive de titre">
    <p:spTree>
      <p:nvGrpSpPr>
        <p:cNvPr id="1" name=""/>
        <p:cNvGrpSpPr/>
        <p:nvPr/>
      </p:nvGrpSpPr>
      <p:grpSpPr>
        <a:xfrm>
          <a:off x="0" y="0"/>
          <a:ext cx="0" cy="0"/>
          <a:chOff x="0" y="0"/>
          <a:chExt cx="0" cy="0"/>
        </a:xfrm>
      </p:grpSpPr>
      <p:pic>
        <p:nvPicPr>
          <p:cNvPr id="2" name="Imag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2543453"/>
            <a:ext cx="9144000" cy="1771093"/>
          </a:xfrm>
          <a:prstGeom prst="rect">
            <a:avLst/>
          </a:prstGeom>
        </p:spPr>
      </p:pic>
      <p:pic>
        <p:nvPicPr>
          <p:cNvPr id="6" name="Image 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923202" y="4175443"/>
            <a:ext cx="1681246" cy="909741"/>
          </a:xfrm>
          <a:prstGeom prst="rect">
            <a:avLst/>
          </a:prstGeom>
        </p:spPr>
      </p:pic>
      <p:sp>
        <p:nvSpPr>
          <p:cNvPr id="7" name="Titre 1"/>
          <p:cNvSpPr>
            <a:spLocks noGrp="1"/>
          </p:cNvSpPr>
          <p:nvPr>
            <p:ph type="ctrTitle"/>
          </p:nvPr>
        </p:nvSpPr>
        <p:spPr>
          <a:xfrm>
            <a:off x="491079" y="1918800"/>
            <a:ext cx="8161843" cy="800219"/>
          </a:xfrm>
          <a:prstGeom prst="rect">
            <a:avLst/>
          </a:prstGeom>
        </p:spPr>
        <p:txBody>
          <a:bodyPr wrap="square" anchor="b" anchorCtr="0">
            <a:spAutoFit/>
          </a:bodyPr>
          <a:lstStyle>
            <a:lvl1pPr algn="l">
              <a:defRPr sz="4600" b="1">
                <a:ln w="3175">
                  <a:solidFill>
                    <a:srgbClr val="333333"/>
                  </a:solidFill>
                </a:ln>
                <a:solidFill>
                  <a:schemeClr val="bg1">
                    <a:lumMod val="85000"/>
                  </a:schemeClr>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
        <p:nvSpPr>
          <p:cNvPr id="8" name="Sous-titre 2"/>
          <p:cNvSpPr>
            <a:spLocks noGrp="1"/>
          </p:cNvSpPr>
          <p:nvPr>
            <p:ph type="subTitle" idx="1"/>
          </p:nvPr>
        </p:nvSpPr>
        <p:spPr>
          <a:xfrm>
            <a:off x="683568" y="4509120"/>
            <a:ext cx="4320064" cy="338554"/>
          </a:xfrm>
          <a:prstGeom prst="rect">
            <a:avLst/>
          </a:prstGeom>
        </p:spPr>
        <p:txBody>
          <a:bodyPr wrap="square">
            <a:spAutoFit/>
          </a:bodyPr>
          <a:lstStyle>
            <a:lvl1pPr marL="0" indent="0" algn="l">
              <a:buNone/>
              <a:defRPr kumimoji="0" lang="fr-FR" sz="1600" b="0" i="0" u="none" strike="noStrike" kern="0" cap="none" spc="0" normalizeH="0" baseline="0" dirty="0">
                <a:ln>
                  <a:noFill/>
                </a:ln>
                <a:solidFill>
                  <a:sysClr val="windowText" lastClr="000000">
                    <a:lumMod val="65000"/>
                    <a:lumOff val="35000"/>
                  </a:sysClr>
                </a:solidFill>
                <a:effectLst>
                  <a:glow rad="127000">
                    <a:sysClr val="window" lastClr="FFFFFF">
                      <a:alpha val="67000"/>
                    </a:sysClr>
                  </a:glow>
                </a:effectLst>
                <a:uLnTx/>
                <a:uFillTx/>
                <a:latin typeface="Arial" pitchFamily="34" charset="0"/>
                <a:ea typeface="+mn-ea"/>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Modifiez le style des sous-titres du masque</a:t>
            </a:r>
          </a:p>
        </p:txBody>
      </p:sp>
      <p:pic>
        <p:nvPicPr>
          <p:cNvPr id="9" name="Image 2" descr="elixir_switzerland_small.tif"/>
          <p:cNvPicPr>
            <a:picLocks noChangeAspect="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80000" y="6408000"/>
            <a:ext cx="663575" cy="32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385749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re et contenu">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393505" y="1484784"/>
            <a:ext cx="8356990" cy="4993491"/>
          </a:xfrm>
          <a:prstGeom prst="rect">
            <a:avLst/>
          </a:prstGeom>
        </p:spPr>
        <p:txBody>
          <a:bodyPr lIns="0" tIns="0" rIns="0" bIns="0"/>
          <a:lstStyle>
            <a:lvl1pPr marL="266700" indent="-266700">
              <a:buClr>
                <a:srgbClr val="E60003"/>
              </a:buClr>
              <a:buFont typeface="Arial" pitchFamily="34" charset="0"/>
              <a:buChar char="●"/>
              <a:defRPr sz="1800">
                <a:solidFill>
                  <a:srgbClr val="333333"/>
                </a:solidFill>
                <a:latin typeface="Arial" pitchFamily="34" charset="0"/>
                <a:cs typeface="Arial" pitchFamily="34" charset="0"/>
              </a:defRPr>
            </a:lvl1pPr>
            <a:lvl2pPr marL="449263" indent="-182563">
              <a:buClr>
                <a:srgbClr val="E60003"/>
              </a:buClr>
              <a:buFont typeface="Arial" pitchFamily="34" charset="0"/>
              <a:buChar char="•"/>
              <a:defRPr sz="1600" i="0">
                <a:solidFill>
                  <a:schemeClr val="bg1">
                    <a:lumMod val="50000"/>
                  </a:schemeClr>
                </a:solidFill>
                <a:latin typeface="Arial" pitchFamily="34" charset="0"/>
                <a:cs typeface="Arial" pitchFamily="34" charset="0"/>
              </a:defRPr>
            </a:lvl2pPr>
            <a:lvl3pPr marL="623888" indent="-174625">
              <a:buClr>
                <a:schemeClr val="tx1">
                  <a:lumMod val="50000"/>
                  <a:lumOff val="50000"/>
                </a:schemeClr>
              </a:buClr>
              <a:defRPr sz="1400" i="1">
                <a:solidFill>
                  <a:schemeClr val="bg1">
                    <a:lumMod val="50000"/>
                  </a:schemeClr>
                </a:solidFill>
                <a:latin typeface="Arial" pitchFamily="34" charset="0"/>
                <a:cs typeface="Arial" pitchFamily="34" charset="0"/>
              </a:defRPr>
            </a:lvl3pPr>
            <a:lvl4pPr marL="806450" indent="-182563">
              <a:buClr>
                <a:schemeClr val="tx1">
                  <a:lumMod val="50000"/>
                  <a:lumOff val="50000"/>
                </a:schemeClr>
              </a:buClr>
              <a:buFont typeface="Arial" pitchFamily="34" charset="0"/>
              <a:buChar char="-"/>
              <a:defRPr sz="1200" i="1">
                <a:solidFill>
                  <a:schemeClr val="bg1">
                    <a:lumMod val="50000"/>
                  </a:schemeClr>
                </a:solidFill>
                <a:latin typeface="Arial" pitchFamily="34" charset="0"/>
                <a:cs typeface="Arial" pitchFamily="34" charset="0"/>
              </a:defRPr>
            </a:lvl4pPr>
            <a:lvl5pPr marL="1346200" indent="-274638">
              <a:defRPr sz="1200" i="1">
                <a:latin typeface="Arial" pitchFamily="34" charset="0"/>
                <a:cs typeface="Arial" pitchFamily="34" charset="0"/>
              </a:defRPr>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4"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69855163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533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304800" y="1219200"/>
            <a:ext cx="85344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solidFill>
                <a:prstClr val="black"/>
              </a:solidFill>
            </a:endParaRPr>
          </a:p>
        </p:txBody>
      </p:sp>
      <p:sp>
        <p:nvSpPr>
          <p:cNvPr id="5" name="Rectangle 6"/>
          <p:cNvSpPr>
            <a:spLocks noGrp="1" noChangeArrowheads="1"/>
          </p:cNvSpPr>
          <p:nvPr>
            <p:ph type="sldNum" sz="quarter" idx="11"/>
          </p:nvPr>
        </p:nvSpPr>
        <p:spPr>
          <a:xfrm>
            <a:off x="7239000" y="6400800"/>
            <a:ext cx="1905000" cy="457200"/>
          </a:xfrm>
          <a:prstGeom prst="rect">
            <a:avLst/>
          </a:prstGeom>
          <a:ln/>
        </p:spPr>
        <p:txBody>
          <a:bodyPr/>
          <a:lstStyle>
            <a:lvl1pPr>
              <a:defRPr/>
            </a:lvl1pPr>
          </a:lstStyle>
          <a:p>
            <a:pPr>
              <a:defRPr/>
            </a:pPr>
            <a:fld id="{3F44BB02-8C4B-4D6A-988F-B39FF7923B97}" type="slidenum">
              <a:rPr lang="en-US">
                <a:solidFill>
                  <a:prstClr val="black"/>
                </a:solidFill>
              </a:rPr>
              <a:pPr>
                <a:defRPr/>
              </a:pPr>
              <a:t>‹#›</a:t>
            </a:fld>
            <a:endParaRPr lang="en-US">
              <a:solidFill>
                <a:prstClr val="black"/>
              </a:solidFill>
            </a:endParaRPr>
          </a:p>
        </p:txBody>
      </p:sp>
    </p:spTree>
    <p:extLst>
      <p:ext uri="{BB962C8B-B14F-4D97-AF65-F5344CB8AC3E}">
        <p14:creationId xmlns:p14="http://schemas.microsoft.com/office/powerpoint/2010/main" val="5383325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Sub-sectio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2000" y="2204864"/>
            <a:ext cx="8100000" cy="3240360"/>
          </a:xfrm>
          <a:prstGeom prst="rect">
            <a:avLst/>
          </a:prstGeom>
        </p:spPr>
        <p:txBody>
          <a:bodyPr>
            <a:normAutofit/>
          </a:bodyPr>
          <a:lstStyle>
            <a:lvl1pPr algn="ctr">
              <a:defRPr sz="3600"/>
            </a:lvl1pPr>
          </a:lstStyle>
          <a:p>
            <a:r>
              <a:rPr lang="en-GB" noProof="0" dirty="0"/>
              <a:t>Sub-section title</a:t>
            </a:r>
          </a:p>
        </p:txBody>
      </p:sp>
      <p:pic>
        <p:nvPicPr>
          <p:cNvPr id="3" name="Espace réservé pour une image  17" descr="profile-cover-2017.jpg"/>
          <p:cNvPicPr>
            <a:picLocks noChangeAspect="1"/>
          </p:cNvPicPr>
          <p:nvPr userDrawn="1"/>
        </p:nvPicPr>
        <p:blipFill>
          <a:blip r:embed="rId2"/>
          <a:srcRect l="1464" r="1464" b="78647"/>
          <a:stretch>
            <a:fillRect/>
          </a:stretch>
        </p:blipFill>
        <p:spPr>
          <a:xfrm>
            <a:off x="0" y="975600"/>
            <a:ext cx="9144000" cy="839665"/>
          </a:xfrm>
          <a:prstGeom prst="rect">
            <a:avLst/>
          </a:prstGeom>
        </p:spPr>
      </p:pic>
      <p:cxnSp>
        <p:nvCxnSpPr>
          <p:cNvPr id="4" name="Connecteur droit 9"/>
          <p:cNvCxnSpPr/>
          <p:nvPr userDrawn="1"/>
        </p:nvCxnSpPr>
        <p:spPr>
          <a:xfrm>
            <a:off x="0" y="9756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cxnSp>
        <p:nvCxnSpPr>
          <p:cNvPr id="5" name="Connecteur droit 10"/>
          <p:cNvCxnSpPr/>
          <p:nvPr userDrawn="1"/>
        </p:nvCxnSpPr>
        <p:spPr>
          <a:xfrm>
            <a:off x="0" y="1818000"/>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610165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avec légende">
    <p:spTree>
      <p:nvGrpSpPr>
        <p:cNvPr id="1" name=""/>
        <p:cNvGrpSpPr/>
        <p:nvPr/>
      </p:nvGrpSpPr>
      <p:grpSpPr>
        <a:xfrm>
          <a:off x="0" y="0"/>
          <a:ext cx="0" cy="0"/>
          <a:chOff x="0" y="0"/>
          <a:chExt cx="0" cy="0"/>
        </a:xfrm>
      </p:grpSpPr>
      <p:sp>
        <p:nvSpPr>
          <p:cNvPr id="3" name="Espace réservé pour une image  2"/>
          <p:cNvSpPr>
            <a:spLocks noGrp="1"/>
          </p:cNvSpPr>
          <p:nvPr>
            <p:ph type="pic" idx="1"/>
          </p:nvPr>
        </p:nvSpPr>
        <p:spPr>
          <a:xfrm>
            <a:off x="1763688" y="1340768"/>
            <a:ext cx="5486400" cy="4104456"/>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dirty="0"/>
          </a:p>
        </p:txBody>
      </p:sp>
      <p:sp>
        <p:nvSpPr>
          <p:cNvPr id="4" name="Espace réservé du texte 3"/>
          <p:cNvSpPr>
            <a:spLocks noGrp="1"/>
          </p:cNvSpPr>
          <p:nvPr>
            <p:ph type="body" sz="half" idx="2"/>
          </p:nvPr>
        </p:nvSpPr>
        <p:spPr>
          <a:xfrm>
            <a:off x="1763688" y="5517232"/>
            <a:ext cx="5486400"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04301971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81890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96800111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2677906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9"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2403330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1991961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62877267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3"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14"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15"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2873146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1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1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19"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05226512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1"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2"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23"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8509355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5"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26"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777288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5" name="Espace réservé du graphique 4"/>
          <p:cNvSpPr>
            <a:spLocks noGrp="1"/>
          </p:cNvSpPr>
          <p:nvPr>
            <p:ph type="chart" sz="quarter" idx="10"/>
          </p:nvPr>
        </p:nvSpPr>
        <p:spPr>
          <a:xfrm>
            <a:off x="395300" y="1412875"/>
            <a:ext cx="8353400" cy="40323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6"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297143633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2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30"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31"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5059067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33"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34"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35"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36"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37"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38"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50105497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67453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143157061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1283478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9"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0"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702898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342528394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200012339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4"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5"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6"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53776512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8"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9"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0"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4258678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graphique SmartArt 2"/>
          <p:cNvSpPr>
            <a:spLocks noGrp="1"/>
          </p:cNvSpPr>
          <p:nvPr>
            <p:ph type="dgm" sz="quarter" idx="11"/>
          </p:nvPr>
        </p:nvSpPr>
        <p:spPr>
          <a:xfrm>
            <a:off x="395039" y="1412776"/>
            <a:ext cx="8353425" cy="4032250"/>
          </a:xfrm>
          <a:prstGeom prst="rect">
            <a:avLst/>
          </a:prstGeom>
        </p:spPr>
        <p:txBody>
          <a:bodyPr/>
          <a:lstStyle>
            <a:lvl1pPr marL="0" indent="0" algn="ctr" defTabSz="914400" rtl="0" eaLnBrk="1" latinLnBrk="0" hangingPunct="1">
              <a:spcBef>
                <a:spcPct val="20000"/>
              </a:spcBef>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97349430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3"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4"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6270855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6"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7"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94032755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9"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71"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2"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22818407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4"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8"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9"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08897113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10963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3"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45333385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5"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9107168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47"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48"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127699858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Tree>
    <p:extLst>
      <p:ext uri="{BB962C8B-B14F-4D97-AF65-F5344CB8AC3E}">
        <p14:creationId xmlns:p14="http://schemas.microsoft.com/office/powerpoint/2010/main" val="129046069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878053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mage avec légende">
    <p:spTree>
      <p:nvGrpSpPr>
        <p:cNvPr id="1" name=""/>
        <p:cNvGrpSpPr/>
        <p:nvPr/>
      </p:nvGrpSpPr>
      <p:grpSpPr>
        <a:xfrm>
          <a:off x="0" y="0"/>
          <a:ext cx="0" cy="0"/>
          <a:chOff x="0" y="0"/>
          <a:chExt cx="0" cy="0"/>
        </a:xfrm>
      </p:grpSpPr>
      <p:sp>
        <p:nvSpPr>
          <p:cNvPr id="4" name="Espace réservé du texte 3"/>
          <p:cNvSpPr>
            <a:spLocks noGrp="1"/>
          </p:cNvSpPr>
          <p:nvPr>
            <p:ph type="body" sz="half" idx="2"/>
          </p:nvPr>
        </p:nvSpPr>
        <p:spPr>
          <a:xfrm>
            <a:off x="395536" y="5517232"/>
            <a:ext cx="8352928" cy="948878"/>
          </a:xfrm>
          <a:prstGeom prst="rect">
            <a:avLst/>
          </a:prstGeom>
        </p:spPr>
        <p:txBody>
          <a:bodyPr lIns="0" tIns="0" rIns="0" bIns="0"/>
          <a:lstStyle>
            <a:lvl1pPr marL="0" indent="0" algn="ctr">
              <a:buNone/>
              <a:defRPr sz="1400">
                <a:solidFill>
                  <a:schemeClr val="bg1">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dirty="0"/>
              <a:t>Modifiez les styles du texte du masque</a:t>
            </a:r>
          </a:p>
        </p:txBody>
      </p:sp>
      <p:sp>
        <p:nvSpPr>
          <p:cNvPr id="3" name="Espace réservé du tableau 2"/>
          <p:cNvSpPr>
            <a:spLocks noGrp="1"/>
          </p:cNvSpPr>
          <p:nvPr>
            <p:ph type="tbl" sz="quarter" idx="10"/>
          </p:nvPr>
        </p:nvSpPr>
        <p:spPr>
          <a:xfrm>
            <a:off x="395288" y="1412775"/>
            <a:ext cx="8353176" cy="4032449"/>
          </a:xfrm>
          <a:prstGeom prst="rect">
            <a:avLst/>
          </a:prstGeom>
        </p:spPr>
        <p:txBody>
          <a:bodyPr lIns="0" tIns="0" rIns="0" bIns="0"/>
          <a:lstStyle>
            <a:lvl1pPr marL="0" indent="0" algn="ctr">
              <a:buFontTx/>
              <a:buNone/>
              <a:defRPr lang="fr-FR" sz="1800" kern="1200" dirty="0">
                <a:solidFill>
                  <a:schemeClr val="bg1">
                    <a:lumMod val="50000"/>
                  </a:schemeClr>
                </a:solidFill>
                <a:latin typeface="Arial" pitchFamily="34" charset="0"/>
                <a:ea typeface="+mn-ea"/>
                <a:cs typeface="Arial" pitchFamily="34" charset="0"/>
              </a:defRPr>
            </a:lvl1pPr>
          </a:lstStyle>
          <a:p>
            <a:endParaRPr lang="fr-FR" dirty="0"/>
          </a:p>
        </p:txBody>
      </p:sp>
      <p:sp>
        <p:nvSpPr>
          <p:cNvPr id="5" name="Titre 1"/>
          <p:cNvSpPr>
            <a:spLocks noGrp="1"/>
          </p:cNvSpPr>
          <p:nvPr>
            <p:ph type="ctrTitle"/>
          </p:nvPr>
        </p:nvSpPr>
        <p:spPr>
          <a:xfrm>
            <a:off x="251520" y="874896"/>
            <a:ext cx="7200800" cy="387798"/>
          </a:xfrm>
          <a:prstGeom prst="rect">
            <a:avLst/>
          </a:prstGeom>
        </p:spPr>
        <p:txBody>
          <a:bodyPr lIns="144000" tIns="0" rIns="0" bIns="0" anchor="b" anchorCtr="0">
            <a:spAutoFit/>
          </a:bodyPr>
          <a:lstStyle>
            <a:lvl1pPr algn="l">
              <a:lnSpc>
                <a:spcPct val="90000"/>
              </a:lnSpc>
              <a:defRPr sz="2800" b="1">
                <a:solidFill>
                  <a:srgbClr val="E60003"/>
                </a:solidFill>
                <a:effectLst>
                  <a:outerShdw blurRad="50800" dist="38100" dir="2700000" algn="tl" rotWithShape="0">
                    <a:prstClr val="black">
                      <a:alpha val="40000"/>
                    </a:prstClr>
                  </a:outerShdw>
                </a:effectLst>
                <a:latin typeface="Arial" pitchFamily="34" charset="0"/>
                <a:cs typeface="Arial" pitchFamily="34" charset="0"/>
              </a:defRPr>
            </a:lvl1pPr>
          </a:lstStyle>
          <a:p>
            <a:r>
              <a:rPr lang="fr-FR" dirty="0"/>
              <a:t>Modifiez le style du titre</a:t>
            </a:r>
          </a:p>
        </p:txBody>
      </p:sp>
    </p:spTree>
    <p:extLst>
      <p:ext uri="{BB962C8B-B14F-4D97-AF65-F5344CB8AC3E}">
        <p14:creationId xmlns:p14="http://schemas.microsoft.com/office/powerpoint/2010/main" val="325107097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2"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53"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
        <p:nvSpPr>
          <p:cNvPr id="54"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6350849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5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57"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58" name="PlaceHolder 4"/>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8159429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0"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1"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2" name="PlaceHolder 4"/>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93212115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4" name="PlaceHolder 2"/>
          <p:cNvSpPr>
            <a:spLocks noGrp="1"/>
          </p:cNvSpPr>
          <p:nvPr>
            <p:ph type="body"/>
          </p:nvPr>
        </p:nvSpPr>
        <p:spPr>
          <a:xfrm>
            <a:off x="457200" y="1604520"/>
            <a:ext cx="8229240" cy="1896840"/>
          </a:xfrm>
          <a:prstGeom prst="rect">
            <a:avLst/>
          </a:prstGeom>
        </p:spPr>
        <p:txBody>
          <a:bodyPr lIns="0" tIns="0" rIns="0" bIns="0">
            <a:normAutofit/>
          </a:bodyPr>
          <a:lstStyle/>
          <a:p>
            <a:endParaRPr lang="en-US" sz="3200" b="0" strike="noStrike" spc="-1">
              <a:latin typeface="Arial"/>
            </a:endParaRPr>
          </a:p>
        </p:txBody>
      </p:sp>
      <p:sp>
        <p:nvSpPr>
          <p:cNvPr id="65" name="PlaceHolder 3"/>
          <p:cNvSpPr>
            <a:spLocks noGrp="1"/>
          </p:cNvSpPr>
          <p:nvPr>
            <p:ph type="body"/>
          </p:nvPr>
        </p:nvSpPr>
        <p:spPr>
          <a:xfrm>
            <a:off x="457200" y="3682080"/>
            <a:ext cx="822924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83338297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67" name="PlaceHolder 2"/>
          <p:cNvSpPr>
            <a:spLocks noGrp="1"/>
          </p:cNvSpPr>
          <p:nvPr>
            <p:ph type="body"/>
          </p:nvPr>
        </p:nvSpPr>
        <p:spPr>
          <a:xfrm>
            <a:off x="457200" y="1604520"/>
            <a:ext cx="4015800" cy="1896840"/>
          </a:xfrm>
          <a:prstGeom prst="rect">
            <a:avLst/>
          </a:prstGeom>
        </p:spPr>
        <p:txBody>
          <a:bodyPr lIns="0" tIns="0" rIns="0" bIns="0">
            <a:normAutofit/>
          </a:bodyPr>
          <a:lstStyle/>
          <a:p>
            <a:endParaRPr lang="en-US" sz="3200" b="0" strike="noStrike" spc="-1">
              <a:latin typeface="Arial"/>
            </a:endParaRPr>
          </a:p>
        </p:txBody>
      </p:sp>
      <p:sp>
        <p:nvSpPr>
          <p:cNvPr id="68" name="PlaceHolder 3"/>
          <p:cNvSpPr>
            <a:spLocks noGrp="1"/>
          </p:cNvSpPr>
          <p:nvPr>
            <p:ph type="body"/>
          </p:nvPr>
        </p:nvSpPr>
        <p:spPr>
          <a:xfrm>
            <a:off x="4674240" y="1604520"/>
            <a:ext cx="4015800" cy="1896840"/>
          </a:xfrm>
          <a:prstGeom prst="rect">
            <a:avLst/>
          </a:prstGeom>
        </p:spPr>
        <p:txBody>
          <a:bodyPr lIns="0" tIns="0" rIns="0" bIns="0">
            <a:normAutofit/>
          </a:bodyPr>
          <a:lstStyle/>
          <a:p>
            <a:endParaRPr lang="en-US" sz="3200" b="0" strike="noStrike" spc="-1">
              <a:latin typeface="Arial"/>
            </a:endParaRPr>
          </a:p>
        </p:txBody>
      </p:sp>
      <p:sp>
        <p:nvSpPr>
          <p:cNvPr id="69" name="PlaceHolder 4"/>
          <p:cNvSpPr>
            <a:spLocks noGrp="1"/>
          </p:cNvSpPr>
          <p:nvPr>
            <p:ph type="body"/>
          </p:nvPr>
        </p:nvSpPr>
        <p:spPr>
          <a:xfrm>
            <a:off x="457200" y="3682080"/>
            <a:ext cx="4015800" cy="1896840"/>
          </a:xfrm>
          <a:prstGeom prst="rect">
            <a:avLst/>
          </a:prstGeom>
        </p:spPr>
        <p:txBody>
          <a:bodyPr lIns="0" tIns="0" rIns="0" bIns="0">
            <a:normAutofit/>
          </a:bodyPr>
          <a:lstStyle/>
          <a:p>
            <a:endParaRPr lang="en-US" sz="3200" b="0" strike="noStrike" spc="-1">
              <a:latin typeface="Arial"/>
            </a:endParaRPr>
          </a:p>
        </p:txBody>
      </p:sp>
      <p:sp>
        <p:nvSpPr>
          <p:cNvPr id="70" name="PlaceHolder 5"/>
          <p:cNvSpPr>
            <a:spLocks noGrp="1"/>
          </p:cNvSpPr>
          <p:nvPr>
            <p:ph type="body"/>
          </p:nvPr>
        </p:nvSpPr>
        <p:spPr>
          <a:xfrm>
            <a:off x="4674240" y="3682080"/>
            <a:ext cx="40158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309572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72" name="PlaceHolder 2"/>
          <p:cNvSpPr>
            <a:spLocks noGrp="1"/>
          </p:cNvSpPr>
          <p:nvPr>
            <p:ph type="body"/>
          </p:nvPr>
        </p:nvSpPr>
        <p:spPr>
          <a:xfrm>
            <a:off x="457200" y="1604520"/>
            <a:ext cx="2649600" cy="1896840"/>
          </a:xfrm>
          <a:prstGeom prst="rect">
            <a:avLst/>
          </a:prstGeom>
        </p:spPr>
        <p:txBody>
          <a:bodyPr lIns="0" tIns="0" rIns="0" bIns="0">
            <a:normAutofit/>
          </a:bodyPr>
          <a:lstStyle/>
          <a:p>
            <a:endParaRPr lang="en-US" sz="3200" b="0" strike="noStrike" spc="-1">
              <a:latin typeface="Arial"/>
            </a:endParaRPr>
          </a:p>
        </p:txBody>
      </p:sp>
      <p:sp>
        <p:nvSpPr>
          <p:cNvPr id="73" name="PlaceHolder 3"/>
          <p:cNvSpPr>
            <a:spLocks noGrp="1"/>
          </p:cNvSpPr>
          <p:nvPr>
            <p:ph type="body"/>
          </p:nvPr>
        </p:nvSpPr>
        <p:spPr>
          <a:xfrm>
            <a:off x="3239640" y="1604520"/>
            <a:ext cx="2649600" cy="1896840"/>
          </a:xfrm>
          <a:prstGeom prst="rect">
            <a:avLst/>
          </a:prstGeom>
        </p:spPr>
        <p:txBody>
          <a:bodyPr lIns="0" tIns="0" rIns="0" bIns="0">
            <a:normAutofit/>
          </a:bodyPr>
          <a:lstStyle/>
          <a:p>
            <a:endParaRPr lang="en-US" sz="3200" b="0" strike="noStrike" spc="-1">
              <a:latin typeface="Arial"/>
            </a:endParaRPr>
          </a:p>
        </p:txBody>
      </p:sp>
      <p:sp>
        <p:nvSpPr>
          <p:cNvPr id="74" name="PlaceHolder 4"/>
          <p:cNvSpPr>
            <a:spLocks noGrp="1"/>
          </p:cNvSpPr>
          <p:nvPr>
            <p:ph type="body"/>
          </p:nvPr>
        </p:nvSpPr>
        <p:spPr>
          <a:xfrm>
            <a:off x="6022080" y="1604520"/>
            <a:ext cx="2649600" cy="1896840"/>
          </a:xfrm>
          <a:prstGeom prst="rect">
            <a:avLst/>
          </a:prstGeom>
        </p:spPr>
        <p:txBody>
          <a:bodyPr lIns="0" tIns="0" rIns="0" bIns="0">
            <a:normAutofit/>
          </a:bodyPr>
          <a:lstStyle/>
          <a:p>
            <a:endParaRPr lang="en-US" sz="3200" b="0" strike="noStrike" spc="-1">
              <a:latin typeface="Arial"/>
            </a:endParaRPr>
          </a:p>
        </p:txBody>
      </p:sp>
      <p:sp>
        <p:nvSpPr>
          <p:cNvPr id="75" name="PlaceHolder 5"/>
          <p:cNvSpPr>
            <a:spLocks noGrp="1"/>
          </p:cNvSpPr>
          <p:nvPr>
            <p:ph type="body"/>
          </p:nvPr>
        </p:nvSpPr>
        <p:spPr>
          <a:xfrm>
            <a:off x="457200" y="3682080"/>
            <a:ext cx="2649600" cy="1896840"/>
          </a:xfrm>
          <a:prstGeom prst="rect">
            <a:avLst/>
          </a:prstGeom>
        </p:spPr>
        <p:txBody>
          <a:bodyPr lIns="0" tIns="0" rIns="0" bIns="0">
            <a:normAutofit/>
          </a:bodyPr>
          <a:lstStyle/>
          <a:p>
            <a:endParaRPr lang="en-US" sz="3200" b="0" strike="noStrike" spc="-1">
              <a:latin typeface="Arial"/>
            </a:endParaRPr>
          </a:p>
        </p:txBody>
      </p:sp>
      <p:sp>
        <p:nvSpPr>
          <p:cNvPr id="76" name="PlaceHolder 6"/>
          <p:cNvSpPr>
            <a:spLocks noGrp="1"/>
          </p:cNvSpPr>
          <p:nvPr>
            <p:ph type="body"/>
          </p:nvPr>
        </p:nvSpPr>
        <p:spPr>
          <a:xfrm>
            <a:off x="3239640" y="3682080"/>
            <a:ext cx="2649600" cy="1896840"/>
          </a:xfrm>
          <a:prstGeom prst="rect">
            <a:avLst/>
          </a:prstGeom>
        </p:spPr>
        <p:txBody>
          <a:bodyPr lIns="0" tIns="0" rIns="0" bIns="0">
            <a:normAutofit/>
          </a:bodyPr>
          <a:lstStyle/>
          <a:p>
            <a:endParaRPr lang="en-US" sz="3200" b="0" strike="noStrike" spc="-1">
              <a:latin typeface="Arial"/>
            </a:endParaRPr>
          </a:p>
        </p:txBody>
      </p:sp>
      <p:sp>
        <p:nvSpPr>
          <p:cNvPr id="77" name="PlaceHolder 7"/>
          <p:cNvSpPr>
            <a:spLocks noGrp="1"/>
          </p:cNvSpPr>
          <p:nvPr>
            <p:ph type="body"/>
          </p:nvPr>
        </p:nvSpPr>
        <p:spPr>
          <a:xfrm>
            <a:off x="6022080" y="3682080"/>
            <a:ext cx="2649600" cy="189684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21748059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434653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8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2"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latin typeface="Arial"/>
            </a:endParaRPr>
          </a:p>
        </p:txBody>
      </p:sp>
    </p:spTree>
    <p:extLst>
      <p:ext uri="{BB962C8B-B14F-4D97-AF65-F5344CB8AC3E}">
        <p14:creationId xmlns:p14="http://schemas.microsoft.com/office/powerpoint/2010/main" val="301305376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4" name="PlaceHolder 2"/>
          <p:cNvSpPr>
            <a:spLocks noGrp="1"/>
          </p:cNvSpPr>
          <p:nvPr>
            <p:ph type="body"/>
          </p:nvPr>
        </p:nvSpPr>
        <p:spPr>
          <a:xfrm>
            <a:off x="457200" y="1604520"/>
            <a:ext cx="822924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57677385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latin typeface="Arial"/>
            </a:endParaRPr>
          </a:p>
        </p:txBody>
      </p:sp>
      <p:sp>
        <p:nvSpPr>
          <p:cNvPr id="286" name="PlaceHolder 2"/>
          <p:cNvSpPr>
            <a:spLocks noGrp="1"/>
          </p:cNvSpPr>
          <p:nvPr>
            <p:ph type="body"/>
          </p:nvPr>
        </p:nvSpPr>
        <p:spPr>
          <a:xfrm>
            <a:off x="457200" y="1604520"/>
            <a:ext cx="4015800" cy="3977280"/>
          </a:xfrm>
          <a:prstGeom prst="rect">
            <a:avLst/>
          </a:prstGeom>
        </p:spPr>
        <p:txBody>
          <a:bodyPr lIns="0" tIns="0" rIns="0" bIns="0">
            <a:normAutofit/>
          </a:bodyPr>
          <a:lstStyle/>
          <a:p>
            <a:endParaRPr lang="en-US" sz="3200" b="0" strike="noStrike" spc="-1">
              <a:latin typeface="Arial"/>
            </a:endParaRPr>
          </a:p>
        </p:txBody>
      </p:sp>
      <p:sp>
        <p:nvSpPr>
          <p:cNvPr id="287" name="PlaceHolder 3"/>
          <p:cNvSpPr>
            <a:spLocks noGrp="1"/>
          </p:cNvSpPr>
          <p:nvPr>
            <p:ph type="body"/>
          </p:nvPr>
        </p:nvSpPr>
        <p:spPr>
          <a:xfrm>
            <a:off x="4674240" y="1604520"/>
            <a:ext cx="4015800" cy="3977280"/>
          </a:xfrm>
          <a:prstGeom prst="rect">
            <a:avLst/>
          </a:prstGeom>
        </p:spPr>
        <p:txBody>
          <a:bodyPr lIns="0" tIns="0" rIns="0" bIns="0">
            <a:normAutofit/>
          </a:bodyPr>
          <a:lstStyle/>
          <a:p>
            <a:endParaRPr lang="en-US" sz="3200" b="0" strike="noStrike" spc="-1">
              <a:latin typeface="Arial"/>
            </a:endParaRPr>
          </a:p>
        </p:txBody>
      </p:sp>
    </p:spTree>
    <p:extLst>
      <p:ext uri="{BB962C8B-B14F-4D97-AF65-F5344CB8AC3E}">
        <p14:creationId xmlns:p14="http://schemas.microsoft.com/office/powerpoint/2010/main" val="3376834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6" Type="http://schemas.openxmlformats.org/officeDocument/2006/relationships/image" Target="../media/image8.png"/><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theme" Target="../theme/theme3.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theme" Target="../theme/theme4.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5.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theme" Target="../theme/theme6.xml"/><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2" Type="http://schemas.openxmlformats.org/officeDocument/2006/relationships/slideLayout" Target="../slideLayouts/slideLayout73.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5" Type="http://schemas.openxmlformats.org/officeDocument/2006/relationships/slideLayout" Target="../slideLayouts/slideLayout7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1.xml"/><Relationship Id="rId13" Type="http://schemas.openxmlformats.org/officeDocument/2006/relationships/theme" Target="../theme/theme7.xml"/><Relationship Id="rId3" Type="http://schemas.openxmlformats.org/officeDocument/2006/relationships/slideLayout" Target="../slideLayouts/slideLayout86.xml"/><Relationship Id="rId7" Type="http://schemas.openxmlformats.org/officeDocument/2006/relationships/slideLayout" Target="../slideLayouts/slideLayout90.xml"/><Relationship Id="rId12" Type="http://schemas.openxmlformats.org/officeDocument/2006/relationships/slideLayout" Target="../slideLayouts/slideLayout95.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0" Type="http://schemas.openxmlformats.org/officeDocument/2006/relationships/slideLayout" Target="../slideLayouts/slideLayout93.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theme" Target="../theme/theme8.xml"/><Relationship Id="rId3" Type="http://schemas.openxmlformats.org/officeDocument/2006/relationships/slideLayout" Target="../slideLayouts/slideLayout98.xml"/><Relationship Id="rId7" Type="http://schemas.openxmlformats.org/officeDocument/2006/relationships/slideLayout" Target="../slideLayouts/slideLayout102.xml"/><Relationship Id="rId12" Type="http://schemas.openxmlformats.org/officeDocument/2006/relationships/slideLayout" Target="../slideLayouts/slideLayout107.xml"/><Relationship Id="rId2" Type="http://schemas.openxmlformats.org/officeDocument/2006/relationships/slideLayout" Target="../slideLayouts/slideLayout97.xml"/><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0" Type="http://schemas.openxmlformats.org/officeDocument/2006/relationships/slideLayout" Target="../slideLayouts/slideLayout105.xml"/><Relationship Id="rId4" Type="http://schemas.openxmlformats.org/officeDocument/2006/relationships/slideLayout" Target="../slideLayouts/slideLayout99.xml"/><Relationship Id="rId9" Type="http://schemas.openxmlformats.org/officeDocument/2006/relationships/slideLayout" Target="../slideLayouts/slideLayout10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theme" Target="../theme/theme9.xml"/><Relationship Id="rId3" Type="http://schemas.openxmlformats.org/officeDocument/2006/relationships/slideLayout" Target="../slideLayouts/slideLayout110.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2" Type="http://schemas.openxmlformats.org/officeDocument/2006/relationships/slideLayout" Target="../slideLayouts/slideLayout109.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5" Type="http://schemas.openxmlformats.org/officeDocument/2006/relationships/slideLayout" Target="../slideLayouts/slideLayout112.xml"/><Relationship Id="rId10" Type="http://schemas.openxmlformats.org/officeDocument/2006/relationships/slideLayout" Target="../slideLayouts/slideLayout117.xml"/><Relationship Id="rId4" Type="http://schemas.openxmlformats.org/officeDocument/2006/relationships/slideLayout" Target="../slideLayouts/slideLayout111.xml"/><Relationship Id="rId9"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Image 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65919433"/>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8" r:id="rId4"/>
    <p:sldLayoutId id="2147483662" r:id="rId5"/>
    <p:sldLayoutId id="2147483659" r:id="rId6"/>
    <p:sldLayoutId id="2147483660" r:id="rId7"/>
    <p:sldLayoutId id="2147483663" r:id="rId8"/>
    <p:sldLayoutId id="2147483661" r:id="rId9"/>
    <p:sldLayoutId id="2147483657" r:id="rId10"/>
    <p:sldLayoutId id="2147483665" r:id="rId11"/>
    <p:sldLayoutId id="2147483664" r:id="rId12"/>
    <p:sldLayoutId id="2147483668" r:id="rId13"/>
    <p:sldLayoutId id="2147483685"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schemeClr val="bg1"/>
                </a:solidFill>
                <a:latin typeface="Arial Narrow" pitchFamily="34" charset="0"/>
                <a:cs typeface="Arial" pitchFamily="34" charset="0"/>
              </a:rPr>
              <a:pPr algn="r"/>
              <a:t>‹#›</a:t>
            </a:fld>
            <a:endParaRPr lang="fr-FR" sz="800" dirty="0">
              <a:solidFill>
                <a:schemeClr val="bg1"/>
              </a:solidFill>
              <a:latin typeface="Arial Narrow" pitchFamily="34" charset="0"/>
              <a:cs typeface="Arial" pitchFamily="34" charset="0"/>
            </a:endParaRPr>
          </a:p>
        </p:txBody>
      </p:sp>
    </p:spTree>
    <p:extLst>
      <p:ext uri="{BB962C8B-B14F-4D97-AF65-F5344CB8AC3E}">
        <p14:creationId xmlns:p14="http://schemas.microsoft.com/office/powerpoint/2010/main" val="4008876520"/>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87" r:id="rId3"/>
    <p:sldLayoutId id="2147483672" r:id="rId4"/>
    <p:sldLayoutId id="2147483686"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3" r:id="rId14"/>
    <p:sldLayoutId id="2147483684" r:id="rId1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504000" y="71438"/>
            <a:ext cx="8100000" cy="864000"/>
          </a:xfrm>
          <a:prstGeom prst="rect">
            <a:avLst/>
          </a:prstGeom>
        </p:spPr>
        <p:txBody>
          <a:bodyPr vert="horz" lIns="0" tIns="0" rIns="0" bIns="0" rtlCol="0" anchor="ctr">
            <a:normAutofit/>
          </a:bodyPr>
          <a:lstStyle/>
          <a:p>
            <a:r>
              <a:rPr lang="en-GB" noProof="0" dirty="0" err="1"/>
              <a:t>Cliquez</a:t>
            </a:r>
            <a:r>
              <a:rPr lang="en-GB" noProof="0" dirty="0"/>
              <a:t> pour modifier le style du titre</a:t>
            </a:r>
          </a:p>
        </p:txBody>
      </p:sp>
      <p:sp>
        <p:nvSpPr>
          <p:cNvPr id="3" name="Espace réservé du texte 2"/>
          <p:cNvSpPr>
            <a:spLocks noGrp="1"/>
          </p:cNvSpPr>
          <p:nvPr>
            <p:ph type="body" idx="1"/>
          </p:nvPr>
        </p:nvSpPr>
        <p:spPr>
          <a:xfrm>
            <a:off x="504000" y="1296000"/>
            <a:ext cx="8100000" cy="5040000"/>
          </a:xfrm>
          <a:prstGeom prst="rect">
            <a:avLst/>
          </a:prstGeom>
        </p:spPr>
        <p:txBody>
          <a:bodyPr vert="horz" lIns="0" tIns="0" rIns="0" bIns="0" rtlCol="0">
            <a:noAutofit/>
          </a:bodyPr>
          <a:lstStyle/>
          <a:p>
            <a:pPr lvl="0"/>
            <a:r>
              <a:rPr lang="en-GB" noProof="0" dirty="0" err="1"/>
              <a:t>Cliquez</a:t>
            </a:r>
            <a:r>
              <a:rPr lang="en-GB" noProof="0" dirty="0"/>
              <a:t> pour modifier les styles du </a:t>
            </a:r>
            <a:r>
              <a:rPr lang="en-GB" noProof="0" dirty="0" err="1"/>
              <a:t>texte</a:t>
            </a:r>
            <a:r>
              <a:rPr lang="en-GB" noProof="0" dirty="0"/>
              <a:t> du masque</a:t>
            </a:r>
          </a:p>
          <a:p>
            <a:pPr lvl="1"/>
            <a:r>
              <a:rPr lang="en-GB" noProof="0" dirty="0" err="1"/>
              <a:t>Deuxième</a:t>
            </a:r>
            <a:r>
              <a:rPr lang="en-GB" noProof="0" dirty="0"/>
              <a:t> </a:t>
            </a:r>
            <a:r>
              <a:rPr lang="en-GB" noProof="0" dirty="0" err="1"/>
              <a:t>niveau</a:t>
            </a:r>
            <a:endParaRPr lang="en-GB" noProof="0" dirty="0"/>
          </a:p>
          <a:p>
            <a:pPr lvl="2"/>
            <a:r>
              <a:rPr lang="en-GB" noProof="0" dirty="0" err="1"/>
              <a:t>Troisième</a:t>
            </a:r>
            <a:r>
              <a:rPr lang="en-GB" noProof="0" dirty="0"/>
              <a:t> </a:t>
            </a:r>
            <a:r>
              <a:rPr lang="en-GB" noProof="0" dirty="0" err="1"/>
              <a:t>niveau</a:t>
            </a:r>
            <a:endParaRPr lang="en-GB" noProof="0" dirty="0"/>
          </a:p>
        </p:txBody>
      </p:sp>
    </p:spTree>
    <p:extLst>
      <p:ext uri="{BB962C8B-B14F-4D97-AF65-F5344CB8AC3E}">
        <p14:creationId xmlns:p14="http://schemas.microsoft.com/office/powerpoint/2010/main" val="262620294"/>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18" r:id="rId13"/>
    <p:sldLayoutId id="2147483797" r:id="rId14"/>
  </p:sldLayoutIdLst>
  <p:hf hdr="0" ftr="0" dt="0"/>
  <p:txStyles>
    <p:titleStyle>
      <a:lvl1pPr algn="l" defTabSz="914400" rtl="0" eaLnBrk="1" latinLnBrk="0" hangingPunct="1">
        <a:spcBef>
          <a:spcPct val="0"/>
        </a:spcBef>
        <a:buNone/>
        <a:defRPr sz="3200" kern="1200">
          <a:solidFill>
            <a:schemeClr val="tx1"/>
          </a:solidFill>
          <a:effectLst>
            <a:outerShdw blurRad="38100" dist="12700" dir="2700000" algn="ctr" rotWithShape="0">
              <a:srgbClr val="000000">
                <a:alpha val="43137"/>
              </a:srgbClr>
            </a:outerShdw>
          </a:effectLst>
          <a:latin typeface="Arial" pitchFamily="34" charset="0"/>
          <a:ea typeface="+mj-ea"/>
          <a:cs typeface="Arial" pitchFamily="34" charset="0"/>
        </a:defRPr>
      </a:lvl1pPr>
    </p:titleStyle>
    <p:bodyStyle>
      <a:lvl1pPr marL="0" indent="0" algn="l" defTabSz="914400" rtl="0" eaLnBrk="1" latinLnBrk="0" hangingPunct="1">
        <a:spcBef>
          <a:spcPts val="1200"/>
        </a:spcBef>
        <a:buFont typeface="Arial" pitchFamily="34" charset="0"/>
        <a:buNone/>
        <a:defRPr sz="2400"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1pPr>
      <a:lvl2pPr marL="360000" indent="-360000" algn="l" defTabSz="914400" rtl="0" eaLnBrk="1" latinLnBrk="0" hangingPunct="1">
        <a:spcBef>
          <a:spcPts val="2400"/>
        </a:spcBef>
        <a:buSzPct val="110000"/>
        <a:buFontTx/>
        <a:buBlip>
          <a:blip r:embed="rId16"/>
        </a:buBlip>
        <a:defRPr sz="2400" b="1" kern="120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2pPr>
      <a:lvl3pPr marL="360000" indent="0" algn="l" defTabSz="914400" rtl="0" eaLnBrk="1" latinLnBrk="0" hangingPunct="1">
        <a:spcBef>
          <a:spcPts val="0"/>
        </a:spcBef>
        <a:buFontTx/>
        <a:buNone/>
        <a:defRPr lang="fr-FR" sz="2400" kern="1200" dirty="0" smtClean="0">
          <a:solidFill>
            <a:schemeClr val="tx1"/>
          </a:solidFill>
          <a:effectLst>
            <a:outerShdw blurRad="38100" dist="12700" dir="2700000" algn="ctr" rotWithShape="0">
              <a:srgbClr val="000000">
                <a:alpha val="43137"/>
              </a:srgbClr>
            </a:outerShdw>
          </a:effectLst>
          <a:latin typeface="Arial" pitchFamily="34" charset="0"/>
          <a:ea typeface="+mn-ea"/>
          <a:cs typeface="Arial" pitchFamily="34" charset="0"/>
        </a:defRPr>
      </a:lvl3pPr>
      <a:lvl4pPr marL="360000" indent="0" algn="l" defTabSz="914400" rtl="0" eaLnBrk="1" latinLnBrk="0" hangingPunct="1">
        <a:spcBef>
          <a:spcPts val="0"/>
        </a:spcBef>
        <a:buFontTx/>
        <a:buNone/>
        <a:defRPr sz="2400" b="0" kern="1200">
          <a:solidFill>
            <a:schemeClr val="tx1"/>
          </a:solidFill>
          <a:latin typeface="Arial" pitchFamily="34" charset="0"/>
          <a:ea typeface="+mn-ea"/>
          <a:cs typeface="Arial" pitchFamily="34" charset="0"/>
        </a:defRPr>
      </a:lvl4pPr>
      <a:lvl5pPr marL="360000" indent="0" algn="l" defTabSz="914400" rtl="0" eaLnBrk="1" latinLnBrk="0" hangingPunct="1">
        <a:spcBef>
          <a:spcPts val="0"/>
        </a:spcBef>
        <a:buFont typeface="Arial" pitchFamily="34" charset="0"/>
        <a:buNone/>
        <a:defRPr sz="2400" kern="1200">
          <a:solidFill>
            <a:schemeClr val="tx1"/>
          </a:solidFill>
          <a:latin typeface="Arial" pitchFamily="34" charset="0"/>
          <a:ea typeface="+mn-ea"/>
          <a:cs typeface="Arial" pitchFamily="34" charset="0"/>
        </a:defRPr>
      </a:lvl5pPr>
      <a:lvl6pPr marL="360000" indent="0" algn="l" defTabSz="914400" rtl="0" eaLnBrk="1" latinLnBrk="0" hangingPunct="1">
        <a:spcBef>
          <a:spcPct val="20000"/>
        </a:spcBef>
        <a:buFont typeface="Arial" pitchFamily="34" charset="0"/>
        <a:buNone/>
        <a:defRPr sz="24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6F6F6"/>
        </a:solidFill>
        <a:effectLst/>
      </p:bgPr>
    </p:bg>
    <p:spTree>
      <p:nvGrpSpPr>
        <p:cNvPr id="1" name=""/>
        <p:cNvGrpSpPr/>
        <p:nvPr/>
      </p:nvGrpSpPr>
      <p:grpSpPr>
        <a:xfrm>
          <a:off x="0" y="0"/>
          <a:ext cx="0" cy="0"/>
          <a:chOff x="0" y="0"/>
          <a:chExt cx="0" cy="0"/>
        </a:xfrm>
      </p:grpSpPr>
      <p:sp>
        <p:nvSpPr>
          <p:cNvPr id="10" name="ZoneTexte 9"/>
          <p:cNvSpPr txBox="1"/>
          <p:nvPr/>
        </p:nvSpPr>
        <p:spPr>
          <a:xfrm>
            <a:off x="8371798" y="6724742"/>
            <a:ext cx="648072" cy="123111"/>
          </a:xfrm>
          <a:prstGeom prst="rect">
            <a:avLst/>
          </a:prstGeom>
          <a:noFill/>
        </p:spPr>
        <p:txBody>
          <a:bodyPr wrap="square" lIns="0" tIns="0" rIns="0" bIns="0" rtlCol="0" anchor="b" anchorCtr="0">
            <a:spAutoFit/>
          </a:bodyPr>
          <a:lstStyle/>
          <a:p>
            <a:pPr algn="r"/>
            <a:fld id="{18A5FAD2-76DB-4238-96CB-1F8BD50575A8}" type="slidenum">
              <a:rPr lang="fr-FR" sz="800" smtClean="0">
                <a:solidFill>
                  <a:prstClr val="white"/>
                </a:solidFill>
                <a:latin typeface="Arial Narrow" pitchFamily="34" charset="0"/>
                <a:cs typeface="Arial" pitchFamily="34" charset="0"/>
              </a:rPr>
              <a:pPr algn="r"/>
              <a:t>‹#›</a:t>
            </a:fld>
            <a:endParaRPr lang="fr-FR" sz="800" dirty="0">
              <a:solidFill>
                <a:prstClr val="white"/>
              </a:solidFill>
              <a:latin typeface="Arial Narrow" pitchFamily="34" charset="0"/>
              <a:cs typeface="Arial" pitchFamily="34" charset="0"/>
            </a:endParaRPr>
          </a:p>
        </p:txBody>
      </p:sp>
    </p:spTree>
    <p:extLst>
      <p:ext uri="{BB962C8B-B14F-4D97-AF65-F5344CB8AC3E}">
        <p14:creationId xmlns:p14="http://schemas.microsoft.com/office/powerpoint/2010/main" val="395289229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47308163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41"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2"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3"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143080637"/>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 name="CustomShape 1"/>
          <p:cNvSpPr/>
          <p:nvPr/>
        </p:nvSpPr>
        <p:spPr>
          <a:xfrm>
            <a:off x="8371800" y="6725520"/>
            <a:ext cx="644040" cy="118440"/>
          </a:xfrm>
          <a:prstGeom prst="rect">
            <a:avLst/>
          </a:prstGeom>
          <a:noFill/>
          <a:ln>
            <a:noFill/>
          </a:ln>
        </p:spPr>
        <p:style>
          <a:lnRef idx="0">
            <a:scrgbClr r="0" g="0" b="0"/>
          </a:lnRef>
          <a:fillRef idx="0">
            <a:scrgbClr r="0" g="0" b="0"/>
          </a:fillRef>
          <a:effectRef idx="0">
            <a:scrgbClr r="0" g="0" b="0"/>
          </a:effectRef>
          <a:fontRef idx="minor"/>
        </p:style>
      </p:sp>
      <p:sp>
        <p:nvSpPr>
          <p:cNvPr id="40"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1"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023881563"/>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278" name="CustomShape 1"/>
          <p:cNvSpPr/>
          <p:nvPr/>
        </p:nvSpPr>
        <p:spPr>
          <a:xfrm>
            <a:off x="8371800" y="6725520"/>
            <a:ext cx="642600" cy="117000"/>
          </a:xfrm>
          <a:prstGeom prst="rect">
            <a:avLst/>
          </a:prstGeom>
          <a:noFill/>
          <a:ln>
            <a:noFill/>
          </a:ln>
        </p:spPr>
        <p:style>
          <a:lnRef idx="0">
            <a:scrgbClr r="0" g="0" b="0"/>
          </a:lnRef>
          <a:fillRef idx="0">
            <a:scrgbClr r="0" g="0" b="0"/>
          </a:fillRef>
          <a:effectRef idx="0">
            <a:scrgbClr r="0" g="0" b="0"/>
          </a:effectRef>
          <a:fontRef idx="minor"/>
        </p:style>
      </p:sp>
      <p:sp>
        <p:nvSpPr>
          <p:cNvPr id="279"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80"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3581997072"/>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 id="21474837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DDD9C3"/>
        </a:solidFill>
        <a:effectLst/>
      </p:bgPr>
    </p:bg>
    <p:spTree>
      <p:nvGrpSpPr>
        <p:cNvPr id="1" name=""/>
        <p:cNvGrpSpPr/>
        <p:nvPr/>
      </p:nvGrpSpPr>
      <p:grpSpPr>
        <a:xfrm>
          <a:off x="0" y="0"/>
          <a:ext cx="0" cy="0"/>
          <a:chOff x="0" y="0"/>
          <a:chExt cx="0" cy="0"/>
        </a:xfrm>
      </p:grpSpPr>
      <p:sp>
        <p:nvSpPr>
          <p:cNvPr id="396" name="CustomShape 1"/>
          <p:cNvSpPr/>
          <p:nvPr/>
        </p:nvSpPr>
        <p:spPr>
          <a:xfrm>
            <a:off x="8371800" y="6725520"/>
            <a:ext cx="642240" cy="116640"/>
          </a:xfrm>
          <a:prstGeom prst="rect">
            <a:avLst/>
          </a:prstGeom>
          <a:noFill/>
          <a:ln>
            <a:noFill/>
          </a:ln>
        </p:spPr>
        <p:style>
          <a:lnRef idx="0">
            <a:scrgbClr r="0" g="0" b="0"/>
          </a:lnRef>
          <a:fillRef idx="0">
            <a:scrgbClr r="0" g="0" b="0"/>
          </a:fillRef>
          <a:effectRef idx="0">
            <a:scrgbClr r="0" g="0" b="0"/>
          </a:effectRef>
          <a:fontRef idx="minor"/>
        </p:style>
      </p:sp>
      <p:sp>
        <p:nvSpPr>
          <p:cNvPr id="397"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398" name="PlaceHolder 3"/>
          <p:cNvSpPr>
            <a:spLocks noGrp="1"/>
          </p:cNvSpPr>
          <p:nvPr>
            <p:ph type="body"/>
          </p:nvPr>
        </p:nvSpPr>
        <p:spPr>
          <a:xfrm>
            <a:off x="457200" y="1604520"/>
            <a:ext cx="82292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extLst>
      <p:ext uri="{BB962C8B-B14F-4D97-AF65-F5344CB8AC3E}">
        <p14:creationId xmlns:p14="http://schemas.microsoft.com/office/powerpoint/2010/main" val="2290282183"/>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8.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8.xml"/></Relationships>
</file>

<file path=ppt/slides/_rels/slide10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2.xml"/><Relationship Id="rId1" Type="http://schemas.openxmlformats.org/officeDocument/2006/relationships/slideLayout" Target="../slideLayouts/slideLayout18.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0.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3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4.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4.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4.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4.xml"/></Relationships>
</file>

<file path=ppt/slides/_rels/slide1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1.xml"/><Relationship Id="rId1" Type="http://schemas.openxmlformats.org/officeDocument/2006/relationships/slideLayout" Target="../slideLayouts/slideLayout15.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6.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8.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8.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6.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6.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6.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6.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6.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4.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6.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6.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6.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6.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84.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84.xml"/></Relationships>
</file>

<file path=ppt/slides/_rels/slide128.xml.rels><?xml version="1.0" encoding="UTF-8" standalone="yes"?>
<Relationships xmlns="http://schemas.openxmlformats.org/package/2006/relationships"><Relationship Id="rId3" Type="http://schemas.openxmlformats.org/officeDocument/2006/relationships/hyperlink" Target="https://web.stanford.edu/class/cs109l/unrestricted/resources/google-style.html" TargetMode="External"/><Relationship Id="rId2" Type="http://schemas.openxmlformats.org/officeDocument/2006/relationships/notesSlide" Target="../notesSlides/notesSlide128.xml"/><Relationship Id="rId1" Type="http://schemas.openxmlformats.org/officeDocument/2006/relationships/slideLayout" Target="../slideLayouts/slideLayout16.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hyperlink" Target="http://r.789695.n4.nabble.com/R-help-f789696.html" TargetMode="External"/><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hyperlink" Target="http://stackoverflow.com/questions/tagged/r"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3" Type="http://schemas.openxmlformats.org/officeDocument/2006/relationships/hyperlink" Target="http://www.r-project.org" TargetMode="External"/><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sib-swiss/first-steps-with-R-training&#8203;" TargetMode="External"/><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hyperlink" Target="http://www.rstudio.org/" TargetMode="External"/><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sib-swiss/first-steps-with-R-training" TargetMode="External"/><Relationship Id="rId2" Type="http://schemas.openxmlformats.org/officeDocument/2006/relationships/notesSlide" Target="../notesSlides/notesSlide24.xml"/><Relationship Id="rId1" Type="http://schemas.openxmlformats.org/officeDocument/2006/relationships/slideLayout" Target="../slideLayouts/slideLayout60.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42.xml"/><Relationship Id="rId5" Type="http://schemas.openxmlformats.org/officeDocument/2006/relationships/image" Target="../media/image15.jp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16.xml"/><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3.xml"/><Relationship Id="rId4" Type="http://schemas.openxmlformats.org/officeDocument/2006/relationships/image" Target="../media/image15.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3" Type="http://schemas.openxmlformats.org/officeDocument/2006/relationships/hyperlink" Target="http://cran.r-project.org/" TargetMode="External"/><Relationship Id="rId2" Type="http://schemas.openxmlformats.org/officeDocument/2006/relationships/notesSlide" Target="../notesSlides/notesSlide46.xml"/><Relationship Id="rId1" Type="http://schemas.openxmlformats.org/officeDocument/2006/relationships/slideLayout" Target="../slideLayouts/slideLayout16.xml"/><Relationship Id="rId4" Type="http://schemas.openxmlformats.org/officeDocument/2006/relationships/hyperlink" Target="http://www.bioconductor.org/" TargetMode="Externa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9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5.xml"/><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70.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70.xml"/><Relationship Id="rId1" Type="http://schemas.openxmlformats.org/officeDocument/2006/relationships/slideLayout" Target="../slideLayouts/slideLayout1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9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6.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0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9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0.xml"/><Relationship Id="rId1" Type="http://schemas.openxmlformats.org/officeDocument/2006/relationships/slideLayout" Target="../slideLayouts/slideLayout24.xml"/></Relationships>
</file>

<file path=ppt/slides/_rels/slide9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1.xml"/><Relationship Id="rId1" Type="http://schemas.openxmlformats.org/officeDocument/2006/relationships/slideLayout" Target="../slideLayouts/slideLayout2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72.xml"/></Relationships>
</file>

<file path=ppt/slides/_rels/slide9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3.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4.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3.xml"/></Relationships>
</file>

<file path=ppt/slides/_rels/slide9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6.xml"/><Relationship Id="rId1" Type="http://schemas.openxmlformats.org/officeDocument/2006/relationships/slideLayout" Target="../slideLayouts/slideLayout18.xml"/></Relationships>
</file>

<file path=ppt/slides/_rels/slide97.xml.rels><?xml version="1.0" encoding="UTF-8" standalone="yes"?>
<Relationships xmlns="http://schemas.openxmlformats.org/package/2006/relationships"><Relationship Id="rId3" Type="http://schemas.openxmlformats.org/officeDocument/2006/relationships/hyperlink" Target="http://www.ucd.ie/ecomodel/pdf/TidyData.pdf" TargetMode="External"/><Relationship Id="rId2" Type="http://schemas.openxmlformats.org/officeDocument/2006/relationships/notesSlide" Target="../notesSlides/notesSlide97.xml"/><Relationship Id="rId1" Type="http://schemas.openxmlformats.org/officeDocument/2006/relationships/slideLayout" Target="../slideLayouts/slideLayout18.xml"/></Relationships>
</file>

<file path=ppt/slides/_rels/slide9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8.xml"/><Relationship Id="rId1" Type="http://schemas.openxmlformats.org/officeDocument/2006/relationships/slideLayout" Target="../slideLayouts/slideLayout18.xml"/></Relationships>
</file>

<file path=ppt/slides/_rels/slide9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normAutofit fontScale="90000"/>
          </a:bodyPr>
          <a:lstStyle/>
          <a:p>
            <a:r>
              <a:rPr lang="en-GB" dirty="0"/>
              <a:t>First steps with R in Life Sciences:</a:t>
            </a:r>
            <a:br>
              <a:rPr lang="en-GB" dirty="0"/>
            </a:br>
            <a:r>
              <a:rPr lang="en-GB" dirty="0"/>
              <a:t>Introduction</a:t>
            </a:r>
          </a:p>
        </p:txBody>
      </p:sp>
      <p:sp>
        <p:nvSpPr>
          <p:cNvPr id="5" name="Sous-titre 4"/>
          <p:cNvSpPr>
            <a:spLocks noGrp="1"/>
          </p:cNvSpPr>
          <p:nvPr>
            <p:ph type="subTitle" idx="1"/>
          </p:nvPr>
        </p:nvSpPr>
        <p:spPr>
          <a:xfrm>
            <a:off x="504000" y="5297400"/>
            <a:ext cx="8100000" cy="866130"/>
          </a:xfrm>
        </p:spPr>
        <p:txBody>
          <a:bodyPr vert="horz" lIns="0" tIns="0" rIns="0" bIns="0" rtlCol="0" anchor="t">
            <a:normAutofit fontScale="70000" lnSpcReduction="20000"/>
          </a:bodyPr>
          <a:lstStyle/>
          <a:p>
            <a:r>
              <a:rPr lang="en-GB" dirty="0">
                <a:latin typeface="Arial"/>
                <a:cs typeface="Arial"/>
              </a:rPr>
              <a:t>Wandrille Duchemin</a:t>
            </a:r>
            <a:endParaRPr lang="en-US" dirty="0">
              <a:latin typeface="Arial"/>
              <a:cs typeface="Arial"/>
            </a:endParaRPr>
          </a:p>
          <a:p>
            <a:r>
              <a:rPr lang="en-GB" dirty="0">
                <a:latin typeface="Arial"/>
                <a:cs typeface="Arial"/>
              </a:rPr>
              <a:t> -- with slides from Diana Marek, Leonore Wigger, Wandrille Duchemin</a:t>
            </a:r>
          </a:p>
          <a:p>
            <a:endParaRPr lang="en-GB" dirty="0"/>
          </a:p>
          <a:p>
            <a:endParaRPr lang="en-GB" dirty="0"/>
          </a:p>
        </p:txBody>
      </p:sp>
      <p:pic>
        <p:nvPicPr>
          <p:cNvPr id="9" name="Espace réservé pour une image  17" descr="profile-cover-2017.jpg"/>
          <p:cNvPicPr>
            <a:picLocks noChangeAspect="1"/>
          </p:cNvPicPr>
          <p:nvPr/>
        </p:nvPicPr>
        <p:blipFill>
          <a:blip r:embed="rId3"/>
          <a:srcRect l="1464" r="1464" b="12798"/>
          <a:stretch>
            <a:fillRect/>
          </a:stretch>
        </p:blipFill>
        <p:spPr>
          <a:xfrm>
            <a:off x="0" y="2"/>
            <a:ext cx="9144000" cy="3428998"/>
          </a:xfrm>
          <a:prstGeom prst="rect">
            <a:avLst/>
          </a:prstGeom>
        </p:spPr>
      </p:pic>
      <p:pic>
        <p:nvPicPr>
          <p:cNvPr id="11" name="Picture 7" descr="sib_logo_trans_background.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60354" y="3423412"/>
            <a:ext cx="781031" cy="423058"/>
          </a:xfrm>
          <a:prstGeom prst="rect">
            <a:avLst/>
          </a:prstGeom>
        </p:spPr>
      </p:pic>
      <p:cxnSp>
        <p:nvCxnSpPr>
          <p:cNvPr id="12" name="Connecteur droit 11"/>
          <p:cNvCxnSpPr/>
          <p:nvPr/>
        </p:nvCxnSpPr>
        <p:spPr>
          <a:xfrm>
            <a:off x="0" y="-1587"/>
            <a:ext cx="9144000" cy="1588"/>
          </a:xfrm>
          <a:prstGeom prst="line">
            <a:avLst/>
          </a:prstGeom>
          <a:ln w="19050">
            <a:solidFill>
              <a:srgbClr val="E30613"/>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40636949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CustomShape 1"/>
          <p:cNvSpPr/>
          <p:nvPr/>
        </p:nvSpPr>
        <p:spPr>
          <a:xfrm>
            <a:off x="374400" y="914400"/>
            <a:ext cx="8400240" cy="51170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800" b="0" strike="noStrike" spc="-1" dirty="0">
                <a:solidFill>
                  <a:srgbClr val="262626"/>
                </a:solidFill>
                <a:latin typeface="Calibri"/>
                <a:ea typeface="DejaVu Sans"/>
              </a:rPr>
              <a:t>R is vast and can't be learned overnight. The scope of this course:</a:t>
            </a:r>
            <a:endParaRPr lang="en-US" sz="2800" b="0" strike="noStrike" spc="-1" dirty="0">
              <a:latin typeface="Arial"/>
            </a:endParaRPr>
          </a:p>
          <a:p>
            <a:pPr>
              <a:lnSpc>
                <a:spcPct val="100000"/>
              </a:lnSpc>
              <a:spcBef>
                <a:spcPts val="561"/>
              </a:spcBef>
            </a:pP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4F81BD"/>
                </a:solidFill>
                <a:latin typeface="Calibri"/>
                <a:ea typeface="DejaVu Sans"/>
              </a:rPr>
              <a:t>basic understanding and concepts behind R</a:t>
            </a:r>
            <a:r>
              <a:rPr lang="en-US" sz="2800" b="0" strike="noStrike" spc="-1" dirty="0">
                <a:solidFill>
                  <a:srgbClr val="262626"/>
                </a:solidFill>
                <a:latin typeface="Calibri"/>
                <a:ea typeface="DejaVu Sans"/>
              </a:rPr>
              <a:t> </a:t>
            </a:r>
            <a:endParaRPr lang="en-US" sz="2800" b="0" strike="noStrike" spc="-1" dirty="0">
              <a:latin typeface="Arial"/>
            </a:endParaRPr>
          </a:p>
          <a:p>
            <a:pPr marL="432000" lvl="1" indent="-212400">
              <a:lnSpc>
                <a:spcPct val="100000"/>
              </a:lnSpc>
              <a:spcBef>
                <a:spcPts val="1134"/>
              </a:spcBef>
              <a:buClr>
                <a:srgbClr val="000000"/>
              </a:buClr>
              <a:buSzPct val="45000"/>
              <a:buFont typeface="Wingdings" charset="2"/>
              <a:buChar char=""/>
            </a:pPr>
            <a:r>
              <a:rPr lang="en-US" sz="2800" b="0" strike="noStrike" spc="-1" dirty="0">
                <a:solidFill>
                  <a:srgbClr val="262626"/>
                </a:solidFill>
                <a:latin typeface="Calibri"/>
                <a:ea typeface="Noto Sans CJK SC"/>
              </a:rPr>
              <a:t>implement and interpret a data analysis workflow </a:t>
            </a:r>
            <a:endParaRPr lang="en-US" sz="2800" b="0" strike="noStrike" spc="-1" dirty="0">
              <a:latin typeface="Arial"/>
            </a:endParaRPr>
          </a:p>
          <a:p>
            <a:pPr>
              <a:lnSpc>
                <a:spcPct val="100000"/>
              </a:lnSpc>
              <a:spcBef>
                <a:spcPts val="561"/>
              </a:spcBef>
            </a:pP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This course is only the first step in </a:t>
            </a:r>
            <a:endParaRPr lang="en-US" sz="2800" b="0" strike="noStrike" spc="-1" dirty="0">
              <a:latin typeface="Arial"/>
            </a:endParaRPr>
          </a:p>
          <a:p>
            <a:pPr>
              <a:lnSpc>
                <a:spcPct val="100000"/>
              </a:lnSpc>
              <a:spcBef>
                <a:spcPts val="561"/>
              </a:spcBef>
            </a:pPr>
            <a:r>
              <a:rPr lang="en-US" sz="2800" b="0" strike="noStrike" spc="-1" dirty="0">
                <a:solidFill>
                  <a:srgbClr val="262626"/>
                </a:solidFill>
                <a:latin typeface="Calibri"/>
                <a:ea typeface="Noto Sans CJK SC"/>
              </a:rPr>
              <a:t>your        journey</a:t>
            </a:r>
            <a:endParaRPr lang="en-US" sz="2800" b="0" strike="noStrike" spc="-1" dirty="0">
              <a:latin typeface="Arial"/>
            </a:endParaRPr>
          </a:p>
        </p:txBody>
      </p:sp>
      <p:sp>
        <p:nvSpPr>
          <p:cNvPr id="420"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spc="-1" dirty="0">
                <a:solidFill>
                  <a:srgbClr val="4F81BD"/>
                </a:solidFill>
                <a:latin typeface="Calibri"/>
                <a:ea typeface="DejaVu Sans"/>
              </a:rPr>
              <a:t>Course C</a:t>
            </a:r>
            <a:r>
              <a:rPr lang="en-US" sz="4400" b="0" strike="noStrike" spc="-1" dirty="0">
                <a:solidFill>
                  <a:srgbClr val="4F81BD"/>
                </a:solidFill>
                <a:latin typeface="Calibri"/>
                <a:ea typeface="DejaVu Sans"/>
              </a:rPr>
              <a:t>ontent</a:t>
            </a:r>
            <a:endParaRPr lang="en-US" sz="4400" b="0" strike="noStrike" spc="-1" dirty="0">
              <a:latin typeface="Arial"/>
            </a:endParaRPr>
          </a:p>
        </p:txBody>
      </p:sp>
      <p:pic>
        <p:nvPicPr>
          <p:cNvPr id="421" name="Picture 420"/>
          <p:cNvPicPr/>
          <p:nvPr/>
        </p:nvPicPr>
        <p:blipFill>
          <a:blip r:embed="rId3"/>
          <a:stretch/>
        </p:blipFill>
        <p:spPr>
          <a:xfrm>
            <a:off x="1031682" y="4505008"/>
            <a:ext cx="604080" cy="466920"/>
          </a:xfrm>
          <a:prstGeom prst="rect">
            <a:avLst/>
          </a:prstGeom>
          <a:ln>
            <a:noFill/>
          </a:ln>
        </p:spPr>
      </p:pic>
    </p:spTree>
    <p:extLst>
      <p:ext uri="{BB962C8B-B14F-4D97-AF65-F5344CB8AC3E}">
        <p14:creationId xmlns:p14="http://schemas.microsoft.com/office/powerpoint/2010/main" val="181242265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81930" y="1010138"/>
            <a:ext cx="8356990" cy="5619262"/>
          </a:xfrm>
        </p:spPr>
        <p:txBody>
          <a:bodyPr lIns="0" tIns="0" rIns="0" bIns="0" anchor="t"/>
          <a:lstStyle/>
          <a:p>
            <a:pPr marL="342900" indent="-342900">
              <a:buFont typeface="Arial" charset="0"/>
              <a:buChar char="•"/>
            </a:pPr>
            <a:r>
              <a:rPr lang="fr-FR" sz="2250" dirty="0">
                <a:cs typeface="Arial"/>
              </a:rPr>
              <a:t>If </a:t>
            </a:r>
            <a:r>
              <a:rPr lang="fr-FR" sz="2250" dirty="0" err="1">
                <a:cs typeface="Arial"/>
              </a:rPr>
              <a:t>you</a:t>
            </a:r>
            <a:r>
              <a:rPr lang="fr-FR" sz="2250" dirty="0">
                <a:cs typeface="Arial"/>
              </a:rPr>
              <a:t> </a:t>
            </a:r>
            <a:r>
              <a:rPr lang="fr-FR" sz="2250" dirty="0" err="1">
                <a:cs typeface="Arial"/>
              </a:rPr>
              <a:t>work</a:t>
            </a:r>
            <a:r>
              <a:rPr lang="fr-FR" sz="2250" dirty="0">
                <a:cs typeface="Arial"/>
              </a:rPr>
              <a:t> </a:t>
            </a:r>
            <a:r>
              <a:rPr lang="fr-FR" sz="2250" dirty="0" err="1">
                <a:cs typeface="Arial"/>
              </a:rPr>
              <a:t>with</a:t>
            </a:r>
            <a:r>
              <a:rPr lang="fr-FR" sz="2250" dirty="0">
                <a:cs typeface="Arial"/>
              </a:rPr>
              <a:t> </a:t>
            </a:r>
            <a:r>
              <a:rPr lang="fr-FR" sz="2250" dirty="0" err="1">
                <a:cs typeface="Arial"/>
              </a:rPr>
              <a:t>spreadsheets</a:t>
            </a:r>
            <a:r>
              <a:rPr lang="fr-FR" sz="2250" dirty="0">
                <a:cs typeface="Arial"/>
              </a:rPr>
              <a:t>, the </a:t>
            </a:r>
            <a:r>
              <a:rPr lang="fr-FR" sz="2250" dirty="0">
                <a:solidFill>
                  <a:schemeClr val="accent1"/>
                </a:solidFill>
                <a:cs typeface="Arial"/>
              </a:rPr>
              <a:t>first </a:t>
            </a:r>
            <a:r>
              <a:rPr lang="fr-FR" sz="2250" dirty="0" err="1">
                <a:solidFill>
                  <a:schemeClr val="accent1"/>
                </a:solidFill>
                <a:cs typeface="Arial"/>
              </a:rPr>
              <a:t>row</a:t>
            </a:r>
            <a:r>
              <a:rPr lang="fr-FR" sz="2250" dirty="0">
                <a:solidFill>
                  <a:schemeClr val="accent1"/>
                </a:solidFill>
                <a:cs typeface="Arial"/>
              </a:rPr>
              <a:t> </a:t>
            </a:r>
            <a:r>
              <a:rPr lang="fr-FR" sz="2250" dirty="0" err="1">
                <a:solidFill>
                  <a:schemeClr val="accent1"/>
                </a:solidFill>
                <a:cs typeface="Arial"/>
              </a:rPr>
              <a:t>is</a:t>
            </a:r>
            <a:r>
              <a:rPr lang="fr-FR" sz="2250" dirty="0">
                <a:solidFill>
                  <a:schemeClr val="accent1"/>
                </a:solidFill>
                <a:cs typeface="Arial"/>
              </a:rPr>
              <a:t> </a:t>
            </a:r>
            <a:r>
              <a:rPr lang="fr-FR" sz="2250" dirty="0" err="1">
                <a:solidFill>
                  <a:schemeClr val="accent1"/>
                </a:solidFill>
                <a:cs typeface="Arial"/>
              </a:rPr>
              <a:t>usually</a:t>
            </a:r>
            <a:r>
              <a:rPr lang="fr-FR" sz="2250" dirty="0">
                <a:solidFill>
                  <a:schemeClr val="accent1"/>
                </a:solidFill>
                <a:cs typeface="Arial"/>
              </a:rPr>
              <a:t> </a:t>
            </a:r>
            <a:r>
              <a:rPr lang="fr-FR" sz="2250" dirty="0" err="1">
                <a:solidFill>
                  <a:schemeClr val="accent1"/>
                </a:solidFill>
                <a:cs typeface="Arial"/>
              </a:rPr>
              <a:t>reserved</a:t>
            </a:r>
            <a:r>
              <a:rPr lang="fr-FR" sz="2250" dirty="0">
                <a:solidFill>
                  <a:schemeClr val="accent1"/>
                </a:solidFill>
                <a:cs typeface="Arial"/>
              </a:rPr>
              <a:t> for the header</a:t>
            </a:r>
            <a:r>
              <a:rPr lang="fr-FR" sz="2250" dirty="0">
                <a:cs typeface="Arial"/>
              </a:rPr>
              <a:t>. </a:t>
            </a:r>
            <a:endParaRPr lang="fr-FR" sz="2250" dirty="0"/>
          </a:p>
          <a:p>
            <a:pPr marL="342900" indent="-342900">
              <a:buFont typeface="Arial" charset="0"/>
              <a:buChar char="•"/>
            </a:pPr>
            <a:r>
              <a:rPr lang="fr-FR" sz="2250" dirty="0"/>
              <a:t>The </a:t>
            </a:r>
            <a:r>
              <a:rPr lang="fr-FR" sz="2250" dirty="0">
                <a:solidFill>
                  <a:srgbClr val="4E81BD"/>
                </a:solidFill>
              </a:rPr>
              <a:t>first </a:t>
            </a:r>
            <a:r>
              <a:rPr lang="fr-FR" sz="2250" dirty="0" err="1">
                <a:solidFill>
                  <a:srgbClr val="4E81BD"/>
                </a:solidFill>
              </a:rPr>
              <a:t>column</a:t>
            </a:r>
            <a:r>
              <a:rPr lang="fr-FR" sz="2250" dirty="0">
                <a:solidFill>
                  <a:srgbClr val="4E81BD"/>
                </a:solidFill>
              </a:rPr>
              <a:t> </a:t>
            </a:r>
            <a:r>
              <a:rPr lang="fr-FR" sz="2250" dirty="0" err="1"/>
              <a:t>may</a:t>
            </a:r>
            <a:r>
              <a:rPr lang="fr-FR" sz="2250" dirty="0"/>
              <a:t> or </a:t>
            </a:r>
            <a:r>
              <a:rPr lang="fr-FR" sz="2250" dirty="0" err="1"/>
              <a:t>may</a:t>
            </a:r>
            <a:r>
              <a:rPr lang="fr-FR" sz="2250" dirty="0"/>
              <a:t> not </a:t>
            </a:r>
            <a:r>
              <a:rPr lang="fr-FR" sz="2250" dirty="0" err="1"/>
              <a:t>be</a:t>
            </a:r>
            <a:r>
              <a:rPr lang="fr-FR" sz="2250" dirty="0"/>
              <a:t> an </a:t>
            </a:r>
            <a:r>
              <a:rPr lang="fr-FR" sz="2250" dirty="0">
                <a:solidFill>
                  <a:srgbClr val="4E81BD"/>
                </a:solidFill>
              </a:rPr>
              <a:t>ID </a:t>
            </a:r>
            <a:r>
              <a:rPr lang="fr-FR" sz="2250" dirty="0" err="1">
                <a:solidFill>
                  <a:srgbClr val="4E81BD"/>
                </a:solidFill>
              </a:rPr>
              <a:t>column</a:t>
            </a:r>
            <a:r>
              <a:rPr lang="fr-FR" sz="2250" dirty="0"/>
              <a:t>.</a:t>
            </a:r>
          </a:p>
          <a:p>
            <a:pPr marL="342900" indent="-342900">
              <a:buFont typeface="Arial" charset="0"/>
              <a:buChar char="•"/>
            </a:pPr>
            <a:r>
              <a:rPr lang="fr-FR" sz="2250" dirty="0" err="1">
                <a:solidFill>
                  <a:srgbClr val="4E81BD"/>
                </a:solidFill>
                <a:cs typeface="Arial"/>
              </a:rPr>
              <a:t>Remove</a:t>
            </a:r>
            <a:r>
              <a:rPr lang="fr-FR" sz="2250" dirty="0">
                <a:cs typeface="Arial"/>
              </a:rPr>
              <a:t> </a:t>
            </a:r>
            <a:r>
              <a:rPr lang="fr-FR" sz="2250" dirty="0" err="1">
                <a:solidFill>
                  <a:schemeClr val="accent1"/>
                </a:solidFill>
                <a:cs typeface="Arial"/>
              </a:rPr>
              <a:t>blank</a:t>
            </a:r>
            <a:r>
              <a:rPr lang="fr-FR" sz="2250" dirty="0">
                <a:solidFill>
                  <a:schemeClr val="accent1"/>
                </a:solidFill>
                <a:cs typeface="Arial"/>
              </a:rPr>
              <a:t> </a:t>
            </a:r>
            <a:r>
              <a:rPr lang="fr-FR" sz="2250" dirty="0" err="1">
                <a:solidFill>
                  <a:schemeClr val="accent1"/>
                </a:solidFill>
                <a:cs typeface="Arial"/>
              </a:rPr>
              <a:t>spaces</a:t>
            </a:r>
            <a:r>
              <a:rPr lang="fr-FR" sz="2250" dirty="0">
                <a:solidFill>
                  <a:schemeClr val="accent1"/>
                </a:solidFill>
                <a:cs typeface="Arial"/>
              </a:rPr>
              <a:t> </a:t>
            </a:r>
            <a:r>
              <a:rPr lang="fr-FR" sz="2250" dirty="0" err="1">
                <a:solidFill>
                  <a:schemeClr val="tx1"/>
                </a:solidFill>
                <a:cs typeface="Arial"/>
              </a:rPr>
              <a:t>from</a:t>
            </a:r>
            <a:r>
              <a:rPr lang="fr-FR" sz="2250" dirty="0">
                <a:solidFill>
                  <a:schemeClr val="tx1"/>
                </a:solidFill>
                <a:cs typeface="Arial"/>
              </a:rPr>
              <a:t> </a:t>
            </a:r>
            <a:r>
              <a:rPr lang="fr-FR" sz="2250" dirty="0" err="1">
                <a:solidFill>
                  <a:schemeClr val="tx1"/>
                </a:solidFill>
                <a:cs typeface="Arial"/>
              </a:rPr>
              <a:t>column</a:t>
            </a:r>
            <a:r>
              <a:rPr lang="fr-FR" sz="2250" dirty="0">
                <a:solidFill>
                  <a:schemeClr val="tx1"/>
                </a:solidFill>
                <a:cs typeface="Arial"/>
              </a:rPr>
              <a:t> </a:t>
            </a:r>
            <a:r>
              <a:rPr lang="fr-FR" sz="2250" dirty="0" err="1">
                <a:solidFill>
                  <a:schemeClr val="tx1"/>
                </a:solidFill>
                <a:cs typeface="Arial"/>
              </a:rPr>
              <a:t>names</a:t>
            </a:r>
            <a:r>
              <a:rPr lang="fr-FR" sz="2250" dirty="0">
                <a:solidFill>
                  <a:schemeClr val="tx1"/>
                </a:solidFill>
                <a:cs typeface="Arial"/>
              </a:rPr>
              <a:t> and in </a:t>
            </a:r>
            <a:r>
              <a:rPr lang="fr-FR" sz="2250" dirty="0" err="1">
                <a:solidFill>
                  <a:schemeClr val="tx1"/>
                </a:solidFill>
                <a:cs typeface="Arial"/>
              </a:rPr>
              <a:t>fields</a:t>
            </a:r>
            <a:r>
              <a:rPr lang="fr-FR" sz="2250" dirty="0">
                <a:cs typeface="Arial"/>
              </a:rPr>
              <a:t>. If </a:t>
            </a:r>
            <a:r>
              <a:rPr lang="fr-FR" sz="2250" dirty="0" err="1">
                <a:cs typeface="Arial"/>
              </a:rPr>
              <a:t>you</a:t>
            </a:r>
            <a:r>
              <a:rPr lang="fr-FR" sz="2250" dirty="0">
                <a:cs typeface="Arial"/>
              </a:rPr>
              <a:t> </a:t>
            </a:r>
            <a:r>
              <a:rPr lang="fr-FR" sz="2250" dirty="0" err="1">
                <a:cs typeface="Arial"/>
              </a:rPr>
              <a:t>want</a:t>
            </a:r>
            <a:r>
              <a:rPr lang="fr-FR" sz="2250" dirty="0">
                <a:cs typeface="Arial"/>
              </a:rPr>
              <a:t> to </a:t>
            </a:r>
            <a:r>
              <a:rPr lang="fr-FR" sz="2250" dirty="0" err="1">
                <a:cs typeface="Arial"/>
              </a:rPr>
              <a:t>concatenate</a:t>
            </a:r>
            <a:r>
              <a:rPr lang="fr-FR" sz="2250" dirty="0">
                <a:cs typeface="Arial"/>
              </a:rPr>
              <a:t> </a:t>
            </a:r>
            <a:r>
              <a:rPr lang="fr-FR" sz="2250" dirty="0" err="1">
                <a:cs typeface="Arial"/>
              </a:rPr>
              <a:t>words</a:t>
            </a:r>
            <a:r>
              <a:rPr lang="fr-FR" sz="2250" dirty="0">
                <a:cs typeface="Arial"/>
              </a:rPr>
              <a:t>, insert a "</a:t>
            </a:r>
            <a:r>
              <a:rPr lang="fr-FR" sz="2250" dirty="0">
                <a:solidFill>
                  <a:srgbClr val="4E81BD"/>
                </a:solidFill>
                <a:cs typeface="Arial"/>
              </a:rPr>
              <a:t>_</a:t>
            </a:r>
            <a:r>
              <a:rPr lang="fr-FR" sz="2250" dirty="0">
                <a:cs typeface="Arial"/>
              </a:rPr>
              <a:t>" </a:t>
            </a:r>
            <a:r>
              <a:rPr lang="fr-FR" sz="2250" dirty="0" err="1">
                <a:cs typeface="Arial"/>
              </a:rPr>
              <a:t>between</a:t>
            </a:r>
            <a:r>
              <a:rPr lang="fr-FR" sz="2250" dirty="0">
                <a:cs typeface="Arial"/>
              </a:rPr>
              <a:t> </a:t>
            </a:r>
            <a:r>
              <a:rPr lang="fr-FR" sz="2250" dirty="0" err="1">
                <a:cs typeface="Arial"/>
              </a:rPr>
              <a:t>words</a:t>
            </a:r>
            <a:r>
              <a:rPr lang="fr-FR" sz="2250" dirty="0">
                <a:cs typeface="Arial"/>
              </a:rPr>
              <a:t>.</a:t>
            </a:r>
          </a:p>
          <a:p>
            <a:pPr marL="342900" indent="-342900">
              <a:buFont typeface="Arial" charset="0"/>
              <a:buChar char="•"/>
            </a:pPr>
            <a:r>
              <a:rPr lang="fr-FR" sz="2250" dirty="0" err="1">
                <a:solidFill>
                  <a:srgbClr val="4E81BD"/>
                </a:solidFill>
                <a:cs typeface="Arial"/>
              </a:rPr>
              <a:t>Avoid</a:t>
            </a:r>
            <a:r>
              <a:rPr lang="fr-FR" sz="2250" dirty="0">
                <a:cs typeface="Arial"/>
              </a:rPr>
              <a:t> </a:t>
            </a:r>
            <a:r>
              <a:rPr lang="fr-FR" sz="2250" dirty="0" err="1">
                <a:cs typeface="Arial"/>
              </a:rPr>
              <a:t>column</a:t>
            </a:r>
            <a:r>
              <a:rPr lang="fr-FR" sz="2250" dirty="0">
                <a:cs typeface="Arial"/>
              </a:rPr>
              <a:t> </a:t>
            </a:r>
            <a:r>
              <a:rPr lang="fr-FR" sz="2250" dirty="0" err="1">
                <a:cs typeface="Arial"/>
              </a:rPr>
              <a:t>names</a:t>
            </a:r>
            <a:r>
              <a:rPr lang="fr-FR" sz="2250" dirty="0">
                <a:cs typeface="Arial"/>
              </a:rPr>
              <a:t> </a:t>
            </a:r>
            <a:r>
              <a:rPr lang="fr-FR" sz="2250" dirty="0" err="1">
                <a:cs typeface="Arial"/>
              </a:rPr>
              <a:t>containing</a:t>
            </a:r>
            <a:r>
              <a:rPr lang="fr-FR" sz="2250" dirty="0">
                <a:cs typeface="Arial"/>
              </a:rPr>
              <a:t> </a:t>
            </a:r>
            <a:r>
              <a:rPr lang="fr-FR" sz="2250" dirty="0" err="1">
                <a:solidFill>
                  <a:srgbClr val="4E81BD"/>
                </a:solidFill>
                <a:cs typeface="Arial"/>
              </a:rPr>
              <a:t>symbols</a:t>
            </a:r>
            <a:r>
              <a:rPr lang="fr-FR" sz="2250" dirty="0">
                <a:cs typeface="Arial"/>
              </a:rPr>
              <a:t> </a:t>
            </a:r>
            <a:r>
              <a:rPr lang="fr-FR" sz="2250" dirty="0" err="1">
                <a:cs typeface="Arial"/>
              </a:rPr>
              <a:t>other</a:t>
            </a:r>
            <a:r>
              <a:rPr lang="fr-FR" sz="2250" dirty="0">
                <a:cs typeface="Arial"/>
              </a:rPr>
              <a:t> </a:t>
            </a:r>
            <a:r>
              <a:rPr lang="fr-FR" sz="2250" dirty="0" err="1">
                <a:cs typeface="Arial"/>
              </a:rPr>
              <a:t>than</a:t>
            </a:r>
            <a:r>
              <a:rPr lang="fr-FR" sz="2250" dirty="0">
                <a:cs typeface="Arial"/>
              </a:rPr>
              <a:t> "</a:t>
            </a:r>
            <a:r>
              <a:rPr lang="fr-FR" sz="2250" dirty="0">
                <a:solidFill>
                  <a:srgbClr val="4E81BD"/>
                </a:solidFill>
                <a:cs typeface="Arial"/>
              </a:rPr>
              <a:t>_</a:t>
            </a:r>
            <a:r>
              <a:rPr lang="fr-FR" sz="2250" dirty="0">
                <a:cs typeface="Arial"/>
              </a:rPr>
              <a:t>". </a:t>
            </a:r>
            <a:endParaRPr lang="fr-FR" sz="2250" dirty="0"/>
          </a:p>
          <a:p>
            <a:pPr marL="342900" indent="-342900">
              <a:buFont typeface="Arial" charset="0"/>
              <a:buChar char="•"/>
            </a:pPr>
            <a:r>
              <a:rPr lang="fr-FR" sz="2250" dirty="0">
                <a:solidFill>
                  <a:schemeClr val="accent1"/>
                </a:solidFill>
              </a:rPr>
              <a:t>Short </a:t>
            </a:r>
            <a:r>
              <a:rPr lang="fr-FR" sz="2250" dirty="0" err="1">
                <a:solidFill>
                  <a:schemeClr val="accent1"/>
                </a:solidFill>
              </a:rPr>
              <a:t>names</a:t>
            </a:r>
            <a:r>
              <a:rPr lang="fr-FR" sz="2250" dirty="0">
                <a:solidFill>
                  <a:schemeClr val="accent1"/>
                </a:solidFill>
              </a:rPr>
              <a:t> are </a:t>
            </a:r>
            <a:r>
              <a:rPr lang="fr-FR" sz="2250" dirty="0" err="1">
                <a:solidFill>
                  <a:schemeClr val="accent1"/>
                </a:solidFill>
              </a:rPr>
              <a:t>preferred</a:t>
            </a:r>
            <a:r>
              <a:rPr lang="fr-FR" sz="2250" dirty="0">
                <a:solidFill>
                  <a:schemeClr val="accent1"/>
                </a:solidFill>
              </a:rPr>
              <a:t> over longer </a:t>
            </a:r>
            <a:r>
              <a:rPr lang="fr-FR" sz="2250" dirty="0" err="1">
                <a:solidFill>
                  <a:schemeClr val="accent1"/>
                </a:solidFill>
              </a:rPr>
              <a:t>names</a:t>
            </a:r>
            <a:r>
              <a:rPr lang="fr-FR" sz="2250" dirty="0">
                <a:solidFill>
                  <a:schemeClr val="accent1"/>
                </a:solidFill>
              </a:rPr>
              <a:t>.</a:t>
            </a:r>
            <a:endParaRPr lang="fr-FR" sz="2250" dirty="0"/>
          </a:p>
          <a:p>
            <a:pPr marL="342900" indent="-342900">
              <a:buFont typeface="Arial" charset="0"/>
              <a:buChar char="•"/>
            </a:pPr>
            <a:r>
              <a:rPr lang="fr-FR" sz="2250" dirty="0" err="1">
                <a:solidFill>
                  <a:schemeClr val="accent1"/>
                </a:solidFill>
              </a:rPr>
              <a:t>Delete</a:t>
            </a:r>
            <a:r>
              <a:rPr lang="fr-FR" sz="2250" dirty="0">
                <a:solidFill>
                  <a:schemeClr val="accent1"/>
                </a:solidFill>
              </a:rPr>
              <a:t> </a:t>
            </a:r>
            <a:r>
              <a:rPr lang="fr-FR" sz="2250" dirty="0" err="1">
                <a:solidFill>
                  <a:schemeClr val="accent1"/>
                </a:solidFill>
              </a:rPr>
              <a:t>any</a:t>
            </a:r>
            <a:r>
              <a:rPr lang="fr-FR" sz="2250" dirty="0">
                <a:solidFill>
                  <a:schemeClr val="accent1"/>
                </a:solidFill>
              </a:rPr>
              <a:t> </a:t>
            </a:r>
            <a:r>
              <a:rPr lang="fr-FR" sz="2250" dirty="0" err="1">
                <a:solidFill>
                  <a:schemeClr val="accent1"/>
                </a:solidFill>
              </a:rPr>
              <a:t>comments</a:t>
            </a:r>
            <a:r>
              <a:rPr lang="fr-FR" sz="2250" dirty="0">
                <a:solidFill>
                  <a:schemeClr val="accent1"/>
                </a:solidFill>
              </a:rPr>
              <a:t> </a:t>
            </a:r>
            <a:r>
              <a:rPr lang="fr-FR" sz="2250" dirty="0">
                <a:solidFill>
                  <a:schemeClr val="tx1"/>
                </a:solidFill>
              </a:rPr>
              <a:t>or </a:t>
            </a:r>
            <a:r>
              <a:rPr lang="fr-FR" sz="2250" dirty="0" err="1">
                <a:solidFill>
                  <a:schemeClr val="tx1"/>
                </a:solidFill>
              </a:rPr>
              <a:t>other</a:t>
            </a:r>
            <a:r>
              <a:rPr lang="fr-FR" sz="2250" dirty="0">
                <a:solidFill>
                  <a:schemeClr val="tx1"/>
                </a:solidFill>
              </a:rPr>
              <a:t> content in the </a:t>
            </a:r>
            <a:r>
              <a:rPr lang="fr-FR" sz="2250" dirty="0" err="1">
                <a:solidFill>
                  <a:schemeClr val="tx1"/>
                </a:solidFill>
              </a:rPr>
              <a:t>spreadsheet</a:t>
            </a:r>
            <a:r>
              <a:rPr lang="fr-FR" sz="2250" dirty="0">
                <a:solidFill>
                  <a:schemeClr val="tx1"/>
                </a:solidFill>
              </a:rPr>
              <a:t> </a:t>
            </a:r>
            <a:r>
              <a:rPr lang="fr-FR" sz="2250" dirty="0" err="1">
                <a:solidFill>
                  <a:schemeClr val="tx1"/>
                </a:solidFill>
              </a:rPr>
              <a:t>that</a:t>
            </a:r>
            <a:r>
              <a:rPr lang="fr-FR" sz="2250" dirty="0">
                <a:solidFill>
                  <a:schemeClr val="tx1"/>
                </a:solidFill>
              </a:rPr>
              <a:t> are not part of the data table but are </a:t>
            </a:r>
            <a:r>
              <a:rPr lang="fr-FR" sz="2250" dirty="0" err="1">
                <a:solidFill>
                  <a:schemeClr val="tx1"/>
                </a:solidFill>
              </a:rPr>
              <a:t>above</a:t>
            </a:r>
            <a:r>
              <a:rPr lang="fr-FR" sz="2250" dirty="0">
                <a:solidFill>
                  <a:schemeClr val="tx1"/>
                </a:solidFill>
              </a:rPr>
              <a:t>, </a:t>
            </a:r>
            <a:r>
              <a:rPr lang="fr-FR" sz="2250" dirty="0" err="1">
                <a:solidFill>
                  <a:schemeClr val="tx1"/>
                </a:solidFill>
              </a:rPr>
              <a:t>below</a:t>
            </a:r>
            <a:r>
              <a:rPr lang="fr-FR" sz="2250" dirty="0">
                <a:solidFill>
                  <a:schemeClr val="tx1"/>
                </a:solidFill>
              </a:rPr>
              <a:t> or </a:t>
            </a:r>
            <a:r>
              <a:rPr lang="fr-FR" sz="2250" dirty="0" err="1">
                <a:solidFill>
                  <a:schemeClr val="tx1"/>
                </a:solidFill>
              </a:rPr>
              <a:t>beside</a:t>
            </a:r>
            <a:r>
              <a:rPr lang="fr-FR" sz="2250" dirty="0">
                <a:solidFill>
                  <a:schemeClr val="tx1"/>
                </a:solidFill>
              </a:rPr>
              <a:t> the data table.</a:t>
            </a:r>
            <a:endParaRPr lang="fr-FR" sz="2250">
              <a:solidFill>
                <a:schemeClr val="tx1"/>
              </a:solidFill>
            </a:endParaRPr>
          </a:p>
          <a:p>
            <a:pPr marL="342900" indent="-342900">
              <a:buFont typeface="Arial" charset="0"/>
              <a:buChar char="•"/>
            </a:pPr>
            <a:r>
              <a:rPr lang="fr-FR" sz="2250" dirty="0" err="1">
                <a:cs typeface="Arial"/>
              </a:rPr>
              <a:t>Make</a:t>
            </a:r>
            <a:r>
              <a:rPr lang="fr-FR" sz="2250" dirty="0">
                <a:cs typeface="Arial"/>
              </a:rPr>
              <a:t> sure </a:t>
            </a:r>
            <a:r>
              <a:rPr lang="fr-FR" sz="2250" dirty="0" err="1">
                <a:cs typeface="Arial"/>
              </a:rPr>
              <a:t>that</a:t>
            </a:r>
            <a:r>
              <a:rPr lang="fr-FR" sz="2250" dirty="0">
                <a:cs typeface="Arial"/>
              </a:rPr>
              <a:t> </a:t>
            </a:r>
            <a:r>
              <a:rPr lang="fr-FR" sz="2250" dirty="0" err="1">
                <a:solidFill>
                  <a:schemeClr val="accent1"/>
                </a:solidFill>
                <a:cs typeface="Arial"/>
              </a:rPr>
              <a:t>any</a:t>
            </a:r>
            <a:r>
              <a:rPr lang="fr-FR" sz="2250" dirty="0">
                <a:solidFill>
                  <a:schemeClr val="accent1"/>
                </a:solidFill>
                <a:cs typeface="Arial"/>
              </a:rPr>
              <a:t> </a:t>
            </a:r>
            <a:r>
              <a:rPr lang="fr-FR" sz="2250" dirty="0" err="1">
                <a:solidFill>
                  <a:schemeClr val="accent1"/>
                </a:solidFill>
                <a:cs typeface="Arial"/>
              </a:rPr>
              <a:t>missing</a:t>
            </a:r>
            <a:r>
              <a:rPr lang="fr-FR" sz="2250" dirty="0">
                <a:solidFill>
                  <a:schemeClr val="accent1"/>
                </a:solidFill>
                <a:cs typeface="Arial"/>
              </a:rPr>
              <a:t> values </a:t>
            </a:r>
            <a:r>
              <a:rPr lang="fr-FR" sz="2250" dirty="0">
                <a:cs typeface="Arial"/>
              </a:rPr>
              <a:t>in </a:t>
            </a:r>
            <a:r>
              <a:rPr lang="fr-FR" sz="2250" dirty="0" err="1">
                <a:cs typeface="Arial"/>
              </a:rPr>
              <a:t>your</a:t>
            </a:r>
            <a:r>
              <a:rPr lang="fr-FR" sz="2250" dirty="0">
                <a:cs typeface="Arial"/>
              </a:rPr>
              <a:t> data set are </a:t>
            </a:r>
            <a:r>
              <a:rPr lang="fr-FR" sz="2250" dirty="0" err="1">
                <a:cs typeface="Arial"/>
              </a:rPr>
              <a:t>indicated</a:t>
            </a:r>
            <a:r>
              <a:rPr lang="fr-FR" sz="2250" dirty="0">
                <a:cs typeface="Arial"/>
              </a:rPr>
              <a:t> </a:t>
            </a:r>
            <a:r>
              <a:rPr lang="fr-FR" sz="2250" dirty="0" err="1">
                <a:cs typeface="Arial"/>
              </a:rPr>
              <a:t>with</a:t>
            </a:r>
            <a:r>
              <a:rPr lang="fr-FR" sz="2250" dirty="0">
                <a:cs typeface="Arial"/>
              </a:rPr>
              <a:t> </a:t>
            </a:r>
            <a:r>
              <a:rPr lang="fr-FR" sz="2250" dirty="0">
                <a:solidFill>
                  <a:schemeClr val="accent1"/>
                </a:solidFill>
                <a:cs typeface="Arial"/>
              </a:rPr>
              <a:t>NA</a:t>
            </a:r>
            <a:r>
              <a:rPr lang="fr-FR" sz="2250" dirty="0">
                <a:cs typeface="Arial"/>
              </a:rPr>
              <a:t>. (Check </a:t>
            </a:r>
            <a:r>
              <a:rPr lang="fr-FR" sz="2250" dirty="0" err="1">
                <a:cs typeface="Arial"/>
              </a:rPr>
              <a:t>spelling</a:t>
            </a:r>
            <a:r>
              <a:rPr lang="fr-FR" sz="2250" dirty="0">
                <a:cs typeface="Arial"/>
              </a:rPr>
              <a:t>! N.A. or </a:t>
            </a:r>
            <a:r>
              <a:rPr lang="fr-FR" sz="2250" dirty="0" err="1">
                <a:cs typeface="Arial"/>
              </a:rPr>
              <a:t>n.a</a:t>
            </a:r>
            <a:r>
              <a:rPr lang="fr-FR" sz="2250" dirty="0">
                <a:cs typeface="Arial"/>
              </a:rPr>
              <a:t>. </a:t>
            </a:r>
            <a:r>
              <a:rPr lang="fr-FR" sz="2250" dirty="0" err="1">
                <a:cs typeface="Arial"/>
              </a:rPr>
              <a:t>does</a:t>
            </a:r>
            <a:r>
              <a:rPr lang="fr-FR" sz="2250" dirty="0">
                <a:cs typeface="Arial"/>
              </a:rPr>
              <a:t> not </a:t>
            </a:r>
            <a:r>
              <a:rPr lang="fr-FR" sz="2250" dirty="0" err="1">
                <a:cs typeface="Arial"/>
              </a:rPr>
              <a:t>work</a:t>
            </a:r>
            <a:r>
              <a:rPr lang="fr-FR" sz="2250" dirty="0">
                <a:cs typeface="Arial"/>
              </a:rPr>
              <a:t>.)</a:t>
            </a:r>
          </a:p>
          <a:p>
            <a:endParaRPr lang="en-GB" dirty="0"/>
          </a:p>
        </p:txBody>
      </p:sp>
      <p:sp>
        <p:nvSpPr>
          <p:cNvPr id="3" name="Titre 2"/>
          <p:cNvSpPr>
            <a:spLocks noGrp="1"/>
          </p:cNvSpPr>
          <p:nvPr>
            <p:ph type="ctrTitle"/>
          </p:nvPr>
        </p:nvSpPr>
        <p:spPr>
          <a:xfrm>
            <a:off x="258501" y="399801"/>
            <a:ext cx="8295190" cy="332399"/>
          </a:xfrm>
        </p:spPr>
        <p:txBody>
          <a:bodyPr/>
          <a:lstStyle/>
          <a:p>
            <a:r>
              <a:rPr lang="en-GB" sz="2400" dirty="0"/>
              <a:t>Formatting Recommendations – Checklist</a:t>
            </a:r>
          </a:p>
        </p:txBody>
      </p:sp>
    </p:spTree>
    <p:extLst>
      <p:ext uri="{BB962C8B-B14F-4D97-AF65-F5344CB8AC3E}">
        <p14:creationId xmlns:p14="http://schemas.microsoft.com/office/powerpoint/2010/main" val="35905920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44402"/>
            <a:ext cx="8344948" cy="387798"/>
          </a:xfrm>
        </p:spPr>
        <p:txBody>
          <a:bodyPr/>
          <a:lstStyle/>
          <a:p>
            <a:r>
              <a:rPr lang="en-GB" dirty="0"/>
              <a:t>Other Recommendations</a:t>
            </a:r>
          </a:p>
        </p:txBody>
      </p:sp>
      <p:sp>
        <p:nvSpPr>
          <p:cNvPr id="5" name="ZoneTexte 4"/>
          <p:cNvSpPr txBox="1"/>
          <p:nvPr/>
        </p:nvSpPr>
        <p:spPr>
          <a:xfrm>
            <a:off x="258501" y="1799068"/>
            <a:ext cx="8588937" cy="1938992"/>
          </a:xfrm>
          <a:prstGeom prst="rect">
            <a:avLst/>
          </a:prstGeom>
          <a:noFill/>
        </p:spPr>
        <p:txBody>
          <a:bodyPr wrap="square" rtlCol="0">
            <a:spAutoFit/>
          </a:bodyPr>
          <a:lstStyle/>
          <a:p>
            <a:pPr marL="457200" indent="-457200">
              <a:buFont typeface="Arial"/>
              <a:buChar char="•"/>
            </a:pPr>
            <a:r>
              <a:rPr lang="en-GB" sz="2400" dirty="0">
                <a:solidFill>
                  <a:schemeClr val="tx1">
                    <a:lumMod val="85000"/>
                    <a:lumOff val="15000"/>
                  </a:schemeClr>
                </a:solidFill>
                <a:cs typeface="Arial" pitchFamily="34" charset="0"/>
              </a:rPr>
              <a:t>If you’re using a spreadsheet, keep a copy of the </a:t>
            </a:r>
            <a:r>
              <a:rPr lang="en-GB" sz="2400" dirty="0">
                <a:solidFill>
                  <a:srgbClr val="4E81BD"/>
                </a:solidFill>
                <a:cs typeface="Arial" pitchFamily="34" charset="0"/>
              </a:rPr>
              <a:t>original data </a:t>
            </a:r>
            <a:r>
              <a:rPr lang="en-GB" sz="2400" dirty="0">
                <a:solidFill>
                  <a:schemeClr val="tx1">
                    <a:lumMod val="85000"/>
                    <a:lumOff val="15000"/>
                  </a:schemeClr>
                </a:solidFill>
                <a:cs typeface="Arial" pitchFamily="34" charset="0"/>
              </a:rPr>
              <a:t>as it was provided to you. Prepare a new, "cleaned" version for your data analysis.</a:t>
            </a:r>
          </a:p>
          <a:p>
            <a:pPr marL="457200" indent="-457200">
              <a:buFont typeface="Arial"/>
              <a:buChar char="•"/>
            </a:pPr>
            <a:r>
              <a:rPr lang="en-GB" sz="2400" dirty="0">
                <a:solidFill>
                  <a:schemeClr val="tx1">
                    <a:lumMod val="85000"/>
                    <a:lumOff val="15000"/>
                  </a:schemeClr>
                </a:solidFill>
                <a:cs typeface="Arial" pitchFamily="34" charset="0"/>
              </a:rPr>
              <a:t>Do not include columns that you do not need for your analysis.</a:t>
            </a:r>
          </a:p>
          <a:p>
            <a:pPr marL="457200" indent="-457200">
              <a:buFont typeface="Arial"/>
              <a:buChar char="•"/>
            </a:pPr>
            <a:r>
              <a:rPr lang="en-GB" sz="2400" dirty="0">
                <a:solidFill>
                  <a:schemeClr val="tx1">
                    <a:lumMod val="85000"/>
                    <a:lumOff val="15000"/>
                  </a:schemeClr>
                </a:solidFill>
                <a:cs typeface="Arial" pitchFamily="34" charset="0"/>
              </a:rPr>
              <a:t>Have data backups!</a:t>
            </a:r>
          </a:p>
        </p:txBody>
      </p:sp>
    </p:spTree>
    <p:extLst>
      <p:ext uri="{BB962C8B-B14F-4D97-AF65-F5344CB8AC3E}">
        <p14:creationId xmlns:p14="http://schemas.microsoft.com/office/powerpoint/2010/main" val="200251264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37134" y="1010137"/>
            <a:ext cx="8356990" cy="4993491"/>
          </a:xfrm>
        </p:spPr>
        <p:txBody>
          <a:bodyPr/>
          <a:lstStyle/>
          <a:p>
            <a:pPr marL="457200" indent="-457200">
              <a:buFont typeface="Arial"/>
              <a:buChar char="•"/>
            </a:pPr>
            <a:r>
              <a:rPr lang="en-GB" dirty="0">
                <a:solidFill>
                  <a:srgbClr val="4E81BD"/>
                </a:solidFill>
              </a:rPr>
              <a:t>Export</a:t>
            </a:r>
            <a:r>
              <a:rPr lang="en-GB" dirty="0"/>
              <a:t> the spreadsheet to your computer in a text file format:</a:t>
            </a:r>
          </a:p>
          <a:p>
            <a:pPr marL="723900" lvl="1" indent="-457200">
              <a:buFont typeface="Arial"/>
              <a:buChar char="•"/>
            </a:pPr>
            <a:r>
              <a:rPr lang="en-GB" dirty="0"/>
              <a:t>csv (</a:t>
            </a:r>
            <a:r>
              <a:rPr lang="en-GB" u="sng" dirty="0"/>
              <a:t>c</a:t>
            </a:r>
            <a:r>
              <a:rPr lang="en-GB" dirty="0"/>
              <a:t>omma </a:t>
            </a:r>
            <a:r>
              <a:rPr lang="en-GB" u="sng" dirty="0"/>
              <a:t>s</a:t>
            </a:r>
            <a:r>
              <a:rPr lang="en-GB" dirty="0"/>
              <a:t>eparated </a:t>
            </a:r>
            <a:r>
              <a:rPr lang="en-GB" u="sng" dirty="0"/>
              <a:t>v</a:t>
            </a:r>
            <a:r>
              <a:rPr lang="en-GB" dirty="0"/>
              <a:t>alues) format, with file extension </a:t>
            </a:r>
            <a:r>
              <a:rPr lang="en-GB" dirty="0">
                <a:solidFill>
                  <a:srgbClr val="FF0000"/>
                </a:solidFill>
              </a:rPr>
              <a:t>.csv </a:t>
            </a:r>
            <a:r>
              <a:rPr lang="en-GB" dirty="0"/>
              <a:t>OR</a:t>
            </a:r>
          </a:p>
          <a:p>
            <a:pPr marL="723900" lvl="1" indent="-457200">
              <a:buFont typeface="Arial"/>
              <a:buChar char="•"/>
            </a:pPr>
            <a:r>
              <a:rPr lang="en-GB" dirty="0" err="1"/>
              <a:t>tsv</a:t>
            </a:r>
            <a:r>
              <a:rPr lang="en-GB" dirty="0"/>
              <a:t> (</a:t>
            </a:r>
            <a:r>
              <a:rPr lang="en-GB" u="sng" dirty="0"/>
              <a:t>t</a:t>
            </a:r>
            <a:r>
              <a:rPr lang="en-GB" dirty="0"/>
              <a:t>ab </a:t>
            </a:r>
            <a:r>
              <a:rPr lang="en-GB" u="sng" dirty="0"/>
              <a:t>s</a:t>
            </a:r>
            <a:r>
              <a:rPr lang="en-GB" dirty="0"/>
              <a:t>eparated </a:t>
            </a:r>
            <a:r>
              <a:rPr lang="en-GB" u="sng" dirty="0"/>
              <a:t>v</a:t>
            </a:r>
            <a:r>
              <a:rPr lang="en-GB" dirty="0"/>
              <a:t>alues) format, with file extension </a:t>
            </a:r>
            <a:r>
              <a:rPr lang="en-GB" dirty="0">
                <a:solidFill>
                  <a:srgbClr val="FF0000"/>
                </a:solidFill>
              </a:rPr>
              <a:t>.txt </a:t>
            </a:r>
            <a:r>
              <a:rPr lang="en-GB" dirty="0"/>
              <a:t>or </a:t>
            </a:r>
            <a:r>
              <a:rPr lang="en-GB" dirty="0">
                <a:solidFill>
                  <a:srgbClr val="FF0000"/>
                </a:solidFill>
              </a:rPr>
              <a:t>.</a:t>
            </a:r>
            <a:r>
              <a:rPr lang="en-GB" dirty="0" err="1">
                <a:solidFill>
                  <a:srgbClr val="FF0000"/>
                </a:solidFill>
              </a:rPr>
              <a:t>tsv</a:t>
            </a:r>
            <a:endParaRPr lang="en-GB" dirty="0">
              <a:solidFill>
                <a:srgbClr val="FF0000"/>
              </a:solidFill>
            </a:endParaRPr>
          </a:p>
        </p:txBody>
      </p:sp>
      <p:sp>
        <p:nvSpPr>
          <p:cNvPr id="3" name="Titre 2"/>
          <p:cNvSpPr>
            <a:spLocks noGrp="1"/>
          </p:cNvSpPr>
          <p:nvPr>
            <p:ph type="ctrTitle"/>
          </p:nvPr>
        </p:nvSpPr>
        <p:spPr>
          <a:xfrm>
            <a:off x="258500" y="344402"/>
            <a:ext cx="8409249" cy="387798"/>
          </a:xfrm>
        </p:spPr>
        <p:txBody>
          <a:bodyPr/>
          <a:lstStyle/>
          <a:p>
            <a:r>
              <a:rPr lang="en-GB" dirty="0"/>
              <a:t>Saving Your Data</a:t>
            </a:r>
          </a:p>
        </p:txBody>
      </p:sp>
      <p:pic>
        <p:nvPicPr>
          <p:cNvPr id="6" name="Image 5" descr="Capture d’écran 2016-03-07 à 18.22.58.png"/>
          <p:cNvPicPr>
            <a:picLocks noChangeAspect="1"/>
          </p:cNvPicPr>
          <p:nvPr/>
        </p:nvPicPr>
        <p:blipFill rotWithShape="1">
          <a:blip r:embed="rId3">
            <a:extLst>
              <a:ext uri="{28A0092B-C50C-407E-A947-70E740481C1C}">
                <a14:useLocalDpi xmlns:a14="http://schemas.microsoft.com/office/drawing/2010/main" val="0"/>
              </a:ext>
            </a:extLst>
          </a:blip>
          <a:srcRect b="41127"/>
          <a:stretch/>
        </p:blipFill>
        <p:spPr>
          <a:xfrm>
            <a:off x="470190" y="2639898"/>
            <a:ext cx="6155329" cy="3641667"/>
          </a:xfrm>
          <a:prstGeom prst="rect">
            <a:avLst/>
          </a:prstGeom>
        </p:spPr>
      </p:pic>
      <p:sp>
        <p:nvSpPr>
          <p:cNvPr id="5" name="Espace réservé du contenu 1"/>
          <p:cNvSpPr txBox="1">
            <a:spLocks/>
          </p:cNvSpPr>
          <p:nvPr/>
        </p:nvSpPr>
        <p:spPr>
          <a:xfrm>
            <a:off x="3952321" y="5147351"/>
            <a:ext cx="4494695" cy="99524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Now you are ready to start with the analysis</a:t>
            </a:r>
          </a:p>
          <a:p>
            <a:pPr marL="0" indent="0" algn="ctr">
              <a:buNone/>
            </a:pP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19009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txBox="1">
            <a:spLocks/>
          </p:cNvSpPr>
          <p:nvPr/>
        </p:nvSpPr>
        <p:spPr>
          <a:xfrm>
            <a:off x="2009221" y="3247113"/>
            <a:ext cx="5263117" cy="105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Keep your data save:</a:t>
            </a:r>
          </a:p>
          <a:p>
            <a:pPr marL="0" indent="0" algn="ctr">
              <a:buNone/>
            </a:pPr>
            <a:r>
              <a:rPr lang="en-US" dirty="0">
                <a:solidFill>
                  <a:srgbClr val="F6F6F6"/>
                </a:solidFill>
                <a:latin typeface="Comic Sans MS" panose="030F0702030302020204" pitchFamily="66" charset="0"/>
              </a:rPr>
              <a:t>Have a back up!</a:t>
            </a:r>
          </a:p>
        </p:txBody>
      </p:sp>
    </p:spTree>
    <p:extLst>
      <p:ext uri="{BB962C8B-B14F-4D97-AF65-F5344CB8AC3E}">
        <p14:creationId xmlns:p14="http://schemas.microsoft.com/office/powerpoint/2010/main" val="498088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69972" y="2204864"/>
            <a:ext cx="8100000" cy="3240360"/>
          </a:xfrm>
        </p:spPr>
        <p:txBody>
          <a:bodyPr/>
          <a:lstStyle/>
          <a:p>
            <a:pPr>
              <a:lnSpc>
                <a:spcPct val="150000"/>
              </a:lnSpc>
            </a:pPr>
            <a:r>
              <a:rPr lang="en-US" sz="3600" dirty="0">
                <a:latin typeface="Calibri" charset="0"/>
                <a:ea typeface="Calibri" charset="0"/>
                <a:cs typeface="Calibri" charset="0"/>
              </a:rPr>
              <a:t>Importing/exporting data into R</a:t>
            </a:r>
            <a:endParaRPr lang="fr-CH" sz="3600" dirty="0">
              <a:solidFill>
                <a:schemeClr val="bg1">
                  <a:lumMod val="75000"/>
                </a:schemeClr>
              </a:solidFill>
              <a:latin typeface="Calibri" charset="0"/>
              <a:ea typeface="Calibri" charset="0"/>
              <a:cs typeface="Calibri" charset="0"/>
            </a:endParaRPr>
          </a:p>
        </p:txBody>
      </p:sp>
      <p:sp>
        <p:nvSpPr>
          <p:cNvPr id="3" name="Rounded Rectangle 19"/>
          <p:cNvSpPr/>
          <p:nvPr/>
        </p:nvSpPr>
        <p:spPr>
          <a:xfrm>
            <a:off x="997408" y="356804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05</a:t>
            </a:r>
            <a:endParaRPr lang="en-US" sz="2000" b="1" dirty="0">
              <a:solidFill>
                <a:schemeClr val="bg1"/>
              </a:solidFill>
              <a:latin typeface="Arial"/>
              <a:cs typeface="Arial"/>
            </a:endParaRPr>
          </a:p>
        </p:txBody>
      </p:sp>
    </p:spTree>
    <p:extLst>
      <p:ext uri="{BB962C8B-B14F-4D97-AF65-F5344CB8AC3E}">
        <p14:creationId xmlns:p14="http://schemas.microsoft.com/office/powerpoint/2010/main" val="260771230"/>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 name="CustomShape 1"/>
          <p:cNvSpPr/>
          <p:nvPr/>
        </p:nvSpPr>
        <p:spPr>
          <a:xfrm>
            <a:off x="393480" y="1010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266700" indent="-262255">
              <a:lnSpc>
                <a:spcPct val="100000"/>
              </a:lnSpc>
              <a:spcBef>
                <a:spcPts val="561"/>
              </a:spcBef>
              <a:buClr>
                <a:srgbClr val="262626"/>
              </a:buClr>
              <a:buFont typeface="Arial"/>
              <a:buChar char="•"/>
            </a:pPr>
            <a:r>
              <a:rPr lang="en-US" sz="2200" spc="-1" dirty="0">
                <a:solidFill>
                  <a:srgbClr val="262626"/>
                </a:solidFill>
                <a:latin typeface="Calibri"/>
                <a:ea typeface="DejaVu Sans"/>
              </a:rPr>
              <a:t>Most widely used R base function for data import: </a:t>
            </a:r>
            <a:r>
              <a:rPr lang="en-US" sz="2200" b="1" strike="noStrike" spc="-1" dirty="0" err="1">
                <a:solidFill>
                  <a:srgbClr val="4F81BD"/>
                </a:solidFill>
                <a:latin typeface="Calibri"/>
                <a:ea typeface="DejaVu Sans"/>
              </a:rPr>
              <a:t>read.table</a:t>
            </a:r>
            <a:r>
              <a:rPr lang="en-US" sz="2200" b="1" strike="noStrike" spc="-1" dirty="0">
                <a:solidFill>
                  <a:srgbClr val="4F81BD"/>
                </a:solidFill>
                <a:latin typeface="Calibri"/>
                <a:ea typeface="DejaVu Sans"/>
              </a:rPr>
              <a:t>()</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reads</a:t>
            </a:r>
            <a:r>
              <a:rPr lang="en-US" sz="2200" b="0" strike="noStrike" spc="-1" dirty="0">
                <a:solidFill>
                  <a:srgbClr val="262626"/>
                </a:solidFill>
                <a:latin typeface="Calibri"/>
                <a:ea typeface="DejaVu Sans"/>
              </a:rPr>
              <a:t> a formatted text file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0" strike="noStrike" spc="-1" dirty="0">
                <a:solidFill>
                  <a:srgbClr val="4F81BD"/>
                </a:solidFill>
                <a:latin typeface="Calibri"/>
                <a:ea typeface="DejaVu Sans"/>
              </a:rPr>
              <a:t>imports it as a data frame</a:t>
            </a:r>
            <a:endParaRPr lang="en-US" sz="2200" b="0" strike="noStrike" spc="-1" dirty="0">
              <a:latin typeface="Arial"/>
              <a:cs typeface="Arial"/>
            </a:endParaRPr>
          </a:p>
          <a:p>
            <a:pPr marL="886460" lvl="1" indent="-342900">
              <a:lnSpc>
                <a:spcPct val="100000"/>
              </a:lnSpc>
              <a:spcBef>
                <a:spcPts val="1134"/>
              </a:spcBef>
              <a:buClr>
                <a:srgbClr val="000000"/>
              </a:buClr>
              <a:buSzPct val="75000"/>
              <a:buFont typeface="Arial"/>
              <a:buChar char="•"/>
            </a:pPr>
            <a:r>
              <a:rPr lang="en-US" sz="2200" b="1" strike="noStrike" spc="-1" dirty="0">
                <a:solidFill>
                  <a:srgbClr val="262626"/>
                </a:solidFill>
                <a:latin typeface="Calibri"/>
                <a:ea typeface="DejaVu Sans"/>
              </a:rPr>
              <a:t>many</a:t>
            </a:r>
            <a:r>
              <a:rPr lang="en-US" sz="2200" b="0" strike="noStrike" spc="-1" dirty="0">
                <a:solidFill>
                  <a:srgbClr val="262626"/>
                </a:solidFill>
                <a:latin typeface="Calibri"/>
                <a:ea typeface="DejaVu Sans"/>
              </a:rPr>
              <a:t> options, to accommodate most text files (e.g., csv, </a:t>
            </a:r>
            <a:r>
              <a:rPr lang="en-US" sz="2200" b="0" strike="noStrike" spc="-1" dirty="0" err="1">
                <a:solidFill>
                  <a:srgbClr val="262626"/>
                </a:solidFill>
                <a:latin typeface="Calibri"/>
                <a:ea typeface="DejaVu Sans"/>
              </a:rPr>
              <a:t>tsv</a:t>
            </a:r>
            <a:r>
              <a:rPr lang="en-US" sz="2200" b="0" strike="noStrike" spc="-1" dirty="0">
                <a:solidFill>
                  <a:srgbClr val="262626"/>
                </a:solidFill>
                <a:latin typeface="Calibri"/>
                <a:ea typeface="DejaVu Sans"/>
              </a:rPr>
              <a:t>). </a:t>
            </a:r>
            <a:endParaRPr lang="en-US" sz="2200" b="0" strike="noStrike" spc="-1" dirty="0">
              <a:latin typeface="Arial"/>
              <a:cs typeface="Arial"/>
            </a:endParaRPr>
          </a:p>
          <a:p>
            <a:pPr>
              <a:lnSpc>
                <a:spcPct val="100000"/>
              </a:lnSpc>
              <a:spcBef>
                <a:spcPts val="850"/>
              </a:spcBef>
            </a:pPr>
            <a:endParaRPr lang="en-US" sz="2200" b="0" strike="noStrike" spc="-1" dirty="0">
              <a:latin typeface="Arial"/>
            </a:endParaRPr>
          </a:p>
          <a:p>
            <a:pPr>
              <a:lnSpc>
                <a:spcPct val="100000"/>
              </a:lnSpc>
              <a:spcBef>
                <a:spcPts val="850"/>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262626"/>
                </a:solidFill>
                <a:latin typeface="Calibri"/>
                <a:ea typeface="Noto Sans CJK SC"/>
              </a:rPr>
              <a:t>To read an entire data frame from a file, it should have:</a:t>
            </a:r>
            <a:endParaRPr lang="en-US" sz="22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a header line </a:t>
            </a:r>
            <a:r>
              <a:rPr lang="en-US" sz="1800" b="0" strike="noStrike" spc="-1" dirty="0">
                <a:solidFill>
                  <a:srgbClr val="262626"/>
                </a:solidFill>
                <a:latin typeface="Calibri"/>
                <a:ea typeface="Noto Sans CJK SC"/>
              </a:rPr>
              <a:t>containing the names of all variables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not obligatory but preferable)</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4F81BD"/>
                </a:solidFill>
                <a:latin typeface="Calibri"/>
                <a:ea typeface="Noto Sans CJK SC"/>
              </a:rPr>
              <a:t>one line per row, </a:t>
            </a:r>
            <a:r>
              <a:rPr lang="en-US" sz="1800" b="0" strike="noStrike" spc="-1" dirty="0">
                <a:solidFill>
                  <a:srgbClr val="262626"/>
                </a:solidFill>
                <a:latin typeface="Calibri"/>
                <a:ea typeface="Noto Sans CJK SC"/>
              </a:rPr>
              <a:t>with values for each variable </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(missing values should be indicated using </a:t>
            </a:r>
            <a:r>
              <a:rPr lang="en-US" sz="1800" b="0" strike="noStrike" spc="-1" dirty="0">
                <a:solidFill>
                  <a:srgbClr val="4F81BD"/>
                </a:solidFill>
                <a:latin typeface="Calibri"/>
                <a:ea typeface="Noto Sans CJK SC"/>
              </a:rPr>
              <a:t>NA</a:t>
            </a:r>
            <a:r>
              <a:rPr lang="en-US" sz="1800" b="0" strike="noStrike" spc="-1" dirty="0">
                <a:solidFill>
                  <a:srgbClr val="262626"/>
                </a:solidFill>
                <a:latin typeface="Calibri"/>
                <a:ea typeface="Noto Sans CJK SC"/>
              </a:rPr>
              <a:t>)</a:t>
            </a:r>
            <a:r>
              <a:rPr lang="en-US" spc="-1" dirty="0">
                <a:solidFill>
                  <a:srgbClr val="262626"/>
                </a:solidFill>
                <a:latin typeface="Calibri"/>
                <a:ea typeface="Noto Sans CJK SC"/>
              </a:rPr>
              <a:t> </a:t>
            </a:r>
            <a:endParaRPr lang="en-US" sz="1800" b="0" strike="noStrike" spc="-1" dirty="0">
              <a:latin typeface="Arial"/>
              <a:cs typeface="Arial"/>
            </a:endParaRPr>
          </a:p>
          <a:p>
            <a:pPr marL="723900" lvl="1" indent="-452755">
              <a:lnSpc>
                <a:spcPct val="100000"/>
              </a:lnSpc>
              <a:spcBef>
                <a:spcPts val="479"/>
              </a:spcBef>
              <a:buClr>
                <a:srgbClr val="262626"/>
              </a:buClr>
              <a:buFont typeface="StarSymbol"/>
              <a:buAutoNum type="arabicPeriod"/>
            </a:pPr>
            <a:r>
              <a:rPr lang="en-US" sz="1800" b="0" strike="noStrike" spc="-1" dirty="0">
                <a:solidFill>
                  <a:srgbClr val="262626"/>
                </a:solidFill>
                <a:latin typeface="Calibri"/>
                <a:ea typeface="Noto Sans CJK SC"/>
              </a:rPr>
              <a:t>Items must be </a:t>
            </a:r>
            <a:r>
              <a:rPr lang="en-US" sz="1800" b="0" strike="noStrike" spc="-1" dirty="0">
                <a:solidFill>
                  <a:srgbClr val="4F81BD"/>
                </a:solidFill>
                <a:latin typeface="Calibri"/>
                <a:ea typeface="Noto Sans CJK SC"/>
              </a:rPr>
              <a:t>separated by the same separator symbol</a:t>
            </a:r>
            <a:endParaRPr lang="en-US" sz="1800" b="0" strike="noStrike" spc="-1" dirty="0">
              <a:latin typeface="Arial"/>
              <a:cs typeface="Arial"/>
            </a:endParaRPr>
          </a:p>
          <a:p>
            <a:pPr marL="1011555" lvl="2">
              <a:spcBef>
                <a:spcPts val="850"/>
              </a:spcBef>
              <a:buClr>
                <a:srgbClr val="000000"/>
              </a:buClr>
              <a:buSzPct val="45000"/>
            </a:pPr>
            <a:r>
              <a:rPr lang="en-US" spc="-1" dirty="0">
                <a:solidFill>
                  <a:srgbClr val="262626"/>
                </a:solidFill>
                <a:latin typeface="Calibri"/>
                <a:ea typeface="Noto Sans CJK SC"/>
              </a:rPr>
              <a:t>-&gt; </a:t>
            </a:r>
            <a:r>
              <a:rPr lang="en-US" sz="1800" b="0" strike="noStrike" spc="-1" dirty="0">
                <a:solidFill>
                  <a:srgbClr val="262626"/>
                </a:solidFill>
                <a:latin typeface="Calibri"/>
                <a:ea typeface="Noto Sans CJK SC"/>
              </a:rPr>
              <a:t>(most common: </a:t>
            </a:r>
            <a:r>
              <a:rPr lang="en-US" sz="1800" b="0" strike="noStrike" spc="-1" dirty="0">
                <a:solidFill>
                  <a:srgbClr val="4F81BD"/>
                </a:solidFill>
                <a:latin typeface="Calibri"/>
                <a:ea typeface="Noto Sans CJK SC"/>
              </a:rPr>
              <a:t>, ; \t </a:t>
            </a:r>
            <a:r>
              <a:rPr lang="en-US" sz="1800" b="0" strike="noStrike" spc="-1" dirty="0">
                <a:solidFill>
                  <a:srgbClr val="262626"/>
                </a:solidFill>
                <a:latin typeface="Calibri"/>
                <a:ea typeface="Noto Sans CJK SC"/>
              </a:rPr>
              <a:t>)</a:t>
            </a:r>
            <a:endParaRPr lang="en-US" sz="1800" b="0" strike="noStrike" spc="-1" dirty="0">
              <a:latin typeface="Arial"/>
              <a:cs typeface="Arial"/>
            </a:endParaRPr>
          </a:p>
          <a:p>
            <a:pPr>
              <a:lnSpc>
                <a:spcPct val="100000"/>
              </a:lnSpc>
              <a:spcBef>
                <a:spcPts val="479"/>
              </a:spcBef>
            </a:pP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p:txBody>
      </p:sp>
      <p:sp>
        <p:nvSpPr>
          <p:cNvPr id="652"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Importing Data</a:t>
            </a:r>
            <a:endParaRPr lang="en-US" sz="4000" b="0" strike="noStrike" spc="-1">
              <a:latin typeface="Arial"/>
            </a:endParaRPr>
          </a:p>
        </p:txBody>
      </p:sp>
    </p:spTree>
    <p:extLst>
      <p:ext uri="{BB962C8B-B14F-4D97-AF65-F5344CB8AC3E}">
        <p14:creationId xmlns:p14="http://schemas.microsoft.com/office/powerpoint/2010/main" val="70755929"/>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51">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65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6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662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1800" b="0" strike="noStrike" spc="-1" dirty="0">
              <a:latin typeface="Arial"/>
            </a:endParaRPr>
          </a:p>
          <a:p>
            <a:pPr marL="266700" indent="-262255">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cs typeface="Calibri"/>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the file I want to import?</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Look for your file in the file system. </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Note its path: the succession of folders to access it</a:t>
            </a:r>
            <a:endParaRPr lang="en-US" sz="2200" b="0" strike="noStrike" spc="-1" dirty="0">
              <a:solidFill>
                <a:srgbClr val="000000"/>
              </a:solidFill>
              <a:latin typeface="Calibri"/>
              <a:ea typeface="DejaVu Sans"/>
              <a:cs typeface="Calibri"/>
            </a:endParaRPr>
          </a:p>
          <a:p>
            <a:pPr>
              <a:lnSpc>
                <a:spcPct val="100000"/>
              </a:lnSpc>
              <a:spcBef>
                <a:spcPts val="561"/>
              </a:spcBef>
            </a:pPr>
            <a:endParaRPr lang="en-US" sz="2200" b="0" strike="noStrike" spc="-1" dirty="0">
              <a:latin typeface="Arial"/>
            </a:endParaRPr>
          </a:p>
          <a:p>
            <a:pPr marL="266700" indent="-262255">
              <a:lnSpc>
                <a:spcPct val="100000"/>
              </a:lnSpc>
              <a:spcBef>
                <a:spcPts val="561"/>
              </a:spcBef>
              <a:buClr>
                <a:srgbClr val="262626"/>
              </a:buClr>
              <a:buFont typeface="Arial"/>
              <a:buChar char="•"/>
            </a:pPr>
            <a:r>
              <a:rPr lang="en-US" sz="2200" b="0" strike="noStrike" spc="-1" dirty="0">
                <a:solidFill>
                  <a:srgbClr val="000000"/>
                </a:solidFill>
                <a:latin typeface="Calibri"/>
                <a:ea typeface="DejaVu Sans"/>
              </a:rPr>
              <a:t>Where is my working directory?</a:t>
            </a:r>
            <a:endParaRPr lang="en-US" sz="2200" b="0" strike="noStrike" spc="-1" dirty="0">
              <a:latin typeface="Arial"/>
              <a:cs typeface="Arial"/>
            </a:endParaRPr>
          </a:p>
          <a:p>
            <a:pPr marL="775335" lvl="2" indent="-342900">
              <a:lnSpc>
                <a:spcPct val="100000"/>
              </a:lnSpc>
              <a:spcBef>
                <a:spcPts val="561"/>
              </a:spcBef>
              <a:buClr>
                <a:srgbClr val="000000"/>
              </a:buClr>
              <a:buSzPct val="45000"/>
              <a:buFont typeface="Arial"/>
              <a:buChar char="•"/>
            </a:pPr>
            <a:r>
              <a:rPr lang="en-US" sz="2200" b="0" strike="noStrike" spc="-1" dirty="0">
                <a:solidFill>
                  <a:srgbClr val="000000"/>
                </a:solidFill>
                <a:latin typeface="Calibri"/>
                <a:ea typeface="DejaVu Sans"/>
              </a:rPr>
              <a:t>use </a:t>
            </a:r>
            <a:r>
              <a:rPr lang="en-US" sz="2200" b="1" strike="noStrike" spc="-1" dirty="0" err="1">
                <a:solidFill>
                  <a:srgbClr val="3465A4"/>
                </a:solidFill>
                <a:latin typeface="Calibri"/>
                <a:ea typeface="DejaVu Sans"/>
              </a:rPr>
              <a:t>getwd</a:t>
            </a:r>
            <a:r>
              <a:rPr lang="en-US" sz="2200" b="1" strike="noStrike" spc="-1" dirty="0">
                <a:solidFill>
                  <a:srgbClr val="3465A4"/>
                </a:solidFill>
                <a:latin typeface="Calibri"/>
                <a:ea typeface="DejaVu Sans"/>
              </a:rPr>
              <a:t>()   (recommendation: should be the project directory)</a:t>
            </a:r>
            <a:endParaRPr lang="en-US" sz="2200" b="0" strike="noStrike" spc="-1" dirty="0">
              <a:latin typeface="Arial"/>
              <a:cs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Importing Data – </a:t>
            </a:r>
            <a:r>
              <a:rPr lang="en-US" sz="4000" spc="-1" dirty="0">
                <a:solidFill>
                  <a:srgbClr val="4F81BD"/>
                </a:solidFill>
                <a:latin typeface="Calibri"/>
                <a:ea typeface="DejaVu Sans"/>
              </a:rPr>
              <a:t>T</a:t>
            </a:r>
            <a:r>
              <a:rPr lang="en-US" sz="4000" b="0" strike="noStrike" spc="-1" dirty="0">
                <a:solidFill>
                  <a:srgbClr val="4F81BD"/>
                </a:solidFill>
                <a:latin typeface="Calibri"/>
                <a:ea typeface="DejaVu Sans"/>
              </a:rPr>
              <a:t>wo Questions</a:t>
            </a:r>
            <a:endParaRPr lang="en-US" sz="4000" b="0" strike="noStrike" spc="-1" dirty="0">
              <a:latin typeface="Arial"/>
            </a:endParaRPr>
          </a:p>
        </p:txBody>
      </p:sp>
    </p:spTree>
    <p:extLst>
      <p:ext uri="{BB962C8B-B14F-4D97-AF65-F5344CB8AC3E}">
        <p14:creationId xmlns:p14="http://schemas.microsoft.com/office/powerpoint/2010/main" val="2433910577"/>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65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b="0" strike="noStrike" spc="-1" dirty="0">
              <a:latin typeface="Arial"/>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File paths can be specified as a string with </a:t>
            </a:r>
            <a:r>
              <a:rPr lang="en-US" sz="2000" b="1" strike="noStrike" spc="-1" dirty="0">
                <a:solidFill>
                  <a:srgbClr val="4E81BD"/>
                </a:solidFill>
                <a:latin typeface="Arial"/>
              </a:rPr>
              <a:t>'/</a:t>
            </a:r>
            <a:r>
              <a:rPr lang="en-US" sz="2000" b="1" spc="-1" dirty="0">
                <a:solidFill>
                  <a:srgbClr val="4E81BD"/>
                </a:solidFill>
                <a:latin typeface="Arial"/>
              </a:rPr>
              <a:t>'</a:t>
            </a:r>
            <a:r>
              <a:rPr lang="en-US" sz="2000" spc="-1" dirty="0">
                <a:latin typeface="Arial"/>
              </a:rPr>
              <a:t> as separator:</a:t>
            </a:r>
          </a:p>
          <a:p>
            <a:pPr>
              <a:spcBef>
                <a:spcPct val="20000"/>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"C:/Users/Leo/courses/data/snp.csv"  </a:t>
            </a:r>
          </a:p>
          <a:p>
            <a:pPr>
              <a:spcBef>
                <a:spcPct val="20000"/>
              </a:spcBef>
              <a:buClr>
                <a:schemeClr val="tx1">
                  <a:lumMod val="85000"/>
                  <a:lumOff val="15000"/>
                </a:schemeClr>
              </a:buClr>
            </a:pPr>
            <a:endParaRPr lang="en-US" sz="2000" spc="-1" dirty="0">
              <a:solidFill>
                <a:srgbClr val="4F81BD"/>
              </a:solidFill>
              <a:latin typeface="Lucida Console" panose="020B0609040504020204" pitchFamily="49" charset="0"/>
            </a:endParaRPr>
          </a:p>
          <a:p>
            <a:pPr>
              <a:spcBef>
                <a:spcPct val="20000"/>
              </a:spcBef>
              <a:buClr>
                <a:schemeClr val="tx1">
                  <a:lumMod val="85000"/>
                  <a:lumOff val="15000"/>
                </a:schemeClr>
              </a:buClr>
            </a:pPr>
            <a:r>
              <a:rPr lang="en-US" sz="2000" spc="-1" dirty="0">
                <a:latin typeface="Arial"/>
              </a:rPr>
              <a:t>Or with a little help from the function </a:t>
            </a:r>
            <a:r>
              <a:rPr lang="en-US" sz="2000" b="1" spc="-1" dirty="0" err="1">
                <a:solidFill>
                  <a:srgbClr val="4E81BD"/>
                </a:solidFill>
                <a:latin typeface="Arial"/>
              </a:rPr>
              <a:t>file.path</a:t>
            </a:r>
            <a:r>
              <a:rPr lang="en-US" sz="2000" b="1" spc="-1" dirty="0">
                <a:solidFill>
                  <a:srgbClr val="4E81BD"/>
                </a:solidFill>
                <a:latin typeface="Arial"/>
              </a:rPr>
              <a:t>():</a:t>
            </a:r>
            <a:endParaRPr lang="en-US" sz="2000" b="1" strike="noStrike" spc="-1" dirty="0">
              <a:solidFill>
                <a:srgbClr val="4E81BD"/>
              </a:solidFill>
              <a:latin typeface="Arial"/>
            </a:endParaRPr>
          </a:p>
          <a:p>
            <a:pPr>
              <a:lnSpc>
                <a:spcPct val="100000"/>
              </a:lnSpc>
              <a:spcBef>
                <a:spcPct val="20000"/>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("C:", "Users", "Leo", "courses", "data", "snp.csv")</a:t>
            </a:r>
          </a:p>
          <a:p>
            <a:pPr>
              <a:lnSpc>
                <a:spcPct val="100000"/>
              </a:lnSpc>
              <a:spcBef>
                <a:spcPct val="20000"/>
              </a:spcBef>
              <a:buClr>
                <a:schemeClr val="tx1">
                  <a:lumMod val="85000"/>
                  <a:lumOff val="15000"/>
                </a:schemeClr>
              </a:buClr>
            </a:pPr>
            <a:endParaRPr lang="de-CH" dirty="0">
              <a:solidFill>
                <a:srgbClr val="4F81BD"/>
              </a:solidFill>
              <a:latin typeface="Lucida Console" panose="020B0609040504020204" pitchFamily="49" charset="0"/>
              <a:ea typeface="Courier" charset="0"/>
              <a:cs typeface="Courier" charset="0"/>
            </a:endParaRPr>
          </a:p>
          <a:p>
            <a:pPr>
              <a:lnSpc>
                <a:spcPct val="100000"/>
              </a:lnSpc>
              <a:spcBef>
                <a:spcPts val="561"/>
              </a:spcBef>
            </a:pPr>
            <a:endParaRPr lang="en-US" sz="2000"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a:t>
            </a:r>
            <a:endParaRPr lang="en-US" sz="4000" b="0" strike="noStrike" spc="-1" dirty="0">
              <a:latin typeface="Arial"/>
            </a:endParaRPr>
          </a:p>
        </p:txBody>
      </p:sp>
      <p:sp>
        <p:nvSpPr>
          <p:cNvPr id="4" name="CustomShape 3"/>
          <p:cNvSpPr/>
          <p:nvPr/>
        </p:nvSpPr>
        <p:spPr>
          <a:xfrm>
            <a:off x="258480" y="5099734"/>
            <a:ext cx="8228880" cy="127980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WARNINGS:</a:t>
            </a:r>
            <a:endParaRPr lang="en-US" sz="2000" spc="-1" dirty="0">
              <a:latin typeface="Arial"/>
            </a:endParaRPr>
          </a:p>
          <a:p>
            <a:pPr>
              <a:spcBef>
                <a:spcPts val="283"/>
              </a:spcBef>
              <a:spcAft>
                <a:spcPts val="283"/>
              </a:spcAft>
            </a:pPr>
            <a:r>
              <a:rPr lang="en-US" sz="2000" spc="-1" dirty="0">
                <a:solidFill>
                  <a:srgbClr val="FFFFFF"/>
                </a:solidFill>
                <a:latin typeface="Comic Sans MS"/>
                <a:ea typeface="DejaVu Sans"/>
              </a:rPr>
              <a:t>On Windows : replace  ‘\’ by ‘/’</a:t>
            </a:r>
            <a:endParaRPr lang="en-US" sz="2000" spc="-1" dirty="0">
              <a:latin typeface="Arial"/>
            </a:endParaRPr>
          </a:p>
          <a:p>
            <a:pPr>
              <a:lnSpc>
                <a:spcPct val="100000"/>
              </a:lnSpc>
              <a:spcBef>
                <a:spcPts val="283"/>
              </a:spcBef>
              <a:spcAft>
                <a:spcPts val="283"/>
              </a:spcAft>
            </a:pPr>
            <a:endParaRPr lang="en-US" sz="2000" b="0" strike="noStrike" spc="-1" dirty="0">
              <a:latin typeface="Arial"/>
            </a:endParaRPr>
          </a:p>
        </p:txBody>
      </p:sp>
    </p:spTree>
    <p:extLst>
      <p:ext uri="{BB962C8B-B14F-4D97-AF65-F5344CB8AC3E}">
        <p14:creationId xmlns:p14="http://schemas.microsoft.com/office/powerpoint/2010/main" val="277052125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258480" y="111599"/>
            <a:ext cx="8565120" cy="6267935"/>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marL="266760" indent="-262800">
              <a:lnSpc>
                <a:spcPct val="100000"/>
              </a:lnSpc>
              <a:spcBef>
                <a:spcPts val="561"/>
              </a:spcBef>
              <a:buClr>
                <a:srgbClr val="262626"/>
              </a:buClr>
              <a:buFont typeface="Arial"/>
              <a:buChar char="•"/>
            </a:pPr>
            <a:endParaRPr lang="en-US" sz="2200" b="0" strike="noStrike" spc="-1" dirty="0">
              <a:solidFill>
                <a:srgbClr val="000000"/>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r>
              <a:rPr lang="en-US" sz="2000" b="0" strike="noStrike" spc="-1" dirty="0">
                <a:latin typeface="Arial"/>
              </a:rPr>
              <a:t>R understands "." and ".." for relative file paths</a:t>
            </a:r>
          </a:p>
          <a:p>
            <a:pPr>
              <a:lnSpc>
                <a:spcPct val="100000"/>
              </a:lnSpc>
              <a:spcBef>
                <a:spcPts val="561"/>
              </a:spcBef>
            </a:pPr>
            <a:r>
              <a:rPr lang="en-US" sz="2000" spc="-1" dirty="0">
                <a:latin typeface="Arial"/>
              </a:rPr>
              <a:t>	.  is the current directory (=working directory)</a:t>
            </a:r>
          </a:p>
          <a:p>
            <a:pPr>
              <a:lnSpc>
                <a:spcPct val="100000"/>
              </a:lnSpc>
              <a:spcBef>
                <a:spcPts val="561"/>
              </a:spcBef>
            </a:pPr>
            <a:r>
              <a:rPr lang="en-US" sz="2000" b="0" strike="noStrike" spc="-1" dirty="0">
                <a:latin typeface="Arial"/>
              </a:rPr>
              <a:t>	.. is the parent directory</a:t>
            </a:r>
          </a:p>
          <a:p>
            <a:pPr>
              <a:lnSpc>
                <a:spcPct val="100000"/>
              </a:lnSpc>
              <a:spcBef>
                <a:spcPts val="561"/>
              </a:spcBef>
            </a:pPr>
            <a:endParaRPr lang="en-US" sz="2000" b="0" strike="noStrike" spc="-1" dirty="0">
              <a:latin typeface="Arial"/>
            </a:endParaRPr>
          </a:p>
          <a:p>
            <a:pPr>
              <a:lnSpc>
                <a:spcPct val="100000"/>
              </a:lnSpc>
              <a:spcBef>
                <a:spcPts val="561"/>
              </a:spcBef>
            </a:pPr>
            <a:r>
              <a:rPr lang="en-US" dirty="0">
                <a:solidFill>
                  <a:srgbClr val="4F81BD"/>
                </a:solidFill>
                <a:latin typeface="Lucida Console" panose="020B0609040504020204" pitchFamily="49" charset="0"/>
                <a:ea typeface="Courier" charset="0"/>
                <a:cs typeface="Courier" charset="0"/>
              </a:rPr>
              <a:t>"./data/snp.csv" </a:t>
            </a:r>
            <a:r>
              <a:rPr lang="en-US" sz="2000" spc="-1" dirty="0">
                <a:solidFill>
                  <a:schemeClr val="accent3">
                    <a:lumMod val="50000"/>
                  </a:schemeClr>
                </a:solidFill>
                <a:latin typeface="Arial"/>
              </a:rPr>
              <a:t># </a:t>
            </a:r>
            <a:r>
              <a:rPr lang="en-US" sz="2000" b="0" strike="noStrike" spc="-1" dirty="0">
                <a:solidFill>
                  <a:schemeClr val="accent3">
                    <a:lumMod val="50000"/>
                  </a:schemeClr>
                </a:solidFill>
                <a:latin typeface="Arial"/>
              </a:rPr>
              <a:t>file "snps.csv" in subfolder "data" of current directory </a:t>
            </a:r>
          </a:p>
          <a:p>
            <a:pPr>
              <a:spcBef>
                <a:spcPts val="561"/>
              </a:spcBef>
              <a:buClr>
                <a:schemeClr val="tx1">
                  <a:lumMod val="85000"/>
                  <a:lumOff val="15000"/>
                </a:schemeClr>
              </a:buClr>
            </a:pPr>
            <a:r>
              <a:rPr lang="en-US" dirty="0">
                <a:solidFill>
                  <a:srgbClr val="4F81BD"/>
                </a:solidFill>
                <a:latin typeface="Lucida Console" panose="020B0609040504020204" pitchFamily="49" charset="0"/>
                <a:ea typeface="Courier" charset="0"/>
                <a:cs typeface="Courier" charset="0"/>
              </a:rPr>
              <a:t>"../../snp.csv"  </a:t>
            </a:r>
            <a:r>
              <a:rPr lang="en-US" sz="2000" spc="-1" dirty="0">
                <a:solidFill>
                  <a:schemeClr val="accent3">
                    <a:lumMod val="50000"/>
                  </a:schemeClr>
                </a:solidFill>
                <a:latin typeface="Arial"/>
              </a:rPr>
              <a:t># file "snps.csv", 2 levels up from current directory</a:t>
            </a:r>
          </a:p>
          <a:p>
            <a:pPr>
              <a:spcBef>
                <a:spcPts val="561"/>
              </a:spcBef>
              <a:buClr>
                <a:schemeClr val="tx1">
                  <a:lumMod val="85000"/>
                  <a:lumOff val="15000"/>
                </a:schemeClr>
              </a:buClr>
            </a:pPr>
            <a:endParaRPr lang="en-US" sz="2000" b="0" strike="noStrike" spc="-1" dirty="0">
              <a:latin typeface="Arial"/>
            </a:endParaRPr>
          </a:p>
          <a:p>
            <a:pPr>
              <a:spcBef>
                <a:spcPts val="561"/>
              </a:spcBef>
              <a:buClr>
                <a:schemeClr val="tx1">
                  <a:lumMod val="85000"/>
                  <a:lumOff val="15000"/>
                </a:schemeClr>
              </a:buClr>
            </a:pPr>
            <a:r>
              <a:rPr lang="en-US" sz="2000" spc="-1" dirty="0">
                <a:latin typeface="Arial"/>
              </a:rPr>
              <a:t>Also works with </a:t>
            </a:r>
            <a:r>
              <a:rPr lang="en-US" sz="2000" spc="-1" dirty="0" err="1">
                <a:latin typeface="Arial"/>
              </a:rPr>
              <a:t>file.path</a:t>
            </a:r>
            <a:r>
              <a:rPr lang="en-US" sz="2000" spc="-1" dirty="0">
                <a:latin typeface="Arial"/>
              </a:rPr>
              <a:t>():</a:t>
            </a:r>
          </a:p>
          <a:p>
            <a:pPr>
              <a:spcBef>
                <a:spcPts val="561"/>
              </a:spcBef>
              <a:buClr>
                <a:schemeClr val="tx1">
                  <a:lumMod val="85000"/>
                  <a:lumOff val="15000"/>
                </a:schemeClr>
              </a:buClr>
            </a:pPr>
            <a:r>
              <a:rPr lang="en-US" dirty="0" err="1">
                <a:solidFill>
                  <a:srgbClr val="4F81BD"/>
                </a:solidFill>
                <a:latin typeface="Lucida Console" panose="020B0609040504020204" pitchFamily="49" charset="0"/>
                <a:ea typeface="Courier" charset="0"/>
                <a:cs typeface="Courier" charset="0"/>
              </a:rPr>
              <a:t>file.path</a:t>
            </a:r>
            <a:r>
              <a:rPr lang="en-US" dirty="0">
                <a:solidFill>
                  <a:srgbClr val="4F81BD"/>
                </a:solidFill>
                <a:latin typeface="Lucida Console" panose="020B0609040504020204" pitchFamily="49" charset="0"/>
                <a:ea typeface="Courier" charset="0"/>
                <a:cs typeface="Courier" charset="0"/>
              </a:rPr>
              <a:t>("..", "..", "snp.csv")</a:t>
            </a:r>
          </a:p>
          <a:p>
            <a:pPr>
              <a:lnSpc>
                <a:spcPct val="100000"/>
              </a:lnSpc>
              <a:spcBef>
                <a:spcPts val="561"/>
              </a:spcBef>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File Paths in R  - Relative</a:t>
            </a:r>
            <a:endParaRPr lang="en-US" sz="4000" b="0" strike="noStrike" spc="-1" dirty="0">
              <a:latin typeface="Arial"/>
            </a:endParaRPr>
          </a:p>
        </p:txBody>
      </p:sp>
    </p:spTree>
    <p:extLst>
      <p:ext uri="{BB962C8B-B14F-4D97-AF65-F5344CB8AC3E}">
        <p14:creationId xmlns:p14="http://schemas.microsoft.com/office/powerpoint/2010/main" val="374534265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 name="CustomShape 1"/>
          <p:cNvSpPr/>
          <p:nvPr/>
        </p:nvSpPr>
        <p:spPr>
          <a:xfrm>
            <a:off x="395280" y="398160"/>
            <a:ext cx="8353080" cy="5928212"/>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1800" b="0" strike="noStrike" spc="-1" dirty="0">
              <a:latin typeface="Arial"/>
            </a:endParaRPr>
          </a:p>
          <a:p>
            <a:pPr>
              <a:lnSpc>
                <a:spcPct val="100000"/>
              </a:lnSpc>
              <a:spcBef>
                <a:spcPts val="561"/>
              </a:spcBef>
            </a:pPr>
            <a:r>
              <a:rPr lang="en-US" sz="2000" spc="-1" dirty="0" err="1">
                <a:latin typeface="Arial"/>
              </a:rPr>
              <a:t>read.table</a:t>
            </a:r>
            <a:r>
              <a:rPr lang="en-US" sz="2000" spc="-1" dirty="0">
                <a:latin typeface="Arial"/>
              </a:rPr>
              <a:t>()  needs to know where the file is located.</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the working directory: </a:t>
            </a:r>
            <a:r>
              <a:rPr lang="en-US" sz="2000" spc="-1" dirty="0">
                <a:latin typeface="Arial"/>
              </a:rPr>
              <a:t>file name suffices.</a:t>
            </a:r>
          </a:p>
          <a:p>
            <a:pPr>
              <a:lnSpc>
                <a:spcPct val="100000"/>
              </a:lnSpc>
              <a:spcBef>
                <a:spcPts val="561"/>
              </a:spcBef>
            </a:pPr>
            <a:r>
              <a:rPr lang="en-US" spc="-1" dirty="0">
                <a:solidFill>
                  <a:srgbClr val="3465A4"/>
                </a:solidFill>
                <a:latin typeface="Lucida Console" panose="020B0609040504020204" pitchFamily="49" charset="0"/>
                <a:ea typeface="DejaVu Sans"/>
              </a:rPr>
              <a:t>   read.csv("snp.csv“)</a:t>
            </a:r>
          </a:p>
          <a:p>
            <a:pPr>
              <a:lnSpc>
                <a:spcPct val="100000"/>
              </a:lnSpc>
              <a:spcBef>
                <a:spcPts val="561"/>
              </a:spcBef>
            </a:pPr>
            <a:endParaRPr lang="en-US" sz="2000" spc="-1" dirty="0">
              <a:latin typeface="Arial"/>
            </a:endParaRPr>
          </a:p>
          <a:p>
            <a:pPr marL="342900" indent="-342900">
              <a:lnSpc>
                <a:spcPct val="100000"/>
              </a:lnSpc>
              <a:spcBef>
                <a:spcPts val="561"/>
              </a:spcBef>
              <a:buFont typeface="Arial" panose="020B0604020202020204" pitchFamily="34" charset="0"/>
              <a:buChar char="•"/>
            </a:pPr>
            <a:r>
              <a:rPr lang="en-US" sz="2000" b="1" spc="-1" dirty="0">
                <a:latin typeface="Arial"/>
              </a:rPr>
              <a:t>Data file is in a sub-folder of working directory: </a:t>
            </a:r>
            <a:r>
              <a:rPr lang="en-US" sz="2000" spc="-1" dirty="0">
                <a:latin typeface="Arial"/>
              </a:rPr>
              <a:t>It's easy to use a </a:t>
            </a:r>
            <a:r>
              <a:rPr lang="en-US" sz="2000" spc="-1" dirty="0">
                <a:solidFill>
                  <a:srgbClr val="4E81BD"/>
                </a:solidFill>
                <a:latin typeface="Arial"/>
              </a:rPr>
              <a:t>relative path</a:t>
            </a:r>
            <a:r>
              <a:rPr lang="en-US" sz="2000" spc="-1" dirty="0">
                <a:latin typeface="Arial"/>
              </a:rPr>
              <a:t>. (Great option for </a:t>
            </a:r>
            <a:r>
              <a:rPr lang="en-US" sz="2000" spc="-1" dirty="0">
                <a:solidFill>
                  <a:srgbClr val="4E81BD"/>
                </a:solidFill>
                <a:latin typeface="Arial"/>
              </a:rPr>
              <a:t>projects</a:t>
            </a:r>
            <a:r>
              <a:rPr lang="en-US" sz="2000" spc="-1" dirty="0">
                <a:latin typeface="Arial"/>
              </a:rPr>
              <a:t> shared with </a:t>
            </a:r>
            <a:r>
              <a:rPr lang="en-US" sz="2000" spc="-1" dirty="0">
                <a:solidFill>
                  <a:srgbClr val="0070C0"/>
                </a:solidFill>
                <a:latin typeface="Arial"/>
              </a:rPr>
              <a:t>others</a:t>
            </a:r>
            <a:r>
              <a:rPr lang="en-US" sz="2000" spc="-1" dirty="0">
                <a:latin typeface="Arial"/>
              </a:rPr>
              <a:t>).</a:t>
            </a:r>
          </a:p>
          <a:p>
            <a:pPr>
              <a:spcBef>
                <a:spcPts val="561"/>
              </a:spcBef>
            </a:pPr>
            <a:r>
              <a:rPr lang="en-US" spc="-1" dirty="0">
                <a:solidFill>
                  <a:srgbClr val="3465A4"/>
                </a:solidFill>
                <a:latin typeface="Lucida Console" panose="020B0609040504020204" pitchFamily="49" charset="0"/>
                <a:ea typeface="DejaVu Sans"/>
              </a:rPr>
              <a:t>  read.csv("data/snp.csv“) or </a:t>
            </a:r>
          </a:p>
          <a:p>
            <a:pPr>
              <a:spcBef>
                <a:spcPts val="561"/>
              </a:spcBef>
            </a:pPr>
            <a:r>
              <a:rPr lang="en-US" spc="-1" dirty="0">
                <a:solidFill>
                  <a:srgbClr val="3465A4"/>
                </a:solidFill>
                <a:latin typeface="Lucida Console" panose="020B0609040504020204" pitchFamily="49" charset="0"/>
                <a:ea typeface="DejaVu Sans"/>
              </a:rPr>
              <a:t>  read.csv(</a:t>
            </a:r>
            <a:r>
              <a:rPr lang="en-US" spc="-1" dirty="0" err="1">
                <a:solidFill>
                  <a:srgbClr val="3465A4"/>
                </a:solidFill>
                <a:latin typeface="Lucida Console" panose="020B0609040504020204" pitchFamily="49" charset="0"/>
                <a:ea typeface="DejaVu Sans"/>
              </a:rPr>
              <a:t>file.path</a:t>
            </a:r>
            <a:r>
              <a:rPr lang="en-US" spc="-1" dirty="0">
                <a:solidFill>
                  <a:srgbClr val="3465A4"/>
                </a:solidFill>
                <a:latin typeface="Lucida Console" panose="020B0609040504020204" pitchFamily="49" charset="0"/>
                <a:ea typeface="DejaVu Sans"/>
              </a:rPr>
              <a:t>("data", "snp.csv"))</a:t>
            </a:r>
          </a:p>
          <a:p>
            <a:pPr>
              <a:spcBef>
                <a:spcPts val="561"/>
              </a:spcBef>
            </a:pPr>
            <a:endParaRPr lang="en-US" b="1" spc="-1" dirty="0">
              <a:solidFill>
                <a:srgbClr val="3465A4"/>
              </a:solidFill>
              <a:latin typeface="Lucida Console" panose="020B0609040504020204" pitchFamily="49" charset="0"/>
              <a:ea typeface="DejaVu Sans"/>
            </a:endParaRPr>
          </a:p>
          <a:p>
            <a:pPr marL="342900" indent="-342900">
              <a:spcBef>
                <a:spcPts val="561"/>
              </a:spcBef>
              <a:buFont typeface="Arial" panose="020B0604020202020204" pitchFamily="34" charset="0"/>
              <a:buChar char="•"/>
            </a:pPr>
            <a:r>
              <a:rPr lang="en-US" sz="2000" b="1" spc="-1" dirty="0">
                <a:latin typeface="Arial"/>
              </a:rPr>
              <a:t>Data file is somewhere else or you are not working inside a project: </a:t>
            </a:r>
            <a:r>
              <a:rPr lang="en-US" sz="2000" spc="-1" dirty="0">
                <a:latin typeface="Arial"/>
              </a:rPr>
              <a:t>it's safest to use an </a:t>
            </a:r>
            <a:r>
              <a:rPr lang="en-US" sz="2000" spc="-1" dirty="0">
                <a:solidFill>
                  <a:srgbClr val="4E81BD"/>
                </a:solidFill>
                <a:latin typeface="Arial"/>
              </a:rPr>
              <a:t>absolute path </a:t>
            </a:r>
            <a:r>
              <a:rPr lang="en-US" sz="2000" spc="-1" dirty="0">
                <a:latin typeface="Arial"/>
              </a:rPr>
              <a:t>(but can be more painful to specify!). </a:t>
            </a:r>
          </a:p>
          <a:p>
            <a:pPr>
              <a:spcBef>
                <a:spcPts val="561"/>
              </a:spcBef>
            </a:pPr>
            <a:r>
              <a:rPr lang="en-US" sz="2200" spc="-1" dirty="0">
                <a:solidFill>
                  <a:srgbClr val="3465A4"/>
                </a:solidFill>
                <a:ea typeface="DejaVu Sans"/>
              </a:rPr>
              <a:t>     read.csv(</a:t>
            </a:r>
            <a:r>
              <a:rPr lang="en-US" spc="-1" dirty="0">
                <a:solidFill>
                  <a:srgbClr val="3465A4"/>
                </a:solidFill>
                <a:latin typeface="Lucida Console" panose="020B0609040504020204" pitchFamily="49" charset="0"/>
                <a:ea typeface="DejaVu Sans"/>
              </a:rPr>
              <a:t>"C:/Users/Leo/courses/data/snp.csv”)</a:t>
            </a:r>
            <a:endParaRPr lang="en-US" sz="2200" b="1" spc="-1" dirty="0">
              <a:solidFill>
                <a:srgbClr val="3465A4"/>
              </a:solidFill>
              <a:latin typeface="Calibri"/>
              <a:ea typeface="DejaVu Sans"/>
            </a:endParaRPr>
          </a:p>
          <a:p>
            <a:pPr>
              <a:lnSpc>
                <a:spcPct val="100000"/>
              </a:lnSpc>
              <a:spcBef>
                <a:spcPts val="561"/>
              </a:spcBef>
            </a:pPr>
            <a:endParaRPr lang="en-US" sz="2000" spc="-1" dirty="0">
              <a:latin typeface="Arial"/>
            </a:endParaRPr>
          </a:p>
          <a:p>
            <a:pPr>
              <a:lnSpc>
                <a:spcPct val="100000"/>
              </a:lnSpc>
              <a:spcBef>
                <a:spcPts val="561"/>
              </a:spcBef>
            </a:pPr>
            <a:endParaRPr lang="en-US" sz="2200" spc="-1" dirty="0">
              <a:latin typeface="Arial"/>
            </a:endParaRPr>
          </a:p>
          <a:p>
            <a:pPr algn="ctr">
              <a:lnSpc>
                <a:spcPct val="100000"/>
              </a:lnSpc>
              <a:spcBef>
                <a:spcPts val="561"/>
              </a:spcBef>
            </a:pPr>
            <a:endParaRPr lang="en-US" sz="2200" b="0" strike="noStrike" spc="-1" dirty="0">
              <a:latin typeface="Arial"/>
            </a:endParaRPr>
          </a:p>
          <a:p>
            <a:pPr>
              <a:lnSpc>
                <a:spcPct val="100000"/>
              </a:lnSpc>
              <a:spcBef>
                <a:spcPts val="561"/>
              </a:spcBef>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a:p>
            <a:pPr>
              <a:lnSpc>
                <a:spcPct val="100000"/>
              </a:lnSpc>
            </a:pPr>
            <a:endParaRPr lang="en-US" sz="2200" b="0" strike="noStrike" spc="-1" dirty="0">
              <a:latin typeface="Arial"/>
            </a:endParaRPr>
          </a:p>
        </p:txBody>
      </p:sp>
      <p:sp>
        <p:nvSpPr>
          <p:cNvPr id="654" name="CustomShape 2"/>
          <p:cNvSpPr/>
          <p:nvPr/>
        </p:nvSpPr>
        <p:spPr>
          <a:xfrm>
            <a:off x="258480" y="111600"/>
            <a:ext cx="870192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ea typeface="DejaVu Sans"/>
              </a:rPr>
              <a:t>Importing Data – File Paths</a:t>
            </a:r>
            <a:r>
              <a:rPr lang="en-US" sz="4000" b="0" strike="noStrike" spc="-1" dirty="0">
                <a:solidFill>
                  <a:srgbClr val="4F81BD"/>
                </a:solidFill>
                <a:latin typeface="Calibri"/>
                <a:ea typeface="DejaVu Sans"/>
              </a:rPr>
              <a:t> </a:t>
            </a:r>
            <a:endParaRPr lang="en-US" sz="4000" b="0" strike="noStrike" spc="-1" dirty="0">
              <a:latin typeface="Arial"/>
            </a:endParaRPr>
          </a:p>
        </p:txBody>
      </p:sp>
    </p:spTree>
    <p:extLst>
      <p:ext uri="{BB962C8B-B14F-4D97-AF65-F5344CB8AC3E}">
        <p14:creationId xmlns:p14="http://schemas.microsoft.com/office/powerpoint/2010/main" val="1335902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3" name="Espace réservé du texte 2"/>
          <p:cNvSpPr>
            <a:spLocks noGrp="1"/>
          </p:cNvSpPr>
          <p:nvPr>
            <p:ph type="body" sz="quarter" idx="12"/>
          </p:nvPr>
        </p:nvSpPr>
        <p:spPr>
          <a:xfrm>
            <a:off x="1154800" y="4467111"/>
            <a:ext cx="7508753" cy="720000"/>
          </a:xfrm>
        </p:spPr>
        <p:txBody>
          <a:bodyPr/>
          <a:lstStyle/>
          <a:p>
            <a:r>
              <a:rPr lang="en-GB" sz="2400" dirty="0">
                <a:solidFill>
                  <a:schemeClr val="tx1"/>
                </a:solidFill>
                <a:latin typeface="Calibri" charset="0"/>
                <a:ea typeface="Calibri" charset="0"/>
                <a:cs typeface="Calibri" charset="0"/>
              </a:rPr>
              <a:t>Getting started with </a:t>
            </a:r>
            <a:r>
              <a:rPr lang="en-GB" sz="2400" dirty="0">
                <a:solidFill>
                  <a:srgbClr val="4F81BD"/>
                </a:solidFill>
                <a:latin typeface="Calibri" charset="0"/>
                <a:ea typeface="Calibri" charset="0"/>
                <a:cs typeface="Calibri" charset="0"/>
              </a:rPr>
              <a:t>R syntax and objects</a:t>
            </a:r>
          </a:p>
        </p:txBody>
      </p:sp>
      <p:sp>
        <p:nvSpPr>
          <p:cNvPr id="6" name="Espace réservé du texte 5"/>
          <p:cNvSpPr>
            <a:spLocks noGrp="1"/>
          </p:cNvSpPr>
          <p:nvPr>
            <p:ph type="body" sz="quarter" idx="13"/>
          </p:nvPr>
        </p:nvSpPr>
        <p:spPr>
          <a:xfrm>
            <a:off x="1154800" y="6277700"/>
            <a:ext cx="5760000" cy="720000"/>
          </a:xfrm>
        </p:spPr>
        <p:txBody>
          <a:bodyPr/>
          <a:lstStyle/>
          <a:p>
            <a:r>
              <a:rPr lang="en-GB" sz="2400" dirty="0">
                <a:solidFill>
                  <a:srgbClr val="4F81BD"/>
                </a:solidFill>
                <a:latin typeface="Calibri" charset="0"/>
                <a:ea typeface="Calibri" charset="0"/>
                <a:cs typeface="Calibri" charset="0"/>
              </a:rPr>
              <a:t>Importing/exporting data </a:t>
            </a:r>
            <a:r>
              <a:rPr lang="en-GB" sz="2400" dirty="0">
                <a:solidFill>
                  <a:schemeClr val="tx1"/>
                </a:solidFill>
                <a:latin typeface="Calibri" charset="0"/>
                <a:ea typeface="Calibri" charset="0"/>
                <a:cs typeface="Calibri" charset="0"/>
              </a:rPr>
              <a:t>with R </a:t>
            </a:r>
          </a:p>
          <a:p>
            <a:endParaRPr lang="en-GB" dirty="0"/>
          </a:p>
        </p:txBody>
      </p:sp>
      <p:sp>
        <p:nvSpPr>
          <p:cNvPr id="8" name="Espace réservé du texte 7"/>
          <p:cNvSpPr>
            <a:spLocks noGrp="1"/>
          </p:cNvSpPr>
          <p:nvPr>
            <p:ph type="body" sz="quarter" idx="10"/>
          </p:nvPr>
        </p:nvSpPr>
        <p:spPr>
          <a:xfrm>
            <a:off x="1154800" y="2826106"/>
            <a:ext cx="5760000" cy="720000"/>
          </a:xfrm>
        </p:spPr>
        <p:txBody>
          <a:bodyPr/>
          <a:lstStyle/>
          <a:p>
            <a:r>
              <a:rPr lang="en-GB" sz="2400" dirty="0">
                <a:solidFill>
                  <a:schemeClr val="tx1"/>
                </a:solidFill>
                <a:latin typeface="Calibri" charset="0"/>
                <a:ea typeface="Calibri" charset="0"/>
                <a:cs typeface="Calibri" charset="0"/>
              </a:rPr>
              <a:t>What is </a:t>
            </a:r>
            <a:r>
              <a:rPr lang="en-GB" sz="2400" dirty="0">
                <a:solidFill>
                  <a:srgbClr val="4F81BD"/>
                </a:solidFill>
                <a:latin typeface="Calibri" charset="0"/>
                <a:ea typeface="Calibri" charset="0"/>
                <a:cs typeface="Calibri" charset="0"/>
              </a:rPr>
              <a:t>R</a:t>
            </a:r>
            <a:r>
              <a:rPr lang="en-GB" dirty="0">
                <a:solidFill>
                  <a:schemeClr val="tx1"/>
                </a:solidFill>
                <a:latin typeface="Calibri" charset="0"/>
                <a:ea typeface="Calibri" charset="0"/>
                <a:cs typeface="Calibri" charset="0"/>
              </a:rPr>
              <a:t>? </a:t>
            </a:r>
            <a:r>
              <a:rPr lang="en-GB" sz="2400" dirty="0">
                <a:solidFill>
                  <a:srgbClr val="4F81BD"/>
                </a:solidFill>
                <a:latin typeface="Calibri" charset="0"/>
                <a:ea typeface="Calibri" charset="0"/>
                <a:cs typeface="Calibri" charset="0"/>
              </a:rPr>
              <a:t>Introduction</a:t>
            </a:r>
          </a:p>
        </p:txBody>
      </p:sp>
      <p:sp>
        <p:nvSpPr>
          <p:cNvPr id="9" name="Espace réservé du texte 7"/>
          <p:cNvSpPr>
            <a:spLocks noGrp="1"/>
          </p:cNvSpPr>
          <p:nvPr>
            <p:ph type="body" sz="quarter" idx="10"/>
          </p:nvPr>
        </p:nvSpPr>
        <p:spPr>
          <a:xfrm>
            <a:off x="278500" y="1984985"/>
            <a:ext cx="5760000" cy="720000"/>
          </a:xfrm>
        </p:spPr>
        <p:txBody>
          <a:bodyPr/>
          <a:lstStyle/>
          <a:p>
            <a:r>
              <a:rPr lang="en-GB" sz="2800" dirty="0">
                <a:solidFill>
                  <a:srgbClr val="4F81BD"/>
                </a:solidFill>
                <a:latin typeface="Calibri" charset="0"/>
                <a:ea typeface="Calibri" charset="0"/>
                <a:cs typeface="Calibri" charset="0"/>
              </a:rPr>
              <a:t>Day 1</a:t>
            </a:r>
            <a:endParaRPr lang="en-GB" sz="2800" dirty="0">
              <a:latin typeface="Calibri" charset="0"/>
              <a:ea typeface="Calibri" charset="0"/>
              <a:cs typeface="Calibri" charset="0"/>
            </a:endParaRPr>
          </a:p>
        </p:txBody>
      </p:sp>
      <p:sp>
        <p:nvSpPr>
          <p:cNvPr id="10" name="Rounded Rectangle 19"/>
          <p:cNvSpPr/>
          <p:nvPr/>
        </p:nvSpPr>
        <p:spPr>
          <a:xfrm>
            <a:off x="312900" y="2726594"/>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a:solidFill>
                  <a:schemeClr val="bg1"/>
                </a:solidFill>
                <a:latin typeface="Arial"/>
                <a:cs typeface="Arial"/>
              </a:rPr>
              <a:t>01</a:t>
            </a:r>
            <a:endParaRPr lang="en-US" sz="2000" b="1" dirty="0">
              <a:solidFill>
                <a:schemeClr val="bg1"/>
              </a:solidFill>
              <a:latin typeface="Arial"/>
              <a:cs typeface="Arial"/>
            </a:endParaRPr>
          </a:p>
        </p:txBody>
      </p:sp>
      <p:sp>
        <p:nvSpPr>
          <p:cNvPr id="11" name="Rounded Rectangle 19"/>
          <p:cNvSpPr/>
          <p:nvPr/>
        </p:nvSpPr>
        <p:spPr>
          <a:xfrm>
            <a:off x="312900" y="3602037"/>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
        <p:nvSpPr>
          <p:cNvPr id="12" name="Rounded Rectangle 19"/>
          <p:cNvSpPr/>
          <p:nvPr/>
        </p:nvSpPr>
        <p:spPr>
          <a:xfrm>
            <a:off x="312900" y="446012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
        <p:nvSpPr>
          <p:cNvPr id="13" name="Rounded Rectangle 19"/>
          <p:cNvSpPr/>
          <p:nvPr/>
        </p:nvSpPr>
        <p:spPr>
          <a:xfrm>
            <a:off x="312900" y="5260912"/>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
        <p:nvSpPr>
          <p:cNvPr id="18"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4" name="Rectangle 3"/>
          <p:cNvSpPr/>
          <p:nvPr/>
        </p:nvSpPr>
        <p:spPr>
          <a:xfrm>
            <a:off x="1077308" y="5374142"/>
            <a:ext cx="2883866" cy="461665"/>
          </a:xfrm>
          <a:prstGeom prst="rect">
            <a:avLst/>
          </a:prstGeom>
        </p:spPr>
        <p:txBody>
          <a:bodyPr wrap="none">
            <a:spAutoFit/>
          </a:bodyPr>
          <a:lstStyle/>
          <a:p>
            <a:r>
              <a:rPr lang="en-GB" sz="2400" b="1" dirty="0">
                <a:solidFill>
                  <a:srgbClr val="4F81BD"/>
                </a:solidFill>
                <a:effectLst>
                  <a:outerShdw blurRad="38100" dist="12700" dir="2700000" algn="ctr" rotWithShape="0">
                    <a:srgbClr val="000000">
                      <a:alpha val="43137"/>
                    </a:srgbClr>
                  </a:outerShdw>
                </a:effectLst>
                <a:latin typeface="Calibri" charset="0"/>
                <a:ea typeface="Calibri" charset="0"/>
                <a:cs typeface="Calibri" charset="0"/>
              </a:rPr>
              <a:t>Formatting</a:t>
            </a:r>
            <a:r>
              <a:rPr lang="en-GB" sz="2400" dirty="0">
                <a:solidFill>
                  <a:srgbClr val="4F81BD"/>
                </a:solidFill>
                <a:latin typeface="Calibri" charset="0"/>
                <a:ea typeface="Calibri" charset="0"/>
                <a:cs typeface="Calibri" charset="0"/>
              </a:rPr>
              <a:t> </a:t>
            </a:r>
            <a:r>
              <a:rPr lang="en-GB" sz="2400" b="1" dirty="0">
                <a:effectLst>
                  <a:outerShdw blurRad="38100" dist="12700" dir="2700000" algn="ctr" rotWithShape="0">
                    <a:srgbClr val="000000">
                      <a:alpha val="43137"/>
                    </a:srgbClr>
                  </a:outerShdw>
                </a:effectLst>
                <a:latin typeface="Calibri" charset="0"/>
                <a:ea typeface="Calibri" charset="0"/>
                <a:cs typeface="Calibri" charset="0"/>
              </a:rPr>
              <a:t>your data</a:t>
            </a:r>
          </a:p>
        </p:txBody>
      </p:sp>
      <p:sp>
        <p:nvSpPr>
          <p:cNvPr id="14" name="Rounded Rectangle 19"/>
          <p:cNvSpPr/>
          <p:nvPr/>
        </p:nvSpPr>
        <p:spPr>
          <a:xfrm>
            <a:off x="312900" y="6061700"/>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05</a:t>
            </a:r>
          </a:p>
        </p:txBody>
      </p:sp>
      <p:sp>
        <p:nvSpPr>
          <p:cNvPr id="15" name="Espace réservé du texte 2"/>
          <p:cNvSpPr>
            <a:spLocks noGrp="1"/>
          </p:cNvSpPr>
          <p:nvPr>
            <p:ph type="body" sz="quarter" idx="12"/>
          </p:nvPr>
        </p:nvSpPr>
        <p:spPr>
          <a:xfrm>
            <a:off x="1154800" y="3546106"/>
            <a:ext cx="7508753" cy="720000"/>
          </a:xfrm>
        </p:spPr>
        <p:txBody>
          <a:bodyPr/>
          <a:lstStyle/>
          <a:p>
            <a:r>
              <a:rPr lang="en-GB" sz="2400" dirty="0">
                <a:solidFill>
                  <a:schemeClr val="tx1"/>
                </a:solidFill>
                <a:latin typeface="Calibri" charset="0"/>
                <a:ea typeface="Calibri" charset="0"/>
                <a:cs typeface="Calibri" charset="0"/>
              </a:rPr>
              <a:t>Getting familiar with </a:t>
            </a:r>
            <a:r>
              <a:rPr lang="en-GB" sz="2400" dirty="0">
                <a:solidFill>
                  <a:srgbClr val="4F81BD"/>
                </a:solidFill>
                <a:latin typeface="Calibri" charset="0"/>
                <a:cs typeface="Calibri" charset="0"/>
              </a:rPr>
              <a:t>R</a:t>
            </a:r>
            <a:r>
              <a:rPr lang="en-GB" sz="2400" dirty="0">
                <a:latin typeface="Calibri" charset="0"/>
                <a:ea typeface="Calibri" charset="0"/>
                <a:cs typeface="Calibri" charset="0"/>
              </a:rPr>
              <a:t> </a:t>
            </a:r>
            <a:r>
              <a:rPr lang="en-GB" sz="2400" dirty="0">
                <a:solidFill>
                  <a:schemeClr val="tx1"/>
                </a:solidFill>
                <a:latin typeface="Calibri" charset="0"/>
                <a:ea typeface="Calibri" charset="0"/>
                <a:cs typeface="Calibri" charset="0"/>
              </a:rPr>
              <a:t>and the</a:t>
            </a:r>
            <a:r>
              <a:rPr lang="en-GB" sz="2400" dirty="0">
                <a:latin typeface="Calibri" charset="0"/>
                <a:ea typeface="Calibri" charset="0"/>
                <a:cs typeface="Calibri" charset="0"/>
              </a:rPr>
              <a:t> </a:t>
            </a:r>
            <a:r>
              <a:rPr lang="en-GB" sz="2400" dirty="0">
                <a:solidFill>
                  <a:srgbClr val="4F81BD"/>
                </a:solidFill>
                <a:latin typeface="Calibri" charset="0"/>
                <a:ea typeface="Calibri" charset="0"/>
                <a:cs typeface="Calibri" charset="0"/>
              </a:rPr>
              <a:t>RStudio environment </a:t>
            </a:r>
          </a:p>
        </p:txBody>
      </p:sp>
    </p:spTree>
    <p:extLst>
      <p:ext uri="{BB962C8B-B14F-4D97-AF65-F5344CB8AC3E}">
        <p14:creationId xmlns:p14="http://schemas.microsoft.com/office/powerpoint/2010/main" val="375914643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 name="CustomShape 1"/>
          <p:cNvSpPr/>
          <p:nvPr/>
        </p:nvSpPr>
        <p:spPr>
          <a:xfrm>
            <a:off x="393480" y="758160"/>
            <a:ext cx="8658000" cy="5592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1440">
              <a:lnSpc>
                <a:spcPct val="100000"/>
              </a:lnSpc>
              <a:spcBef>
                <a:spcPts val="1417"/>
              </a:spcBef>
              <a:buClr>
                <a:srgbClr val="262626"/>
              </a:buClr>
            </a:pPr>
            <a:r>
              <a:rPr lang="en-US" sz="2000" b="0" strike="noStrike" spc="-1" dirty="0">
                <a:solidFill>
                  <a:srgbClr val="262626"/>
                </a:solidFill>
                <a:latin typeface="Calibri"/>
                <a:ea typeface="DejaVu Sans"/>
              </a:rPr>
              <a:t>Important optional arguments of </a:t>
            </a:r>
            <a:r>
              <a:rPr lang="en-US" sz="2000" b="1" strike="noStrike" spc="-1" dirty="0" err="1">
                <a:solidFill>
                  <a:srgbClr val="4F81BD"/>
                </a:solidFill>
                <a:latin typeface="Calibri"/>
                <a:ea typeface="DejaVu Sans"/>
              </a:rPr>
              <a:t>read.table</a:t>
            </a:r>
            <a:r>
              <a:rPr lang="en-US" sz="2000" b="1" strike="noStrike" spc="-1" dirty="0">
                <a:solidFill>
                  <a:srgbClr val="4F81BD"/>
                </a:solidFill>
                <a:latin typeface="Calibri"/>
                <a:ea typeface="DejaVu Sans"/>
              </a:rPr>
              <a:t>(), read.csv(), </a:t>
            </a:r>
            <a:r>
              <a:rPr lang="en-US" sz="2000" b="1" strike="noStrike" spc="-1" dirty="0" err="1">
                <a:solidFill>
                  <a:srgbClr val="4F81BD"/>
                </a:solidFill>
                <a:latin typeface="Calibri"/>
                <a:ea typeface="DejaVu Sans"/>
              </a:rPr>
              <a:t>read.delim</a:t>
            </a:r>
            <a:r>
              <a:rPr lang="en-US" sz="2000" b="1" strike="noStrike" spc="-1" dirty="0">
                <a:solidFill>
                  <a:srgbClr val="4F81BD"/>
                </a:solidFill>
                <a:latin typeface="Calibri"/>
                <a:ea typeface="DejaVu Sans"/>
              </a:rPr>
              <a:t>()</a:t>
            </a:r>
          </a:p>
          <a:p>
            <a:pPr marL="1440">
              <a:lnSpc>
                <a:spcPct val="100000"/>
              </a:lnSpc>
              <a:spcBef>
                <a:spcPts val="1417"/>
              </a:spcBef>
              <a:buClr>
                <a:srgbClr val="262626"/>
              </a:buClr>
            </a:pPr>
            <a:endParaRPr lang="en-US" sz="2000" b="0" strike="noStrike" spc="-1" dirty="0">
              <a:latin typeface="Arial"/>
            </a:endParaRPr>
          </a:p>
          <a:p>
            <a:pPr marL="448056" lvl="1" indent="-181080">
              <a:lnSpc>
                <a:spcPct val="100000"/>
              </a:lnSpc>
              <a:spcBef>
                <a:spcPts val="400"/>
              </a:spcBef>
              <a:buClr>
                <a:srgbClr val="262626"/>
              </a:buClr>
              <a:buFont typeface="Arial"/>
              <a:buChar char="•"/>
            </a:pPr>
            <a:r>
              <a:rPr lang="en-US" sz="2000" b="1" strike="noStrike" spc="-1" dirty="0">
                <a:solidFill>
                  <a:srgbClr val="000000"/>
                </a:solidFill>
                <a:latin typeface="Calibri"/>
                <a:ea typeface="DejaVu Sans"/>
              </a:rPr>
              <a:t>header</a:t>
            </a:r>
            <a:r>
              <a:rPr lang="en-US" sz="2000" b="0" strike="noStrike" spc="-1" dirty="0">
                <a:solidFill>
                  <a:srgbClr val="000000"/>
                </a:solidFill>
                <a:latin typeface="Calibri"/>
                <a:ea typeface="DejaVu Sans"/>
              </a:rPr>
              <a:t> (TRUE/FALSE): specifies </a:t>
            </a:r>
            <a:r>
              <a:rPr lang="en-US" sz="2000" b="0" strike="noStrike" spc="-1" dirty="0">
                <a:solidFill>
                  <a:srgbClr val="262626"/>
                </a:solidFill>
                <a:latin typeface="Calibri"/>
                <a:ea typeface="DejaVu Sans"/>
              </a:rPr>
              <a:t>whether </a:t>
            </a:r>
            <a:r>
              <a:rPr lang="en-US" sz="2000" spc="-1" dirty="0">
                <a:solidFill>
                  <a:srgbClr val="262626"/>
                </a:solidFill>
                <a:latin typeface="Calibri"/>
                <a:ea typeface="DejaVu Sans"/>
              </a:rPr>
              <a:t>the first line contains </a:t>
            </a:r>
            <a:r>
              <a:rPr lang="en-US" sz="2000" b="0" strike="noStrike" spc="-1" dirty="0">
                <a:solidFill>
                  <a:srgbClr val="4E81BD"/>
                </a:solidFill>
                <a:latin typeface="Calibri"/>
                <a:ea typeface="DejaVu Sans"/>
              </a:rPr>
              <a:t>column names</a:t>
            </a: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a:t>
            </a:r>
            <a:r>
              <a:rPr lang="en-US" sz="2000" b="0" strike="noStrike" spc="-1" dirty="0">
                <a:solidFill>
                  <a:srgbClr val="FF0000"/>
                </a:solidFill>
                <a:latin typeface="Calibri"/>
                <a:ea typeface="DejaVu Sans"/>
              </a:rPr>
              <a:t> </a:t>
            </a:r>
            <a:r>
              <a:rPr lang="en-US" sz="2000" b="0" strike="noStrike" spc="-1" dirty="0">
                <a:latin typeface="Calibri"/>
                <a:ea typeface="DejaVu Sans"/>
              </a:rPr>
              <a:t>FALSE.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read.csv() </a:t>
            </a:r>
            <a:r>
              <a:rPr lang="en-US" sz="2000" b="0" strike="noStrike" spc="-1" dirty="0">
                <a:solidFill>
                  <a:srgbClr val="000000"/>
                </a:solidFill>
                <a:latin typeface="Calibri"/>
                <a:ea typeface="DejaVu Sans"/>
              </a:rPr>
              <a:t>and</a:t>
            </a:r>
            <a:r>
              <a:rPr lang="en-US" sz="2000" b="0" strike="noStrike" spc="-1" dirty="0">
                <a:solidFill>
                  <a:srgbClr val="FF0000"/>
                </a:solidFill>
                <a:latin typeface="Calibri"/>
                <a:ea typeface="DejaVu Sans"/>
              </a:rPr>
              <a:t>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000000"/>
                </a:solidFill>
                <a:latin typeface="Calibri"/>
                <a:ea typeface="DejaVu Sans"/>
              </a:rPr>
              <a:t>is TRUE.</a:t>
            </a:r>
            <a:endParaRPr lang="en-US" sz="2000" b="0" strike="noStrike" spc="-1" dirty="0">
              <a:latin typeface="Arial"/>
            </a:endParaRPr>
          </a:p>
          <a:p>
            <a:pPr>
              <a:lnSpc>
                <a:spcPct val="100000"/>
              </a:lnSpc>
              <a:spcBef>
                <a:spcPts val="1134"/>
              </a:spcBef>
            </a:pPr>
            <a:endParaRPr lang="en-US" sz="2000" b="0" strike="noStrike" spc="-1" dirty="0">
              <a:latin typeface="Arial"/>
            </a:endParaRPr>
          </a:p>
          <a:p>
            <a:pPr marL="449280" lvl="1" indent="-181080">
              <a:lnSpc>
                <a:spcPct val="100000"/>
              </a:lnSpc>
              <a:spcBef>
                <a:spcPts val="400"/>
              </a:spcBef>
              <a:buClr>
                <a:srgbClr val="262626"/>
              </a:buClr>
              <a:buFont typeface="Arial"/>
              <a:buChar char="•"/>
            </a:pPr>
            <a:r>
              <a:rPr lang="en-US" sz="2000" b="1" strike="noStrike" spc="-1" dirty="0" err="1">
                <a:solidFill>
                  <a:srgbClr val="000000"/>
                </a:solidFill>
                <a:latin typeface="Calibri"/>
                <a:ea typeface="DejaVu Sans"/>
              </a:rPr>
              <a:t>sep</a:t>
            </a:r>
            <a:r>
              <a:rPr lang="en-US" sz="2000" b="1" strike="noStrike" spc="-1" dirty="0">
                <a:solidFill>
                  <a:srgbClr val="000000"/>
                </a:solidFill>
                <a:latin typeface="Calibri"/>
                <a:ea typeface="DejaVu Sans"/>
              </a:rPr>
              <a:t>:</a:t>
            </a:r>
            <a:r>
              <a:rPr lang="en-US" sz="2000" b="0" strike="noStrike" spc="-1" dirty="0">
                <a:solidFill>
                  <a:srgbClr val="262626"/>
                </a:solidFill>
                <a:latin typeface="Calibri"/>
                <a:ea typeface="DejaVu Sans"/>
              </a:rPr>
              <a:t> specifies </a:t>
            </a:r>
            <a:r>
              <a:rPr lang="en-US" sz="2000" b="0" strike="noStrike" spc="-1" dirty="0">
                <a:solidFill>
                  <a:srgbClr val="4F81BD"/>
                </a:solidFill>
                <a:latin typeface="Calibri"/>
                <a:ea typeface="DejaVu Sans"/>
              </a:rPr>
              <a:t>the field separator </a:t>
            </a:r>
            <a:r>
              <a:rPr lang="en-US" sz="2000" b="0" strike="noStrike" spc="-1" dirty="0">
                <a:solidFill>
                  <a:srgbClr val="262626"/>
                </a:solidFill>
                <a:latin typeface="Calibri"/>
                <a:ea typeface="DejaVu Sans"/>
              </a:rPr>
              <a:t>character (e.g. "," or tab "\t"). </a:t>
            </a:r>
            <a:endParaRPr lang="en-US" sz="2000" spc="-1" dirty="0">
              <a:latin typeface="Arial"/>
            </a:endParaRPr>
          </a:p>
          <a:p>
            <a:pPr marL="457200" lvl="2">
              <a:spcBef>
                <a:spcPts val="400"/>
              </a:spcBef>
              <a:buClr>
                <a:srgbClr val="262626"/>
              </a:buClr>
            </a:pP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read.table</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any white space characters (space, tab, newline and carriage return). </a:t>
            </a:r>
            <a:endParaRPr lang="en-US" sz="2000" b="0" strike="noStrike" spc="-1" dirty="0">
              <a:latin typeface="Arial"/>
            </a:endParaRPr>
          </a:p>
          <a:p>
            <a:pPr lvl="1">
              <a:spcBef>
                <a:spcPts val="400"/>
              </a:spcBef>
            </a:pPr>
            <a:r>
              <a:rPr lang="en-US" sz="2000" b="0" strike="noStrike" spc="-1" dirty="0">
                <a:solidFill>
                  <a:srgbClr val="FF0000"/>
                </a:solidFill>
                <a:latin typeface="Calibri"/>
                <a:ea typeface="DejaVu Sans"/>
              </a:rPr>
              <a:t>Default in read.csv() </a:t>
            </a:r>
            <a:r>
              <a:rPr lang="en-US" sz="2000" b="0" strike="noStrike" spc="-1" dirty="0">
                <a:solidFill>
                  <a:srgbClr val="262626"/>
                </a:solidFill>
                <a:latin typeface="Calibri"/>
                <a:ea typeface="DejaVu Sans"/>
              </a:rPr>
              <a:t>is comma. </a:t>
            </a:r>
            <a:r>
              <a:rPr lang="en-US" sz="2000" b="0" strike="noStrike" spc="-1" dirty="0">
                <a:solidFill>
                  <a:srgbClr val="FF0000"/>
                </a:solidFill>
                <a:latin typeface="Calibri"/>
                <a:ea typeface="DejaVu Sans"/>
              </a:rPr>
              <a:t>Default in </a:t>
            </a:r>
            <a:r>
              <a:rPr lang="en-US" sz="2000" b="0" strike="noStrike" spc="-1" dirty="0" err="1">
                <a:solidFill>
                  <a:srgbClr val="FF0000"/>
                </a:solidFill>
                <a:latin typeface="Calibri"/>
                <a:ea typeface="DejaVu Sans"/>
              </a:rPr>
              <a:t>read.delim</a:t>
            </a:r>
            <a:r>
              <a:rPr lang="en-US" sz="2000" b="0" strike="noStrike" spc="-1" dirty="0">
                <a:solidFill>
                  <a:srgbClr val="FF0000"/>
                </a:solidFill>
                <a:latin typeface="Calibri"/>
                <a:ea typeface="DejaVu Sans"/>
              </a:rPr>
              <a:t>() </a:t>
            </a:r>
            <a:r>
              <a:rPr lang="en-US" sz="2000" b="0" strike="noStrike" spc="-1" dirty="0">
                <a:solidFill>
                  <a:srgbClr val="262626"/>
                </a:solidFill>
                <a:latin typeface="Calibri"/>
                <a:ea typeface="DejaVu Sans"/>
              </a:rPr>
              <a:t>is tab.</a:t>
            </a:r>
            <a:endParaRPr lang="en-US" sz="2000" b="0" strike="noStrike" spc="-1" dirty="0">
              <a:latin typeface="Arial"/>
            </a:endParaRPr>
          </a:p>
          <a:p>
            <a:pPr marL="631800">
              <a:lnSpc>
                <a:spcPct val="100000"/>
              </a:lnSpc>
              <a:spcBef>
                <a:spcPts val="400"/>
              </a:spcBef>
            </a:pPr>
            <a:endParaRPr lang="en-US" sz="2000" b="0" strike="noStrike" spc="-1" dirty="0">
              <a:latin typeface="Arial"/>
            </a:endParaRPr>
          </a:p>
          <a:p>
            <a:pPr marL="449280" lvl="1" indent="-181080">
              <a:lnSpc>
                <a:spcPct val="100000"/>
              </a:lnSpc>
              <a:spcBef>
                <a:spcPts val="1134"/>
              </a:spcBef>
              <a:buClr>
                <a:srgbClr val="262626"/>
              </a:buClr>
              <a:buFont typeface="Arial"/>
              <a:buChar char="•"/>
            </a:pPr>
            <a:r>
              <a:rPr lang="en-US" sz="2000" b="1" strike="noStrike" spc="-1" dirty="0" err="1">
                <a:solidFill>
                  <a:srgbClr val="262626"/>
                </a:solidFill>
                <a:latin typeface="Calibri"/>
                <a:ea typeface="DejaVu Sans"/>
              </a:rPr>
              <a:t>colClasses</a:t>
            </a:r>
            <a:r>
              <a:rPr lang="en-US" sz="2000" b="0" strike="noStrike" spc="-1" dirty="0">
                <a:solidFill>
                  <a:srgbClr val="262626"/>
                </a:solidFill>
                <a:latin typeface="Calibri"/>
                <a:ea typeface="DejaVu Sans"/>
              </a:rPr>
              <a:t>: manually setting each variable data type</a:t>
            </a:r>
            <a:endParaRPr lang="en-US" sz="2000" b="0" strike="noStrike" spc="-1" dirty="0">
              <a:latin typeface="Arial"/>
            </a:endParaRPr>
          </a:p>
          <a:p>
            <a:pPr>
              <a:lnSpc>
                <a:spcPct val="100000"/>
              </a:lnSpc>
              <a:spcBef>
                <a:spcPts val="1134"/>
              </a:spcBef>
            </a:pPr>
            <a:endParaRPr lang="en-US" sz="2000" b="0" strike="noStrike" spc="-1" dirty="0">
              <a:latin typeface="Arial"/>
            </a:endParaRPr>
          </a:p>
        </p:txBody>
      </p:sp>
      <p:sp>
        <p:nvSpPr>
          <p:cNvPr id="919" name="CustomShape 2"/>
          <p:cNvSpPr/>
          <p:nvPr/>
        </p:nvSpPr>
        <p:spPr>
          <a:xfrm>
            <a:off x="258480" y="111600"/>
            <a:ext cx="7941600" cy="61920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a:solidFill>
                  <a:srgbClr val="4F81BD"/>
                </a:solidFill>
                <a:latin typeface="Calibri"/>
                <a:ea typeface="DejaVu Sans"/>
              </a:rPr>
              <a:t>Importing Data</a:t>
            </a:r>
            <a:endParaRPr lang="en-US" sz="2800" b="0" strike="noStrike" spc="-1">
              <a:latin typeface="Arial"/>
            </a:endParaRPr>
          </a:p>
        </p:txBody>
      </p:sp>
      <p:sp>
        <p:nvSpPr>
          <p:cNvPr id="920" name="CustomShape 3"/>
          <p:cNvSpPr/>
          <p:nvPr/>
        </p:nvSpPr>
        <p:spPr>
          <a:xfrm>
            <a:off x="393480" y="5906531"/>
            <a:ext cx="8227440" cy="444230"/>
          </a:xfrm>
          <a:prstGeom prst="rect">
            <a:avLst/>
          </a:prstGeom>
          <a:solidFill>
            <a:srgbClr val="1F497D"/>
          </a:solid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Bef>
                <a:spcPts val="283"/>
              </a:spcBef>
              <a:spcAft>
                <a:spcPts val="283"/>
              </a:spcAft>
            </a:pPr>
            <a:r>
              <a:rPr lang="en-US" sz="2000" b="0" strike="noStrike" spc="-1" dirty="0">
                <a:solidFill>
                  <a:srgbClr val="FFFFFF"/>
                </a:solidFill>
                <a:latin typeface="Comic Sans MS"/>
                <a:ea typeface="DejaVu Sans"/>
              </a:rPr>
              <a:t>When in doubt, use </a:t>
            </a:r>
            <a:r>
              <a:rPr lang="en-US" sz="2000" b="1" strike="noStrike" spc="-1" dirty="0">
                <a:solidFill>
                  <a:srgbClr val="FFFFFF"/>
                </a:solidFill>
                <a:latin typeface="Comic Sans MS"/>
                <a:ea typeface="DejaVu Sans"/>
              </a:rPr>
              <a:t>help(</a:t>
            </a:r>
            <a:r>
              <a:rPr lang="en-US" sz="2000" b="1" strike="noStrike" spc="-1" dirty="0" err="1">
                <a:solidFill>
                  <a:srgbClr val="FFFFFF"/>
                </a:solidFill>
                <a:latin typeface="Comic Sans MS"/>
                <a:ea typeface="DejaVu Sans"/>
              </a:rPr>
              <a:t>read.table</a:t>
            </a:r>
            <a:r>
              <a:rPr lang="en-US" sz="2000" b="1" strike="noStrike" spc="-1" dirty="0">
                <a:solidFill>
                  <a:srgbClr val="FFFFFF"/>
                </a:solidFill>
                <a:latin typeface="Comic Sans MS"/>
                <a:ea typeface="DejaVu Sans"/>
              </a:rPr>
              <a:t>)</a:t>
            </a:r>
            <a:endParaRPr lang="en-US" sz="2000" b="0" strike="noStrike" spc="-1" dirty="0">
              <a:latin typeface="Arial"/>
            </a:endParaRPr>
          </a:p>
        </p:txBody>
      </p:sp>
    </p:spTree>
    <p:extLst>
      <p:ext uri="{BB962C8B-B14F-4D97-AF65-F5344CB8AC3E}">
        <p14:creationId xmlns:p14="http://schemas.microsoft.com/office/powerpoint/2010/main" val="393435984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918">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918">
                                            <p:txEl>
                                              <p:pRg st="2" end="2"/>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918">
                                            <p:txEl>
                                              <p:pRg st="3" end="3"/>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918">
                                            <p:txEl>
                                              <p:pRg st="4" end="4"/>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918">
                                            <p:txEl>
                                              <p:pRg st="6" end="6"/>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918">
                                            <p:txEl>
                                              <p:pRg st="7" end="7"/>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91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apture d’écran 2016-03-07 à 18.22.5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7038"/>
            <a:ext cx="5156200" cy="5181600"/>
          </a:xfrm>
          <a:prstGeom prst="rect">
            <a:avLst/>
          </a:prstGeom>
        </p:spPr>
      </p:pic>
      <p:sp>
        <p:nvSpPr>
          <p:cNvPr id="5" name="Rectangle 4"/>
          <p:cNvSpPr/>
          <p:nvPr/>
        </p:nvSpPr>
        <p:spPr>
          <a:xfrm>
            <a:off x="1594554" y="977434"/>
            <a:ext cx="7123289" cy="769441"/>
          </a:xfrm>
          <a:prstGeom prst="rect">
            <a:avLst/>
          </a:prstGeom>
        </p:spPr>
        <p:txBody>
          <a:bodyPr wrap="square">
            <a:spAutoFit/>
          </a:bodyPr>
          <a:lstStyle/>
          <a:p>
            <a:pPr>
              <a:spcBef>
                <a:spcPct val="20000"/>
              </a:spcBef>
              <a:buClr>
                <a:srgbClr val="E60003"/>
              </a:buClr>
              <a:buFont typeface="Arial" pitchFamily="34" charset="0"/>
            </a:pPr>
            <a:r>
              <a:rPr lang="en-US" sz="2200" dirty="0">
                <a:solidFill>
                  <a:srgbClr val="333333"/>
                </a:solidFill>
                <a:latin typeface="Arial" pitchFamily="34" charset="0"/>
                <a:cs typeface="Arial" pitchFamily="34" charset="0"/>
              </a:rPr>
              <a:t>The file can be imported as a data frame using the functions </a:t>
            </a:r>
            <a:r>
              <a:rPr lang="en-US" sz="2200" b="1" dirty="0" err="1">
                <a:solidFill>
                  <a:schemeClr val="accent1"/>
                </a:solidFill>
                <a:latin typeface="Arial" pitchFamily="34" charset="0"/>
                <a:cs typeface="Arial" pitchFamily="34" charset="0"/>
              </a:rPr>
              <a:t>read.table</a:t>
            </a:r>
            <a:r>
              <a:rPr lang="en-US" sz="2200" b="1" dirty="0">
                <a:solidFill>
                  <a:schemeClr val="accent1"/>
                </a:solidFill>
                <a:latin typeface="Arial" pitchFamily="34" charset="0"/>
                <a:cs typeface="Arial" pitchFamily="34" charset="0"/>
              </a:rPr>
              <a:t>() or read.csv()</a:t>
            </a:r>
            <a:endParaRPr lang="en-US" sz="2400" dirty="0">
              <a:solidFill>
                <a:srgbClr val="000090"/>
              </a:solidFill>
              <a:latin typeface="Arial" pitchFamily="34" charset="0"/>
              <a:cs typeface="Arial" pitchFamily="34" charset="0"/>
            </a:endParaRPr>
          </a:p>
        </p:txBody>
      </p:sp>
      <p:sp>
        <p:nvSpPr>
          <p:cNvPr id="4" name="TextBox 3"/>
          <p:cNvSpPr txBox="1"/>
          <p:nvPr/>
        </p:nvSpPr>
        <p:spPr>
          <a:xfrm>
            <a:off x="1381209" y="2653466"/>
            <a:ext cx="7549978" cy="2320635"/>
          </a:xfrm>
          <a:prstGeom prst="rect">
            <a:avLst/>
          </a:prstGeom>
          <a:noFill/>
        </p:spPr>
        <p:txBody>
          <a:bodyPr wrap="square" rtlCol="0">
            <a:spAutoFit/>
          </a:bodyPr>
          <a:lstStyle/>
          <a:p>
            <a:pPr>
              <a:spcBef>
                <a:spcPct val="20000"/>
              </a:spcBef>
              <a:buClr>
                <a:srgbClr val="E60003"/>
              </a:buClr>
            </a:pPr>
            <a:r>
              <a:rPr lang="pt-BR" sz="2000" dirty="0">
                <a:solidFill>
                  <a:srgbClr val="333333"/>
                </a:solidFill>
                <a:latin typeface="Arial" pitchFamily="34" charset="0"/>
                <a:cs typeface="Arial" pitchFamily="34" charset="0"/>
              </a:rPr>
              <a:t>Use read.table()</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a:t>
            </a:r>
            <a:r>
              <a:rPr lang="en-US" dirty="0" err="1">
                <a:solidFill>
                  <a:srgbClr val="4F81BD"/>
                </a:solidFill>
                <a:latin typeface="Lucida Console" panose="020B0609040504020204" pitchFamily="49" charset="0"/>
                <a:ea typeface="Courier" charset="0"/>
                <a:cs typeface="Courier" charset="0"/>
              </a:rPr>
              <a:t>read.table</a:t>
            </a:r>
            <a:r>
              <a:rPr lang="en-US" dirty="0">
                <a:solidFill>
                  <a:srgbClr val="4F81BD"/>
                </a:solidFill>
                <a:latin typeface="Lucida Console" panose="020B0609040504020204" pitchFamily="49" charset="0"/>
                <a:ea typeface="Courier" charset="0"/>
                <a:cs typeface="Courier" charset="0"/>
              </a:rPr>
              <a:t>("snp.csv", header=TRUE, </a:t>
            </a:r>
            <a:r>
              <a:rPr lang="en-US" dirty="0" err="1">
                <a:solidFill>
                  <a:srgbClr val="4F81BD"/>
                </a:solidFill>
                <a:latin typeface="Lucida Console" panose="020B0609040504020204" pitchFamily="49" charset="0"/>
                <a:ea typeface="Courier" charset="0"/>
                <a:cs typeface="Courier" charset="0"/>
              </a:rPr>
              <a:t>sep</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50000"/>
                  </a:schemeClr>
                </a:solidFill>
                <a:latin typeface="Lucida Console" panose="020B0609040504020204" pitchFamily="49" charset="0"/>
                <a:ea typeface="Courier" charset="0"/>
                <a:cs typeface="Courier" charset="0"/>
              </a:rPr>
              <a:t># we need to supply certain arguments</a:t>
            </a:r>
          </a:p>
          <a:p>
            <a:pPr>
              <a:spcBef>
                <a:spcPct val="20000"/>
              </a:spcBef>
              <a:buClr>
                <a:srgbClr val="E60003"/>
              </a:buClr>
              <a:buFont typeface="Arial" pitchFamily="34" charset="0"/>
            </a:pPr>
            <a:endParaRPr lang="en-US" dirty="0">
              <a:solidFill>
                <a:srgbClr val="4F81BD"/>
              </a:solidFill>
              <a:latin typeface="Lucida Console" panose="020B0609040504020204" pitchFamily="49" charset="0"/>
              <a:cs typeface="Arial" pitchFamily="34" charset="0"/>
            </a:endParaRPr>
          </a:p>
          <a:p>
            <a:pPr>
              <a:spcBef>
                <a:spcPct val="20000"/>
              </a:spcBef>
              <a:buClr>
                <a:srgbClr val="E60003"/>
              </a:buClr>
            </a:pPr>
            <a:r>
              <a:rPr lang="en-US" sz="2000" dirty="0">
                <a:solidFill>
                  <a:srgbClr val="333333"/>
                </a:solidFill>
                <a:latin typeface="Arial" pitchFamily="34" charset="0"/>
                <a:cs typeface="Arial" pitchFamily="34" charset="0"/>
              </a:rPr>
              <a:t>Use read.csv()</a:t>
            </a:r>
          </a:p>
          <a:p>
            <a:pPr>
              <a:spcBef>
                <a:spcPct val="20000"/>
              </a:spcBef>
              <a:buClr>
                <a:srgbClr val="E60003"/>
              </a:buClr>
            </a:pPr>
            <a:r>
              <a:rPr lang="pt-BR" dirty="0">
                <a:solidFill>
                  <a:srgbClr val="4F81BD"/>
                </a:solidFill>
                <a:latin typeface="Lucida Console" panose="020B0609040504020204" pitchFamily="49" charset="0"/>
                <a:ea typeface="Courier" charset="0"/>
                <a:cs typeface="Courier" charset="0"/>
              </a:rPr>
              <a:t>&gt; </a:t>
            </a:r>
            <a:r>
              <a:rPr lang="en-US" dirty="0" err="1">
                <a:solidFill>
                  <a:srgbClr val="4F81BD"/>
                </a:solidFill>
                <a:latin typeface="Lucida Console" panose="020B0609040504020204" pitchFamily="49" charset="0"/>
                <a:ea typeface="Courier" charset="0"/>
                <a:cs typeface="Courier" charset="0"/>
              </a:rPr>
              <a:t>snps</a:t>
            </a:r>
            <a:r>
              <a:rPr lang="en-US" dirty="0">
                <a:solidFill>
                  <a:srgbClr val="4F81BD"/>
                </a:solidFill>
                <a:latin typeface="Lucida Console" panose="020B0609040504020204" pitchFamily="49" charset="0"/>
                <a:ea typeface="Courier" charset="0"/>
                <a:cs typeface="Courier" charset="0"/>
              </a:rPr>
              <a:t> &lt;- read.csv("snp.csv") </a:t>
            </a:r>
            <a:r>
              <a:rPr lang="en-US" dirty="0">
                <a:solidFill>
                  <a:schemeClr val="accent3">
                    <a:lumMod val="50000"/>
                  </a:schemeClr>
                </a:solidFill>
                <a:latin typeface="Lucida Console" panose="020B0609040504020204" pitchFamily="49" charset="0"/>
                <a:ea typeface="Courier" charset="0"/>
                <a:cs typeface="Courier" charset="0"/>
              </a:rPr>
              <a:t># arguments can be omitted since defaults are adapted to reading .csv</a:t>
            </a:r>
          </a:p>
        </p:txBody>
      </p:sp>
    </p:spTree>
    <p:extLst>
      <p:ext uri="{BB962C8B-B14F-4D97-AF65-F5344CB8AC3E}">
        <p14:creationId xmlns:p14="http://schemas.microsoft.com/office/powerpoint/2010/main" val="30937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44943"/>
          </a:xfrm>
        </p:spPr>
        <p:txBody>
          <a:bodyPr/>
          <a:lstStyle/>
          <a:p>
            <a:r>
              <a:rPr lang="en-US" dirty="0"/>
              <a:t>It is very important to check that </a:t>
            </a:r>
            <a:r>
              <a:rPr lang="en-US" dirty="0">
                <a:solidFill>
                  <a:schemeClr val="accent1"/>
                </a:solidFill>
              </a:rPr>
              <a:t>data you asked R to import </a:t>
            </a:r>
            <a:r>
              <a:rPr lang="en-US" dirty="0"/>
              <a:t>is </a:t>
            </a:r>
            <a:r>
              <a:rPr lang="en-US" dirty="0">
                <a:solidFill>
                  <a:srgbClr val="4F81BD"/>
                </a:solidFill>
              </a:rPr>
              <a:t>the data you wanted.</a:t>
            </a:r>
          </a:p>
          <a:p>
            <a:r>
              <a:rPr lang="en-US" b="1" dirty="0">
                <a:solidFill>
                  <a:srgbClr val="4F81BD"/>
                </a:solidFill>
              </a:rPr>
              <a:t>head() </a:t>
            </a:r>
            <a:r>
              <a:rPr lang="en-US" dirty="0"/>
              <a:t>returns the first 6 lines of the data frame</a:t>
            </a:r>
            <a:endParaRPr lang="en-US" b="1" dirty="0">
              <a:solidFill>
                <a:srgbClr val="4F81BD"/>
              </a:solidFill>
            </a:endParaRPr>
          </a:p>
          <a:p>
            <a:r>
              <a:rPr lang="en-US" b="1" dirty="0">
                <a:solidFill>
                  <a:srgbClr val="4F81BD"/>
                </a:solidFill>
              </a:rPr>
              <a:t>dim()</a:t>
            </a:r>
            <a:r>
              <a:rPr lang="en-US" dirty="0"/>
              <a:t> returns the dimension of the data frame  </a:t>
            </a:r>
            <a:endParaRPr lang="en-US" b="1" dirty="0">
              <a:solidFill>
                <a:srgbClr val="4F81BD"/>
              </a:solidFill>
            </a:endParaRPr>
          </a:p>
          <a:p>
            <a:r>
              <a:rPr lang="en-US" b="1" dirty="0" err="1">
                <a:solidFill>
                  <a:srgbClr val="4F81BD"/>
                </a:solidFill>
              </a:rPr>
              <a:t>nrow</a:t>
            </a:r>
            <a:r>
              <a:rPr lang="en-US" b="1" dirty="0">
                <a:solidFill>
                  <a:srgbClr val="4F81BD"/>
                </a:solidFill>
              </a:rPr>
              <a:t>(), </a:t>
            </a:r>
            <a:r>
              <a:rPr lang="en-US" b="1" dirty="0" err="1">
                <a:solidFill>
                  <a:srgbClr val="4F81BD"/>
                </a:solidFill>
              </a:rPr>
              <a:t>ncol</a:t>
            </a:r>
            <a:r>
              <a:rPr lang="en-US" b="1" dirty="0">
                <a:solidFill>
                  <a:srgbClr val="4F81BD"/>
                </a:solidFill>
              </a:rPr>
              <a:t>()</a:t>
            </a:r>
            <a:r>
              <a:rPr lang="en-US" dirty="0"/>
              <a:t> returns the number of row and columns</a:t>
            </a:r>
          </a:p>
          <a:p>
            <a:r>
              <a:rPr lang="en-US" b="1" dirty="0" err="1">
                <a:solidFill>
                  <a:srgbClr val="4F81BD"/>
                </a:solidFill>
              </a:rPr>
              <a:t>colnames</a:t>
            </a:r>
            <a:r>
              <a:rPr lang="en-US" b="1" dirty="0">
                <a:solidFill>
                  <a:srgbClr val="4F81BD"/>
                </a:solidFill>
              </a:rPr>
              <a:t>()</a:t>
            </a:r>
            <a:r>
              <a:rPr lang="en-US" dirty="0">
                <a:solidFill>
                  <a:srgbClr val="000090"/>
                </a:solidFill>
              </a:rPr>
              <a:t> </a:t>
            </a:r>
            <a:r>
              <a:rPr lang="en-US" dirty="0"/>
              <a:t>and </a:t>
            </a:r>
            <a:r>
              <a:rPr lang="en-US" b="1" dirty="0" err="1">
                <a:solidFill>
                  <a:srgbClr val="4F81BD"/>
                </a:solidFill>
              </a:rPr>
              <a:t>rownames</a:t>
            </a:r>
            <a:r>
              <a:rPr lang="en-US" b="1" dirty="0">
                <a:solidFill>
                  <a:srgbClr val="4F81BD"/>
                </a:solidFill>
              </a:rPr>
              <a:t>()</a:t>
            </a:r>
            <a:r>
              <a:rPr lang="en-US" dirty="0">
                <a:solidFill>
                  <a:srgbClr val="000090"/>
                </a:solidFill>
              </a:rPr>
              <a:t> </a:t>
            </a:r>
            <a:r>
              <a:rPr lang="en-US" dirty="0"/>
              <a:t>functions return the column and row names of the data frame</a:t>
            </a:r>
            <a:endParaRPr lang="en-US" b="1" dirty="0">
              <a:solidFill>
                <a:srgbClr val="4F81BD"/>
              </a:solidFill>
            </a:endParaRPr>
          </a:p>
          <a:p>
            <a:r>
              <a:rPr lang="en-US" b="1" dirty="0" err="1">
                <a:solidFill>
                  <a:srgbClr val="4F81BD"/>
                </a:solidFill>
              </a:rPr>
              <a:t>str</a:t>
            </a:r>
            <a:r>
              <a:rPr lang="en-US" b="1" dirty="0">
                <a:solidFill>
                  <a:srgbClr val="4F81BD"/>
                </a:solidFill>
              </a:rPr>
              <a:t>()</a:t>
            </a:r>
            <a:r>
              <a:rPr lang="en-US" dirty="0"/>
              <a:t> returns the structure of the data frame</a:t>
            </a:r>
          </a:p>
          <a:p>
            <a:r>
              <a:rPr lang="en-US" b="1" dirty="0">
                <a:solidFill>
                  <a:srgbClr val="4F81BD"/>
                </a:solidFill>
              </a:rPr>
              <a:t>summary()</a:t>
            </a:r>
            <a:r>
              <a:rPr lang="en-US" dirty="0">
                <a:solidFill>
                  <a:srgbClr val="4F81BD"/>
                </a:solidFill>
              </a:rPr>
              <a:t> </a:t>
            </a:r>
            <a:r>
              <a:rPr lang="en-US" dirty="0"/>
              <a:t>is a generic function that can be applied to many types of objects. For data frames, it returns:</a:t>
            </a:r>
          </a:p>
          <a:p>
            <a:pPr lvl="1"/>
            <a:r>
              <a:rPr lang="en-US" dirty="0"/>
              <a:t>Numeric columns: min, max, median, mean, 1</a:t>
            </a:r>
            <a:r>
              <a:rPr lang="en-US" baseline="30000" dirty="0"/>
              <a:t>st</a:t>
            </a:r>
            <a:r>
              <a:rPr lang="en-US" dirty="0"/>
              <a:t> and 3</a:t>
            </a:r>
            <a:r>
              <a:rPr lang="en-US" baseline="30000" dirty="0"/>
              <a:t>rd</a:t>
            </a:r>
            <a:r>
              <a:rPr lang="en-US" dirty="0"/>
              <a:t> quantiles.</a:t>
            </a:r>
          </a:p>
          <a:p>
            <a:pPr lvl="1"/>
            <a:r>
              <a:rPr lang="en-US" dirty="0"/>
              <a:t>Factors columns:  counts of each factor level</a:t>
            </a:r>
            <a:endParaRPr lang="en-US" b="1"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Checking the Imported Data</a:t>
            </a:r>
          </a:p>
        </p:txBody>
      </p:sp>
    </p:spTree>
    <p:extLst>
      <p:ext uri="{BB962C8B-B14F-4D97-AF65-F5344CB8AC3E}">
        <p14:creationId xmlns:p14="http://schemas.microsoft.com/office/powerpoint/2010/main" val="543366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4548" y="339366"/>
            <a:ext cx="8356990" cy="6174556"/>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head</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shows </a:t>
            </a:r>
            <a:r>
              <a:rPr lang="pt-BR" sz="2000" dirty="0" err="1">
                <a:solidFill>
                  <a:srgbClr val="4F6228"/>
                </a:solidFill>
                <a:latin typeface="Lucida Console" panose="020B0609040504020204" pitchFamily="49" charset="0"/>
                <a:ea typeface="Courier" charset="0"/>
                <a:cs typeface="Courier" charset="0"/>
              </a:rPr>
              <a:t>first</a:t>
            </a:r>
            <a:r>
              <a:rPr lang="pt-BR" sz="2000" dirty="0">
                <a:solidFill>
                  <a:srgbClr val="4F6228"/>
                </a:solidFill>
                <a:latin typeface="Lucida Console" panose="020B0609040504020204" pitchFamily="49" charset="0"/>
                <a:ea typeface="Courier" charset="0"/>
                <a:cs typeface="Courier" charset="0"/>
              </a:rPr>
              <a:t> 6 </a:t>
            </a:r>
            <a:r>
              <a:rPr lang="pt-BR" sz="2000" dirty="0" err="1">
                <a:solidFill>
                  <a:srgbClr val="4F6228"/>
                </a:solidFill>
                <a:latin typeface="Lucida Console" panose="020B0609040504020204" pitchFamily="49" charset="0"/>
                <a:ea typeface="Courier" charset="0"/>
                <a:cs typeface="Courier" charset="0"/>
              </a:rPr>
              <a:t>rows</a:t>
            </a:r>
            <a:r>
              <a:rPr lang="pt-BR" sz="2000" dirty="0">
                <a:solidFill>
                  <a:srgbClr val="4F6228"/>
                </a:solidFill>
                <a:latin typeface="Lucida Console" panose="020B0609040504020204" pitchFamily="49" charset="0"/>
                <a:ea typeface="Courier" charset="0"/>
                <a:cs typeface="Courier" charset="0"/>
              </a:rPr>
              <a:t> (</a:t>
            </a:r>
            <a:r>
              <a:rPr lang="fr-FR" sz="2000" dirty="0" err="1">
                <a:solidFill>
                  <a:srgbClr val="4F6228"/>
                </a:solidFill>
                <a:latin typeface="Lucida Console" panose="020B0609040504020204" pitchFamily="49" charset="0"/>
                <a:ea typeface="Courier" charset="0"/>
                <a:cs typeface="Courier" charset="0"/>
              </a:rPr>
              <a:t>tail</a:t>
            </a:r>
            <a:r>
              <a:rPr lang="fr-FR" sz="2000" dirty="0">
                <a:solidFill>
                  <a:srgbClr val="4F6228"/>
                </a:solidFill>
                <a:latin typeface="Lucida Console" panose="020B0609040504020204" pitchFamily="49" charset="0"/>
                <a:ea typeface="Courier" charset="0"/>
                <a:cs typeface="Courier" charset="0"/>
              </a:rPr>
              <a:t>(</a:t>
            </a:r>
            <a:r>
              <a:rPr lang="fr-FR" sz="2000" dirty="0" err="1">
                <a:solidFill>
                  <a:srgbClr val="4F6228"/>
                </a:solidFill>
                <a:latin typeface="Lucida Console" panose="020B0609040504020204" pitchFamily="49" charset="0"/>
                <a:ea typeface="Courier" charset="0"/>
                <a:cs typeface="Courier" charset="0"/>
              </a:rPr>
              <a:t>snps</a:t>
            </a:r>
            <a:r>
              <a:rPr lang="fr-FR" sz="2000" dirty="0">
                <a:solidFill>
                  <a:srgbClr val="4F6228"/>
                </a:solidFill>
                <a:latin typeface="Lucida Console" panose="020B0609040504020204" pitchFamily="49" charset="0"/>
                <a:ea typeface="Courier" charset="0"/>
                <a:cs typeface="Courier" charset="0"/>
              </a:rPr>
              <a:t>) - shows last 6 </a:t>
            </a:r>
            <a:r>
              <a:rPr lang="fr-FR" sz="2000" dirty="0" err="1">
                <a:solidFill>
                  <a:srgbClr val="4F6228"/>
                </a:solidFill>
                <a:latin typeface="Lucida Console" panose="020B0609040504020204" pitchFamily="49" charset="0"/>
                <a:ea typeface="Courier" charset="0"/>
                <a:cs typeface="Courier" charset="0"/>
              </a:rPr>
              <a:t>rows</a:t>
            </a:r>
            <a:r>
              <a:rPr lang="fr-FR" sz="2000" dirty="0">
                <a:solidFill>
                  <a:srgbClr val="4F6228"/>
                </a:solidFill>
                <a:latin typeface="Lucida Console" panose="020B0609040504020204" pitchFamily="49" charset="0"/>
                <a:ea typeface="Courier" charset="0"/>
                <a:cs typeface="Courier" charset="0"/>
              </a:rPr>
              <a:t>)</a:t>
            </a:r>
            <a:endParaRPr lang="pt-BR" sz="20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1   1 123369     A     C</a:t>
            </a:r>
          </a:p>
          <a:p>
            <a:pPr marL="0" indent="0">
              <a:spcBef>
                <a:spcPts val="0"/>
              </a:spcBef>
              <a:buNone/>
            </a:pPr>
            <a:r>
              <a:rPr lang="pt-BR" sz="2000" dirty="0">
                <a:latin typeface="Lucida Console" panose="020B0609040504020204" pitchFamily="49" charset="0"/>
                <a:cs typeface="Courier"/>
              </a:rPr>
              <a:t>2   1 138369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3   1 153369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C</a:t>
            </a:r>
          </a:p>
          <a:p>
            <a:pPr marL="0" indent="0">
              <a:spcBef>
                <a:spcPts val="0"/>
              </a:spcBef>
              <a:buNone/>
            </a:pPr>
            <a:r>
              <a:rPr lang="pt-BR" sz="2000" dirty="0">
                <a:latin typeface="Lucida Console" panose="020B0609040504020204" pitchFamily="49" charset="0"/>
                <a:cs typeface="Courier"/>
              </a:rPr>
              <a:t>4   1 168369     C     </a:t>
            </a:r>
            <a:r>
              <a:rPr lang="pt-BR" sz="2000" dirty="0" err="1">
                <a:latin typeface="Lucida Console" panose="020B0609040504020204" pitchFamily="49" charset="0"/>
                <a:cs typeface="Courier"/>
              </a:rPr>
              <a:t>T</a:t>
            </a:r>
            <a:endParaRPr lang="pt-BR" sz="2000" dirty="0">
              <a:latin typeface="Lucida Console" panose="020B0609040504020204" pitchFamily="49" charset="0"/>
              <a:cs typeface="Courier"/>
            </a:endParaRP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fr-FR" sz="2000" dirty="0">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dim</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a:t>
            </a:r>
          </a:p>
          <a:p>
            <a:pPr marL="0" indent="0">
              <a:spcBef>
                <a:spcPts val="0"/>
              </a:spcBef>
              <a:buNone/>
            </a:pPr>
            <a:r>
              <a:rPr lang="tr-TR" sz="2000" dirty="0">
                <a:latin typeface="Lucida Console" panose="020B0609040504020204" pitchFamily="49" charset="0"/>
                <a:cs typeface="Courier"/>
              </a:rPr>
              <a:t>[1] 40  4</a:t>
            </a:r>
            <a:endParaRPr lang="fr-CH" sz="2000" dirty="0">
              <a:latin typeface="Lucida Console" panose="020B0609040504020204" pitchFamily="49" charset="0"/>
              <a:cs typeface="Courier"/>
            </a:endParaRPr>
          </a:p>
          <a:p>
            <a:pPr marL="0" indent="0">
              <a:spcBef>
                <a:spcPts val="0"/>
              </a:spcBef>
              <a:buNone/>
            </a:pPr>
            <a:endParaRPr lang="tr-TR" sz="2000" dirty="0">
              <a:latin typeface="Lucida Console" panose="020B0609040504020204" pitchFamily="49" charset="0"/>
              <a:cs typeface="Courier"/>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nrow(snps)</a:t>
            </a:r>
            <a:r>
              <a:rPr lang="de-CH" sz="2000" dirty="0">
                <a:solidFill>
                  <a:srgbClr val="4F81BD"/>
                </a:solidFill>
                <a:latin typeface="Lucida Console" panose="020B0609040504020204" pitchFamily="49" charset="0"/>
                <a:ea typeface="Courier" charset="0"/>
                <a:cs typeface="Courier" charset="0"/>
              </a:rPr>
              <a:t>; </a:t>
            </a:r>
            <a:r>
              <a:rPr lang="tr-TR" sz="2000" dirty="0">
                <a:solidFill>
                  <a:srgbClr val="4F81BD"/>
                </a:solidFill>
                <a:latin typeface="Lucida Console" panose="020B0609040504020204" pitchFamily="49" charset="0"/>
                <a:ea typeface="Courier" charset="0"/>
                <a:cs typeface="Courier" charset="0"/>
              </a:rPr>
              <a:t>ncol(snps)</a:t>
            </a:r>
          </a:p>
          <a:p>
            <a:pPr marL="0" indent="0">
              <a:spcBef>
                <a:spcPts val="0"/>
              </a:spcBef>
              <a:buNone/>
            </a:pPr>
            <a:r>
              <a:rPr lang="tr-TR" sz="2000" dirty="0">
                <a:latin typeface="Lucida Console" panose="020B0609040504020204" pitchFamily="49" charset="0"/>
                <a:cs typeface="Courier"/>
              </a:rPr>
              <a:t>[1] 40</a:t>
            </a:r>
            <a:endParaRPr lang="de-CH" sz="2000" dirty="0">
              <a:latin typeface="Lucida Console" panose="020B0609040504020204" pitchFamily="49" charset="0"/>
              <a:cs typeface="Courier"/>
            </a:endParaRPr>
          </a:p>
          <a:p>
            <a:pPr marL="0" indent="0">
              <a:spcBef>
                <a:spcPts val="0"/>
              </a:spcBef>
              <a:buNone/>
            </a:pPr>
            <a:r>
              <a:rPr lang="tr-TR" sz="2000" dirty="0">
                <a:latin typeface="Lucida Console" panose="020B0609040504020204" pitchFamily="49" charset="0"/>
                <a:cs typeface="Courier"/>
              </a:rPr>
              <a:t>[1] 4</a:t>
            </a:r>
            <a:endParaRPr lang="en-US" sz="2000" dirty="0">
              <a:latin typeface="Lucida Console" panose="020B0609040504020204" pitchFamily="49" charset="0"/>
            </a:endParaRPr>
          </a:p>
        </p:txBody>
      </p:sp>
    </p:spTree>
    <p:extLst>
      <p:ext uri="{BB962C8B-B14F-4D97-AF65-F5344CB8AC3E}">
        <p14:creationId xmlns:p14="http://schemas.microsoft.com/office/powerpoint/2010/main" val="789169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71418" y="513190"/>
            <a:ext cx="8356990" cy="5847863"/>
          </a:xfrm>
        </p:spPr>
        <p:txBody>
          <a:bodyPr/>
          <a:lstStyle/>
          <a:p>
            <a:pPr>
              <a:spcBef>
                <a:spcPts val="0"/>
              </a:spcBef>
            </a:pPr>
            <a:endParaRPr lang="tr-TR" sz="2400" dirty="0"/>
          </a:p>
          <a:p>
            <a:pPr>
              <a:spcBef>
                <a:spcPts val="0"/>
              </a:spcBef>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colnames</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column</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names</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[1] "</a:t>
            </a:r>
            <a:r>
              <a:rPr lang="tr-TR" sz="2000" dirty="0" err="1">
                <a:latin typeface="Lucida Console" panose="020B0609040504020204" pitchFamily="49" charset="0"/>
                <a:cs typeface="Courier"/>
              </a:rPr>
              <a:t>chr</a:t>
            </a:r>
            <a:r>
              <a:rPr lang="tr-TR" sz="2000" dirty="0">
                <a:latin typeface="Lucida Console" panose="020B0609040504020204" pitchFamily="49" charset="0"/>
                <a:cs typeface="Courier"/>
              </a:rPr>
              <a:t>"   "pos"   "</a:t>
            </a:r>
            <a:r>
              <a:rPr lang="tr-TR" sz="2000" dirty="0" err="1">
                <a:latin typeface="Lucida Console" panose="020B0609040504020204" pitchFamily="49" charset="0"/>
                <a:cs typeface="Courier"/>
              </a:rPr>
              <a:t>minor</a:t>
            </a:r>
            <a:r>
              <a:rPr lang="tr-TR" sz="2000" dirty="0">
                <a:latin typeface="Lucida Console" panose="020B0609040504020204" pitchFamily="49" charset="0"/>
                <a:cs typeface="Courier"/>
              </a:rPr>
              <a:t>" "</a:t>
            </a:r>
            <a:r>
              <a:rPr lang="tr-TR" sz="2000" dirty="0" err="1">
                <a:latin typeface="Lucida Console" panose="020B0609040504020204" pitchFamily="49" charset="0"/>
                <a:cs typeface="Courier"/>
              </a:rPr>
              <a:t>major</a:t>
            </a:r>
            <a:r>
              <a:rPr lang="tr-TR" sz="2000" dirty="0">
                <a:latin typeface="Lucida Console" panose="020B0609040504020204" pitchFamily="49" charset="0"/>
                <a:cs typeface="Courier"/>
              </a:rPr>
              <a:t>"</a:t>
            </a:r>
          </a:p>
          <a:p>
            <a:pPr marL="0" indent="0">
              <a:spcBef>
                <a:spcPts val="0"/>
              </a:spcBef>
              <a:buNone/>
            </a:pPr>
            <a:endParaRPr lang="tr-TR" sz="2000" dirty="0">
              <a:solidFill>
                <a:srgbClr val="4F81BD"/>
              </a:solidFill>
              <a:latin typeface="Lucida Console" panose="020B0609040504020204" pitchFamily="49" charset="0"/>
            </a:endParaRPr>
          </a:p>
          <a:p>
            <a:pPr marL="0" indent="0">
              <a:spcBef>
                <a:spcPts val="0"/>
              </a:spcBef>
              <a:buNone/>
            </a:pPr>
            <a:r>
              <a:rPr lang="tr-TR" sz="2000" dirty="0">
                <a:solidFill>
                  <a:srgbClr val="4F81BD"/>
                </a:solidFill>
                <a:latin typeface="Lucida Console" panose="020B0609040504020204" pitchFamily="49" charset="0"/>
                <a:ea typeface="Courier" charset="0"/>
                <a:cs typeface="Courier" charset="0"/>
              </a:rPr>
              <a:t>&gt; </a:t>
            </a:r>
            <a:r>
              <a:rPr lang="tr-TR" sz="2000" dirty="0" err="1">
                <a:solidFill>
                  <a:srgbClr val="4F81BD"/>
                </a:solidFill>
                <a:latin typeface="Lucida Console" panose="020B0609040504020204" pitchFamily="49" charset="0"/>
                <a:ea typeface="Courier" charset="0"/>
                <a:cs typeface="Courier" charset="0"/>
              </a:rPr>
              <a:t>str</a:t>
            </a:r>
            <a:r>
              <a:rPr lang="tr-TR" sz="2000" dirty="0">
                <a:solidFill>
                  <a:srgbClr val="4F81BD"/>
                </a:solidFill>
                <a:latin typeface="Lucida Console" panose="020B0609040504020204" pitchFamily="49" charset="0"/>
                <a:ea typeface="Courier" charset="0"/>
                <a:cs typeface="Courier" charset="0"/>
              </a:rPr>
              <a:t>(</a:t>
            </a:r>
            <a:r>
              <a:rPr lang="tr-TR" sz="2000" dirty="0" err="1">
                <a:solidFill>
                  <a:srgbClr val="4F81BD"/>
                </a:solidFill>
                <a:latin typeface="Lucida Console" panose="020B0609040504020204" pitchFamily="49" charset="0"/>
                <a:ea typeface="Courier" charset="0"/>
                <a:cs typeface="Courier" charset="0"/>
              </a:rPr>
              <a:t>snps</a:t>
            </a:r>
            <a:r>
              <a:rPr lang="tr-TR" sz="2000" dirty="0">
                <a:solidFill>
                  <a:srgbClr val="4F81BD"/>
                </a:solidFill>
                <a:latin typeface="Lucida Console" panose="020B0609040504020204" pitchFamily="49" charset="0"/>
                <a:ea typeface="Courier" charset="0"/>
                <a:cs typeface="Courier" charset="0"/>
              </a:rPr>
              <a:t>)  </a:t>
            </a:r>
            <a:r>
              <a:rPr lang="tr-TR" sz="2000" dirty="0">
                <a:solidFill>
                  <a:srgbClr val="4F6228"/>
                </a:solidFill>
                <a:latin typeface="Lucida Console" panose="020B0609040504020204" pitchFamily="49" charset="0"/>
              </a:rPr>
              <a:t># </a:t>
            </a:r>
            <a:r>
              <a:rPr lang="tr-TR" sz="2000" dirty="0" err="1">
                <a:solidFill>
                  <a:srgbClr val="4F6228"/>
                </a:solidFill>
                <a:latin typeface="Lucida Console" panose="020B0609040504020204" pitchFamily="49" charset="0"/>
              </a:rPr>
              <a:t>structure</a:t>
            </a:r>
            <a:r>
              <a:rPr lang="tr-TR" sz="2000" dirty="0">
                <a:solidFill>
                  <a:srgbClr val="4F6228"/>
                </a:solidFill>
                <a:latin typeface="Lucida Console" panose="020B0609040504020204" pitchFamily="49" charset="0"/>
              </a:rPr>
              <a:t> of </a:t>
            </a:r>
            <a:r>
              <a:rPr lang="tr-TR" sz="2000" dirty="0" err="1">
                <a:solidFill>
                  <a:srgbClr val="4F6228"/>
                </a:solidFill>
                <a:latin typeface="Lucida Console" panose="020B0609040504020204" pitchFamily="49" charset="0"/>
              </a:rPr>
              <a:t>the</a:t>
            </a:r>
            <a:r>
              <a:rPr lang="tr-TR" sz="2000" dirty="0">
                <a:solidFill>
                  <a:srgbClr val="4F6228"/>
                </a:solidFill>
                <a:latin typeface="Lucida Console" panose="020B0609040504020204" pitchFamily="49" charset="0"/>
              </a:rPr>
              <a:t> data </a:t>
            </a:r>
            <a:r>
              <a:rPr lang="tr-TR" sz="2000" dirty="0" err="1">
                <a:solidFill>
                  <a:srgbClr val="4F6228"/>
                </a:solidFill>
                <a:latin typeface="Lucida Console" panose="020B0609040504020204" pitchFamily="49" charset="0"/>
              </a:rPr>
              <a:t>frame</a:t>
            </a:r>
            <a:endParaRPr lang="tr-TR" sz="2000" dirty="0">
              <a:solidFill>
                <a:srgbClr val="4F6228"/>
              </a:solidFill>
              <a:latin typeface="Lucida Console" panose="020B0609040504020204" pitchFamily="49" charset="0"/>
            </a:endParaRPr>
          </a:p>
          <a:p>
            <a:pPr>
              <a:spcBef>
                <a:spcPts val="0"/>
              </a:spcBef>
            </a:pPr>
            <a:r>
              <a:rPr lang="tr-TR" sz="2000" dirty="0">
                <a:latin typeface="Lucida Console" panose="020B0609040504020204" pitchFamily="49" charset="0"/>
                <a:cs typeface="Courier"/>
              </a:rPr>
              <a:t>'data.frame':	40 obs. of  4 variables:</a:t>
            </a:r>
          </a:p>
          <a:p>
            <a:pPr>
              <a:spcBef>
                <a:spcPts val="0"/>
              </a:spcBef>
            </a:pPr>
            <a:r>
              <a:rPr lang="tr-TR" sz="2000" dirty="0">
                <a:latin typeface="Lucida Console" panose="020B0609040504020204" pitchFamily="49" charset="0"/>
                <a:cs typeface="Courier"/>
              </a:rPr>
              <a:t> $ chr  : int  1 1 1 1 1 1 5 5 5 5 ...</a:t>
            </a:r>
          </a:p>
          <a:p>
            <a:pPr>
              <a:spcBef>
                <a:spcPts val="0"/>
              </a:spcBef>
            </a:pPr>
            <a:r>
              <a:rPr lang="tr-TR" sz="2000" dirty="0">
                <a:latin typeface="Lucida Console" panose="020B0609040504020204" pitchFamily="49" charset="0"/>
                <a:cs typeface="Courier"/>
              </a:rPr>
              <a:t> $ pos  : int  123369 138369 153369 168369 183369 198369 228369 258369 288369 318369 ...</a:t>
            </a:r>
          </a:p>
          <a:p>
            <a:pPr>
              <a:spcBef>
                <a:spcPts val="0"/>
              </a:spcBef>
            </a:pPr>
            <a:r>
              <a:rPr lang="tr-TR" sz="2000" dirty="0">
                <a:latin typeface="Lucida Console" panose="020B0609040504020204" pitchFamily="49" charset="0"/>
                <a:cs typeface="Courier"/>
              </a:rPr>
              <a:t> $ minor: chr  "A" "G" "T" "C" ...</a:t>
            </a:r>
          </a:p>
          <a:p>
            <a:pPr>
              <a:spcBef>
                <a:spcPts val="0"/>
              </a:spcBef>
            </a:pPr>
            <a:r>
              <a:rPr lang="tr-TR" sz="2000" dirty="0">
                <a:latin typeface="Lucida Console" panose="020B0609040504020204" pitchFamily="49" charset="0"/>
                <a:cs typeface="Courier"/>
              </a:rPr>
              <a:t> $ major: chr  "C" "T" "C" "T" ...</a:t>
            </a:r>
          </a:p>
        </p:txBody>
      </p:sp>
      <p:sp>
        <p:nvSpPr>
          <p:cNvPr id="6" name="Rectangle 5"/>
          <p:cNvSpPr/>
          <p:nvPr/>
        </p:nvSpPr>
        <p:spPr>
          <a:xfrm>
            <a:off x="484724" y="4783767"/>
            <a:ext cx="5337342" cy="1015663"/>
          </a:xfrm>
          <a:prstGeom prst="rect">
            <a:avLst/>
          </a:prstGeom>
        </p:spPr>
        <p:txBody>
          <a:bodyPr wrap="square">
            <a:spAutoFit/>
          </a:bodyPr>
          <a:lstStyle/>
          <a:p>
            <a:r>
              <a:rPr lang="pt-BR" sz="2000" dirty="0"/>
              <a:t>R made its best guess for data types.</a:t>
            </a:r>
          </a:p>
          <a:p>
            <a:r>
              <a:rPr lang="pt-BR" sz="2000" dirty="0"/>
              <a:t>- Are they what we need?</a:t>
            </a:r>
          </a:p>
          <a:p>
            <a:r>
              <a:rPr lang="pt-BR" sz="2000" dirty="0"/>
              <a:t>- Do we wish to convert any variables to factors? </a:t>
            </a:r>
            <a:endParaRPr lang="en-US" sz="2000" dirty="0"/>
          </a:p>
        </p:txBody>
      </p:sp>
    </p:spTree>
    <p:extLst>
      <p:ext uri="{BB962C8B-B14F-4D97-AF65-F5344CB8AC3E}">
        <p14:creationId xmlns:p14="http://schemas.microsoft.com/office/powerpoint/2010/main" val="30105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6718" y="1566747"/>
            <a:ext cx="8616257" cy="4993491"/>
          </a:xfrm>
        </p:spPr>
        <p:txBody>
          <a:bodyPr/>
          <a:lstStyle/>
          <a:p>
            <a:pPr marL="0" indent="0">
              <a:spcBef>
                <a:spcPts val="0"/>
              </a:spcBef>
              <a:buClr>
                <a:srgbClr val="E60003"/>
              </a:buClr>
              <a:buNone/>
            </a:pPr>
            <a:r>
              <a:rPr lang="pt-BR" sz="2000" dirty="0"/>
              <a:t>Convert categorical variables to factors as needed.</a:t>
            </a:r>
          </a:p>
          <a:p>
            <a:pPr marL="0" indent="0">
              <a:spcBef>
                <a:spcPts val="0"/>
              </a:spcBef>
              <a:buClr>
                <a:srgbClr val="E60003"/>
              </a:buClr>
              <a:buNone/>
            </a:pPr>
            <a:endParaRPr lang="pt-BR" sz="2000" dirty="0"/>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snps$chr   &lt;- factor(snps$chr, levels=c("1","5","16","22"))  </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snps$minor &lt;- factor(snps$minor)</a:t>
            </a:r>
          </a:p>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snps$major &lt;- factor(snps$major)</a:t>
            </a: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tr-TR" sz="1800" dirty="0">
                <a:solidFill>
                  <a:srgbClr val="4F81BD"/>
                </a:solidFill>
                <a:latin typeface="Lucida Console" panose="020B0609040504020204" pitchFamily="49" charset="0"/>
                <a:ea typeface="Courier" charset="0"/>
                <a:cs typeface="Courier" charset="0"/>
              </a:rPr>
              <a:t>&gt; str(snps)  </a:t>
            </a:r>
            <a:r>
              <a:rPr lang="tr-TR" sz="1800" dirty="0">
                <a:solidFill>
                  <a:srgbClr val="4F6228"/>
                </a:solidFill>
                <a:latin typeface="Lucida Console" panose="020B0609040504020204" pitchFamily="49" charset="0"/>
              </a:rPr>
              <a:t># structure of the data fram</a:t>
            </a:r>
            <a:r>
              <a:rPr lang="en-US" sz="1800" dirty="0">
                <a:solidFill>
                  <a:srgbClr val="4F6228"/>
                </a:solidFill>
                <a:latin typeface="Lucida Console" panose="020B0609040504020204" pitchFamily="49" charset="0"/>
              </a:rPr>
              <a:t>e</a:t>
            </a:r>
            <a:endParaRPr lang="tr-TR" sz="1800" dirty="0">
              <a:solidFill>
                <a:srgbClr val="4F6228"/>
              </a:solidFill>
              <a:latin typeface="Lucida Console" panose="020B0609040504020204" pitchFamily="49" charset="0"/>
            </a:endParaRPr>
          </a:p>
          <a:p>
            <a:pPr marL="0" indent="0">
              <a:spcBef>
                <a:spcPts val="0"/>
              </a:spcBef>
              <a:buNone/>
            </a:pPr>
            <a:r>
              <a:rPr lang="en-US" sz="1800" dirty="0">
                <a:latin typeface="Lucida Console" panose="020B0609040504020204" pitchFamily="49" charset="0"/>
                <a:cs typeface="Courier"/>
              </a:rPr>
              <a:t> '</a:t>
            </a:r>
            <a:r>
              <a:rPr lang="en-US" sz="1800" dirty="0" err="1">
                <a:latin typeface="Lucida Console" panose="020B0609040504020204" pitchFamily="49" charset="0"/>
                <a:cs typeface="Courier"/>
              </a:rPr>
              <a:t>data.frame</a:t>
            </a:r>
            <a:r>
              <a:rPr lang="en-US" sz="1800" dirty="0">
                <a:latin typeface="Lucida Console" panose="020B0609040504020204" pitchFamily="49" charset="0"/>
                <a:cs typeface="Courier"/>
              </a:rPr>
              <a:t>':	40 obs. of  4 variables:</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chr</a:t>
            </a:r>
            <a:r>
              <a:rPr lang="en-US" sz="1800" dirty="0">
                <a:latin typeface="Lucida Console" panose="020B0609040504020204" pitchFamily="49" charset="0"/>
                <a:cs typeface="Courier"/>
              </a:rPr>
              <a:t>  : Factor w/ 4 levels "1","5","16","22": 1 1 1 1 1 1 2 2 2 2 ...</a:t>
            </a:r>
          </a:p>
          <a:p>
            <a:pPr marL="0" indent="0">
              <a:spcBef>
                <a:spcPts val="0"/>
              </a:spcBef>
              <a:buNone/>
            </a:pP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pos</a:t>
            </a:r>
            <a:r>
              <a:rPr lang="en-US" sz="1800" dirty="0">
                <a:latin typeface="Lucida Console" panose="020B0609040504020204" pitchFamily="49" charset="0"/>
                <a:cs typeface="Courier"/>
              </a:rPr>
              <a:t>  : </a:t>
            </a:r>
            <a:r>
              <a:rPr lang="en-US" sz="1800" dirty="0" err="1">
                <a:latin typeface="Lucida Console" panose="020B0609040504020204" pitchFamily="49" charset="0"/>
                <a:cs typeface="Courier"/>
              </a:rPr>
              <a:t>int</a:t>
            </a:r>
            <a:r>
              <a:rPr lang="en-US" sz="1800" dirty="0">
                <a:latin typeface="Lucida Console" panose="020B0609040504020204" pitchFamily="49" charset="0"/>
                <a:cs typeface="Courier"/>
              </a:rPr>
              <a:t>  123369 138369 153369 168369 183369 198369 228369 258369 288369 318369 ...</a:t>
            </a:r>
          </a:p>
          <a:p>
            <a:pPr marL="0" indent="0">
              <a:spcBef>
                <a:spcPts val="0"/>
              </a:spcBef>
              <a:buNone/>
            </a:pPr>
            <a:r>
              <a:rPr lang="en-US" sz="1800" dirty="0">
                <a:latin typeface="Lucida Console" panose="020B0609040504020204" pitchFamily="49" charset="0"/>
                <a:cs typeface="Courier"/>
              </a:rPr>
              <a:t> $ minor: Factor w/ 4 levels "A","C","G","T": 1 3 4 2 3 4 3 3 1 2 ...</a:t>
            </a:r>
          </a:p>
          <a:p>
            <a:pPr marL="0" indent="0">
              <a:spcBef>
                <a:spcPts val="0"/>
              </a:spcBef>
              <a:buNone/>
            </a:pPr>
            <a:r>
              <a:rPr lang="en-US" sz="1800" dirty="0">
                <a:latin typeface="Lucida Console" panose="020B0609040504020204" pitchFamily="49" charset="0"/>
                <a:cs typeface="Courier"/>
              </a:rPr>
              <a:t> $ major: Factor w/ 4 levels "A","C","G","T": 2 4 2 4 1 1 1 1 3 1 ...</a:t>
            </a: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a:p>
            <a:pPr marL="0" indent="0">
              <a:spcBef>
                <a:spcPts val="0"/>
              </a:spcBef>
              <a:buClr>
                <a:srgbClr val="E60003"/>
              </a:buClr>
              <a:buNone/>
            </a:pPr>
            <a:endParaRPr lang="pt-BR" sz="1800" dirty="0">
              <a:solidFill>
                <a:srgbClr val="4F81BD"/>
              </a:solidFill>
              <a:latin typeface="Lucida Console" panose="020B0609040504020204" pitchFamily="49" charset="0"/>
              <a:ea typeface="Courier" charset="0"/>
              <a:cs typeface="Courier" charset="0"/>
            </a:endParaRPr>
          </a:p>
        </p:txBody>
      </p:sp>
      <p:sp>
        <p:nvSpPr>
          <p:cNvPr id="3" name="Titre 2"/>
          <p:cNvSpPr>
            <a:spLocks noGrp="1"/>
          </p:cNvSpPr>
          <p:nvPr>
            <p:ph type="ctrTitle"/>
          </p:nvPr>
        </p:nvSpPr>
        <p:spPr>
          <a:xfrm>
            <a:off x="258500" y="344402"/>
            <a:ext cx="8885499" cy="387798"/>
          </a:xfrm>
        </p:spPr>
        <p:txBody>
          <a:bodyPr/>
          <a:lstStyle/>
          <a:p>
            <a:r>
              <a:rPr lang="en-US" dirty="0"/>
              <a:t>Setting factor variables</a:t>
            </a:r>
            <a:endParaRPr lang="en-GB" dirty="0"/>
          </a:p>
        </p:txBody>
      </p:sp>
    </p:spTree>
    <p:extLst>
      <p:ext uri="{BB962C8B-B14F-4D97-AF65-F5344CB8AC3E}">
        <p14:creationId xmlns:p14="http://schemas.microsoft.com/office/powerpoint/2010/main" val="30493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87739" y="1010137"/>
            <a:ext cx="8757478" cy="4993491"/>
          </a:xfrm>
        </p:spPr>
        <p:txBody>
          <a:bodyPr anchor="ctr"/>
          <a:lstStyle/>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a:t>
            </a:r>
            <a:r>
              <a:rPr lang="pt-BR" sz="2000" dirty="0" err="1">
                <a:solidFill>
                  <a:srgbClr val="4F81BD"/>
                </a:solidFill>
                <a:latin typeface="Lucida Console" panose="020B0609040504020204" pitchFamily="49" charset="0"/>
                <a:ea typeface="Courier" charset="0"/>
                <a:cs typeface="Courier" charset="0"/>
              </a:rPr>
              <a:t>summary</a:t>
            </a:r>
            <a:r>
              <a:rPr lang="pt-BR" sz="2000" dirty="0">
                <a:solidFill>
                  <a:srgbClr val="4F81BD"/>
                </a:solidFill>
                <a:latin typeface="Lucida Console" panose="020B0609040504020204" pitchFamily="49" charset="0"/>
                <a:ea typeface="Courier" charset="0"/>
                <a:cs typeface="Courier" charset="0"/>
              </a:rPr>
              <a:t>(</a:t>
            </a:r>
            <a:r>
              <a:rPr lang="pt-BR" sz="2000" dirty="0" err="1">
                <a:solidFill>
                  <a:srgbClr val="4F81BD"/>
                </a:solidFill>
                <a:latin typeface="Lucida Console" panose="020B0609040504020204" pitchFamily="49" charset="0"/>
                <a:ea typeface="Courier" charset="0"/>
                <a:cs typeface="Courier" charset="0"/>
              </a:rPr>
              <a:t>snps</a:t>
            </a:r>
            <a:r>
              <a:rPr lang="pt-BR" sz="2000" dirty="0">
                <a:solidFill>
                  <a:srgbClr val="4F81BD"/>
                </a:solidFill>
                <a:latin typeface="Lucida Console" panose="020B0609040504020204" pitchFamily="49" charset="0"/>
                <a:ea typeface="Courier" charset="0"/>
                <a:cs typeface="Courier" charset="0"/>
              </a:rPr>
              <a:t>) </a:t>
            </a:r>
          </a:p>
          <a:p>
            <a:pPr marL="0" indent="0">
              <a:spcBef>
                <a:spcPts val="0"/>
              </a:spcBef>
              <a:buNone/>
            </a:pP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chr</a:t>
            </a:r>
            <a:r>
              <a:rPr lang="en-US" sz="2000" dirty="0">
                <a:latin typeface="Lucida Console" panose="020B0609040504020204" pitchFamily="49" charset="0"/>
                <a:cs typeface="Courier"/>
              </a:rPr>
              <a:t>          </a:t>
            </a:r>
            <a:r>
              <a:rPr lang="en-US" sz="2000" dirty="0" err="1">
                <a:latin typeface="Lucida Console" panose="020B0609040504020204" pitchFamily="49" charset="0"/>
                <a:cs typeface="Courier"/>
              </a:rPr>
              <a:t>pos</a:t>
            </a:r>
            <a:r>
              <a:rPr lang="en-US" sz="2000" dirty="0">
                <a:latin typeface="Lucida Console" panose="020B0609040504020204" pitchFamily="49" charset="0"/>
                <a:cs typeface="Courier"/>
              </a:rPr>
              <a:t>          minor  major </a:t>
            </a:r>
          </a:p>
          <a:p>
            <a:pPr marL="0" indent="0">
              <a:spcBef>
                <a:spcPts val="0"/>
              </a:spcBef>
              <a:buNone/>
            </a:pPr>
            <a:r>
              <a:rPr lang="en-US" sz="2000" dirty="0">
                <a:latin typeface="Lucida Console" panose="020B0609040504020204" pitchFamily="49" charset="0"/>
                <a:cs typeface="Courier"/>
              </a:rPr>
              <a:t> 1 : 6   Min.   : 123369   A: 9   A:17  </a:t>
            </a:r>
          </a:p>
          <a:p>
            <a:pPr marL="0" indent="0">
              <a:spcBef>
                <a:spcPts val="0"/>
              </a:spcBef>
              <a:buNone/>
            </a:pPr>
            <a:r>
              <a:rPr lang="en-US" sz="2000" dirty="0">
                <a:latin typeface="Lucida Console" panose="020B0609040504020204" pitchFamily="49" charset="0"/>
                <a:cs typeface="Courier"/>
              </a:rPr>
              <a:t> 5 : 9   1st Qu.: 340869   C:10   C:10  </a:t>
            </a:r>
          </a:p>
          <a:p>
            <a:pPr marL="0" indent="0">
              <a:spcBef>
                <a:spcPts val="0"/>
              </a:spcBef>
              <a:buNone/>
            </a:pPr>
            <a:r>
              <a:rPr lang="en-US" sz="2000" dirty="0">
                <a:latin typeface="Lucida Console" panose="020B0609040504020204" pitchFamily="49" charset="0"/>
                <a:cs typeface="Courier"/>
              </a:rPr>
              <a:t> 16: 9   Median : 715869   G:15   G: 4  </a:t>
            </a:r>
          </a:p>
          <a:p>
            <a:pPr marL="0" indent="0">
              <a:spcBef>
                <a:spcPts val="0"/>
              </a:spcBef>
              <a:buNone/>
            </a:pPr>
            <a:r>
              <a:rPr lang="en-US" sz="2000" dirty="0">
                <a:latin typeface="Lucida Console" panose="020B0609040504020204" pitchFamily="49" charset="0"/>
                <a:cs typeface="Courier"/>
              </a:rPr>
              <a:t> 22:16   Mean   : 777869   T: 6   T: 9  </a:t>
            </a:r>
          </a:p>
          <a:p>
            <a:pPr marL="0" indent="0">
              <a:spcBef>
                <a:spcPts val="0"/>
              </a:spcBef>
              <a:buNone/>
            </a:pPr>
            <a:r>
              <a:rPr lang="en-US" sz="2000" dirty="0">
                <a:latin typeface="Lucida Console" panose="020B0609040504020204" pitchFamily="49" charset="0"/>
                <a:cs typeface="Courier"/>
              </a:rPr>
              <a:t>         3rd Qu.:1185869                </a:t>
            </a:r>
          </a:p>
          <a:p>
            <a:pPr marL="0" indent="0">
              <a:spcBef>
                <a:spcPts val="0"/>
              </a:spcBef>
              <a:buNone/>
            </a:pPr>
            <a:r>
              <a:rPr lang="en-US" sz="2000" dirty="0">
                <a:latin typeface="Lucida Console" panose="020B0609040504020204" pitchFamily="49" charset="0"/>
                <a:cs typeface="Courier"/>
              </a:rPr>
              <a:t>         Max.   :1673369 </a:t>
            </a:r>
            <a:endParaRPr lang="en-GB" sz="2000" dirty="0">
              <a:latin typeface="Lucida Console" panose="020B0609040504020204" pitchFamily="49" charset="0"/>
            </a:endParaRPr>
          </a:p>
        </p:txBody>
      </p:sp>
      <p:sp>
        <p:nvSpPr>
          <p:cNvPr id="3" name="Titre 2"/>
          <p:cNvSpPr>
            <a:spLocks noGrp="1"/>
          </p:cNvSpPr>
          <p:nvPr>
            <p:ph type="ctrTitle"/>
          </p:nvPr>
        </p:nvSpPr>
        <p:spPr/>
        <p:txBody>
          <a:bodyPr/>
          <a:lstStyle/>
          <a:p>
            <a:endParaRPr lang="en-GB" dirty="0"/>
          </a:p>
        </p:txBody>
      </p:sp>
    </p:spTree>
    <p:extLst>
      <p:ext uri="{BB962C8B-B14F-4D97-AF65-F5344CB8AC3E}">
        <p14:creationId xmlns:p14="http://schemas.microsoft.com/office/powerpoint/2010/main" val="190310053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4316" y="1588263"/>
            <a:ext cx="8356990" cy="4993491"/>
          </a:xfrm>
        </p:spPr>
        <p:txBody>
          <a:bodyPr/>
          <a:lstStyle/>
          <a:p>
            <a:pPr marL="0" indent="0">
              <a:spcBef>
                <a:spcPts val="0"/>
              </a:spcBef>
              <a:buClr>
                <a:srgbClr val="E60003"/>
              </a:buClr>
              <a:buNone/>
            </a:pPr>
            <a:r>
              <a:rPr lang="pt-BR" sz="1800" dirty="0">
                <a:solidFill>
                  <a:srgbClr val="4F81BD"/>
                </a:solidFill>
                <a:latin typeface="Lucida Console" panose="020B0609040504020204" pitchFamily="49" charset="0"/>
                <a:ea typeface="Courier" charset="0"/>
                <a:cs typeface="Courier" charset="0"/>
              </a:rPr>
              <a:t>&gt; snps[2,]  </a:t>
            </a:r>
            <a:r>
              <a:rPr lang="pt-BR" sz="1800" dirty="0">
                <a:solidFill>
                  <a:srgbClr val="4F6228"/>
                </a:solidFill>
                <a:latin typeface="Lucida Console" panose="020B0609040504020204" pitchFamily="49" charset="0"/>
                <a:ea typeface="Courier" charset="0"/>
                <a:cs typeface="Courier" charset="0"/>
              </a:rPr>
              <a:t># 2nd row</a:t>
            </a:r>
          </a:p>
          <a:p>
            <a:pPr marL="0" indent="0">
              <a:spcBef>
                <a:spcPts val="0"/>
              </a:spcBef>
              <a:buClr>
                <a:srgbClr val="E60003"/>
              </a:buClr>
              <a:buNone/>
            </a:pPr>
            <a:r>
              <a:rPr lang="pt-BR" sz="1800" dirty="0">
                <a:solidFill>
                  <a:srgbClr val="333333"/>
                </a:solidFill>
                <a:latin typeface="Lucida Console" panose="020B0609040504020204" pitchFamily="49" charset="0"/>
              </a:rPr>
              <a:t> </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chr</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pos</a:t>
            </a:r>
            <a:r>
              <a:rPr lang="pt-BR" sz="1800" dirty="0">
                <a:solidFill>
                  <a:srgbClr val="333333"/>
                </a:solidFill>
                <a:latin typeface="Lucida Console" panose="020B0609040504020204" pitchFamily="49" charset="0"/>
                <a:cs typeface="Courier"/>
              </a:rPr>
              <a:t> </a:t>
            </a:r>
            <a:r>
              <a:rPr lang="pt-BR" sz="1800" dirty="0" err="1">
                <a:solidFill>
                  <a:srgbClr val="333333"/>
                </a:solidFill>
                <a:latin typeface="Lucida Console" panose="020B0609040504020204" pitchFamily="49" charset="0"/>
                <a:cs typeface="Courier"/>
              </a:rPr>
              <a:t>minor</a:t>
            </a:r>
            <a:r>
              <a:rPr lang="pt-BR" sz="1800" dirty="0">
                <a:solidFill>
                  <a:srgbClr val="333333"/>
                </a:solidFill>
                <a:latin typeface="Lucida Console" panose="020B0609040504020204" pitchFamily="49" charset="0"/>
                <a:cs typeface="Courier"/>
              </a:rPr>
              <a:t> major</a:t>
            </a:r>
          </a:p>
          <a:p>
            <a:pPr marL="0" indent="0">
              <a:spcBef>
                <a:spcPts val="0"/>
              </a:spcBef>
              <a:buClr>
                <a:srgbClr val="E60003"/>
              </a:buClr>
              <a:buNone/>
            </a:pPr>
            <a:r>
              <a:rPr lang="pt-BR" sz="1800" dirty="0">
                <a:solidFill>
                  <a:srgbClr val="333333"/>
                </a:solidFill>
                <a:latin typeface="Lucida Console" panose="020B0609040504020204" pitchFamily="49" charset="0"/>
                <a:cs typeface="Courier"/>
              </a:rPr>
              <a:t>2   1  138369    A     </a:t>
            </a:r>
            <a:r>
              <a:rPr lang="pt-BR" sz="1800" dirty="0" err="1">
                <a:solidFill>
                  <a:srgbClr val="333333"/>
                </a:solidFill>
                <a:latin typeface="Lucida Console" panose="020B0609040504020204" pitchFamily="49" charset="0"/>
                <a:cs typeface="Courier"/>
              </a:rPr>
              <a:t>T</a:t>
            </a: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endParaRPr lang="pt-BR"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a:t>
            </a:r>
            <a:r>
              <a:rPr lang="pt-BR" sz="1800" dirty="0">
                <a:solidFill>
                  <a:srgbClr val="4F81BD"/>
                </a:solidFill>
                <a:latin typeface="Lucida Console" panose="020B0609040504020204" pitchFamily="49" charset="0"/>
                <a:ea typeface="Courier" charset="0"/>
                <a:cs typeface="Courier" charset="0"/>
              </a:rPr>
              <a:t>snps[, "minor"]  </a:t>
            </a:r>
            <a:r>
              <a:rPr lang="pt-BR" sz="1800" dirty="0">
                <a:solidFill>
                  <a:srgbClr val="4F6228"/>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column named "minor"</a:t>
            </a:r>
            <a:endParaRPr lang="da-DK"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[1] A A T C G T G G A C A G A C G C A G G C G A C A G T C G C C T A G G T G T C G A</a:t>
            </a:r>
          </a:p>
          <a:p>
            <a:pPr marL="0" indent="0">
              <a:spcBef>
                <a:spcPts val="0"/>
              </a:spcBef>
              <a:buClr>
                <a:srgbClr val="E60003"/>
              </a:buClr>
              <a:buNone/>
            </a:pPr>
            <a:r>
              <a:rPr lang="da-DK" sz="1800" dirty="0">
                <a:solidFill>
                  <a:srgbClr val="333333"/>
                </a:solidFill>
                <a:latin typeface="Lucida Console" panose="020B0609040504020204" pitchFamily="49" charset="0"/>
                <a:cs typeface="Courier"/>
              </a:rPr>
              <a:t>Levels: A C G T</a:t>
            </a:r>
          </a:p>
          <a:p>
            <a:pPr marL="0" indent="0">
              <a:spcBef>
                <a:spcPts val="0"/>
              </a:spcBef>
              <a:buClr>
                <a:srgbClr val="E60003"/>
              </a:buClr>
              <a:buNone/>
            </a:pPr>
            <a:endParaRPr lang="da-DK" sz="1800" dirty="0">
              <a:solidFill>
                <a:srgbClr val="333333"/>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4F81BD"/>
                </a:solidFill>
                <a:latin typeface="Lucida Console" panose="020B0609040504020204" pitchFamily="49" charset="0"/>
                <a:ea typeface="Courier" charset="0"/>
                <a:cs typeface="Courier" charset="0"/>
              </a:rPr>
              <a:t>&gt; </a:t>
            </a:r>
            <a:r>
              <a:rPr lang="es-ES_tradnl" sz="1800" dirty="0" err="1">
                <a:solidFill>
                  <a:srgbClr val="4F81BD"/>
                </a:solidFill>
                <a:latin typeface="Lucida Console" panose="020B0609040504020204" pitchFamily="49" charset="0"/>
                <a:ea typeface="Courier" charset="0"/>
                <a:cs typeface="Courier" charset="0"/>
              </a:rPr>
              <a:t>snps</a:t>
            </a:r>
            <a:r>
              <a:rPr lang="es-ES_tradnl" sz="1800" dirty="0">
                <a:solidFill>
                  <a:srgbClr val="4F81BD"/>
                </a:solidFill>
                <a:latin typeface="Lucida Console" panose="020B0609040504020204" pitchFamily="49" charset="0"/>
                <a:ea typeface="Courier" charset="0"/>
                <a:cs typeface="Courier" charset="0"/>
              </a:rPr>
              <a:t>[1:3, c(1,3)] </a:t>
            </a:r>
            <a:r>
              <a:rPr lang="es-ES_tradnl" sz="1800" dirty="0">
                <a:solidFill>
                  <a:srgbClr val="4F6228"/>
                </a:solidFill>
                <a:latin typeface="Lucida Console" panose="020B0609040504020204" pitchFamily="49" charset="0"/>
                <a:ea typeface="Courier" charset="0"/>
                <a:cs typeface="Courier" charset="0"/>
              </a:rPr>
              <a:t># 3 </a:t>
            </a:r>
            <a:r>
              <a:rPr lang="es-ES_tradnl" sz="1800" dirty="0" err="1">
                <a:solidFill>
                  <a:srgbClr val="4F6228"/>
                </a:solidFill>
                <a:latin typeface="Lucida Console" panose="020B0609040504020204" pitchFamily="49" charset="0"/>
                <a:ea typeface="Courier" charset="0"/>
                <a:cs typeface="Courier" charset="0"/>
              </a:rPr>
              <a:t>first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rows</a:t>
            </a:r>
            <a:r>
              <a:rPr lang="es-ES_tradnl" sz="1800" dirty="0">
                <a:solidFill>
                  <a:srgbClr val="4F6228"/>
                </a:solidFill>
                <a:latin typeface="Lucida Console" panose="020B0609040504020204" pitchFamily="49" charset="0"/>
                <a:ea typeface="Courier" charset="0"/>
                <a:cs typeface="Courier" charset="0"/>
              </a:rPr>
              <a:t>, 1st and 3rd </a:t>
            </a:r>
            <a:r>
              <a:rPr lang="es-ES_tradnl" sz="1800" dirty="0" err="1">
                <a:solidFill>
                  <a:srgbClr val="4F6228"/>
                </a:solidFill>
                <a:latin typeface="Lucida Console" panose="020B0609040504020204" pitchFamily="49" charset="0"/>
                <a:ea typeface="Courier" charset="0"/>
                <a:cs typeface="Courier" charset="0"/>
              </a:rPr>
              <a:t>column</a:t>
            </a:r>
            <a:endParaRPr lang="es-ES_tradnl" sz="1800" dirty="0">
              <a:solidFill>
                <a:srgbClr val="4F6228"/>
              </a:solidFill>
              <a:latin typeface="Lucida Console" panose="020B0609040504020204" pitchFamily="49" charset="0"/>
              <a:ea typeface="Courier" charset="0"/>
              <a:cs typeface="Courier" charset="0"/>
            </a:endParaRPr>
          </a:p>
          <a:p>
            <a:pPr marL="0" indent="0">
              <a:spcBef>
                <a:spcPts val="0"/>
              </a:spcBef>
              <a:buClr>
                <a:srgbClr val="E60003"/>
              </a:buClr>
              <a:buNone/>
            </a:pPr>
            <a:r>
              <a:rPr lang="es-ES_tradnl"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chr</a:t>
            </a:r>
            <a:r>
              <a:rPr lang="de-DE" sz="1800" dirty="0">
                <a:solidFill>
                  <a:srgbClr val="333333"/>
                </a:solidFill>
                <a:latin typeface="Lucida Console" panose="020B0609040504020204" pitchFamily="49" charset="0"/>
                <a:cs typeface="Courier"/>
              </a:rPr>
              <a:t> </a:t>
            </a:r>
            <a:r>
              <a:rPr lang="de-DE" sz="1800" dirty="0" err="1">
                <a:solidFill>
                  <a:srgbClr val="333333"/>
                </a:solidFill>
                <a:latin typeface="Lucida Console" panose="020B0609040504020204" pitchFamily="49" charset="0"/>
                <a:cs typeface="Courier"/>
              </a:rPr>
              <a:t>minor</a:t>
            </a:r>
            <a:endParaRPr lang="de-DE" sz="1800" dirty="0">
              <a:solidFill>
                <a:srgbClr val="333333"/>
              </a:solidFill>
              <a:latin typeface="Lucida Console" panose="020B0609040504020204" pitchFamily="49" charset="0"/>
              <a:cs typeface="Courier"/>
            </a:endParaRP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1   1     A</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2   1     G</a:t>
            </a:r>
          </a:p>
          <a:p>
            <a:pPr marL="0" indent="0">
              <a:spcBef>
                <a:spcPts val="0"/>
              </a:spcBef>
              <a:buClr>
                <a:srgbClr val="E60003"/>
              </a:buClr>
              <a:buNone/>
            </a:pPr>
            <a:r>
              <a:rPr lang="de-DE" sz="1800" dirty="0">
                <a:solidFill>
                  <a:srgbClr val="333333"/>
                </a:solidFill>
                <a:latin typeface="Lucida Console" panose="020B0609040504020204" pitchFamily="49" charset="0"/>
                <a:cs typeface="Courier"/>
              </a:rPr>
              <a:t>3   1     T</a:t>
            </a:r>
            <a:endParaRPr lang="da-DK" sz="1800" dirty="0">
              <a:solidFill>
                <a:srgbClr val="333333"/>
              </a:solidFill>
              <a:latin typeface="Lucida Console" panose="020B0609040504020204" pitchFamily="49" charset="0"/>
              <a:cs typeface="Courier"/>
            </a:endParaRPr>
          </a:p>
        </p:txBody>
      </p:sp>
      <p:sp>
        <p:nvSpPr>
          <p:cNvPr id="3" name="Titre 2"/>
          <p:cNvSpPr>
            <a:spLocks noGrp="1"/>
          </p:cNvSpPr>
          <p:nvPr>
            <p:ph type="ctrTitle"/>
          </p:nvPr>
        </p:nvSpPr>
        <p:spPr>
          <a:xfrm>
            <a:off x="258500" y="344402"/>
            <a:ext cx="8885499" cy="387798"/>
          </a:xfrm>
        </p:spPr>
        <p:txBody>
          <a:bodyPr/>
          <a:lstStyle/>
          <a:p>
            <a:r>
              <a:rPr lang="en-US" dirty="0"/>
              <a:t>Accessing Parts of the Data</a:t>
            </a:r>
            <a:endParaRPr lang="en-GB" dirty="0"/>
          </a:p>
        </p:txBody>
      </p:sp>
    </p:spTree>
    <p:extLst>
      <p:ext uri="{BB962C8B-B14F-4D97-AF65-F5344CB8AC3E}">
        <p14:creationId xmlns:p14="http://schemas.microsoft.com/office/powerpoint/2010/main" val="209326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 </a:t>
            </a:r>
            <a:r>
              <a:rPr lang="es-ES_tradnl" sz="1800" dirty="0">
                <a:solidFill>
                  <a:srgbClr val="4F6228"/>
                </a:solidFill>
                <a:latin typeface="Lucida Console" panose="020B0609040504020204" pitchFamily="49" charset="0"/>
                <a:ea typeface="Courier" charset="0"/>
                <a:cs typeface="Courier" charset="0"/>
              </a:rPr>
              <a:t># vector of </a:t>
            </a:r>
            <a:r>
              <a:rPr lang="fr-FR" sz="1800" dirty="0">
                <a:solidFill>
                  <a:srgbClr val="4F6228"/>
                </a:solidFill>
                <a:latin typeface="Lucida Console" panose="020B0609040504020204" pitchFamily="49" charset="0"/>
                <a:ea typeface="Courier" charset="0"/>
                <a:cs typeface="Courier" charset="0"/>
              </a:rPr>
              <a:t>chromosomes, </a:t>
            </a:r>
            <a:r>
              <a:rPr lang="fr-FR" sz="1800" dirty="0" err="1">
                <a:solidFill>
                  <a:srgbClr val="4F6228"/>
                </a:solidFill>
                <a:latin typeface="Lucida Console" panose="020B0609040504020204" pitchFamily="49" charset="0"/>
                <a:ea typeface="Courier" charset="0"/>
                <a:cs typeface="Courier" charset="0"/>
              </a:rPr>
              <a:t>equivalent</a:t>
            </a:r>
            <a:r>
              <a:rPr lang="fr-FR" sz="1800" dirty="0">
                <a:solidFill>
                  <a:srgbClr val="4F6228"/>
                </a:solidFill>
                <a:latin typeface="Lucida Console" panose="020B0609040504020204" pitchFamily="49" charset="0"/>
                <a:ea typeface="Courier" charset="0"/>
                <a:cs typeface="Courier" charset="0"/>
              </a:rPr>
              <a:t> to </a:t>
            </a:r>
            <a:r>
              <a:rPr lang="fr-FR" sz="1800" dirty="0" err="1">
                <a:solidFill>
                  <a:srgbClr val="4F6228"/>
                </a:solidFill>
                <a:latin typeface="Lucida Console" panose="020B0609040504020204" pitchFamily="49" charset="0"/>
                <a:ea typeface="Courier" charset="0"/>
                <a:cs typeface="Courier" charset="0"/>
              </a:rPr>
              <a:t>snps</a:t>
            </a:r>
            <a:r>
              <a:rPr lang="fr-FR" sz="1800" dirty="0">
                <a:solidFill>
                  <a:srgbClr val="4F6228"/>
                </a:solidFill>
                <a:latin typeface="Lucida Console" panose="020B0609040504020204" pitchFamily="49" charset="0"/>
                <a:ea typeface="Courier" charset="0"/>
                <a:cs typeface="Courier" charset="0"/>
              </a:rPr>
              <a:t>[, 1]</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 [1]  1  1  1  1  1  1  5  5  5  5  5  5  5  5  5 16 16 16 16 16 16 16 16 16 22 22 22</a:t>
            </a:r>
          </a:p>
          <a:p>
            <a:pPr marL="0" indent="0">
              <a:spcBef>
                <a:spcPts val="0"/>
              </a:spcBef>
              <a:buNone/>
            </a:pPr>
            <a:r>
              <a:rPr lang="en-GB" sz="1800" dirty="0">
                <a:latin typeface="Lucida Console" panose="020B0609040504020204" pitchFamily="49" charset="0"/>
                <a:cs typeface="Courier"/>
              </a:rPr>
              <a:t>[28] 22 22 22 22 22 22 22 22 22 22 22 22 22</a:t>
            </a:r>
          </a:p>
          <a:p>
            <a:pPr marL="0" indent="0">
              <a:spcBef>
                <a:spcPts val="0"/>
              </a:spcBef>
              <a:buNone/>
            </a:pPr>
            <a:r>
              <a:rPr lang="en-GB" sz="1800" dirty="0">
                <a:latin typeface="Lucida Console" panose="020B0609040504020204" pitchFamily="49" charset="0"/>
                <a:cs typeface="Courier"/>
              </a:rPr>
              <a:t>Levels: 1 5 16 22</a:t>
            </a:r>
          </a:p>
          <a:p>
            <a:pPr marL="0" indent="0">
              <a:spcBef>
                <a:spcPts val="0"/>
              </a:spcBef>
              <a:buNone/>
            </a:pPr>
            <a:endParaRPr lang="en-GB" sz="1800" dirty="0">
              <a:latin typeface="Lucida Console" panose="020B0609040504020204" pitchFamily="49" charset="0"/>
              <a:ea typeface="Courier" charset="0"/>
              <a:cs typeface="Courier" charset="0"/>
            </a:endParaRPr>
          </a:p>
          <a:p>
            <a:pPr marL="0" indent="0">
              <a:spcBef>
                <a:spcPts val="0"/>
              </a:spcBef>
              <a:buNone/>
            </a:pPr>
            <a:r>
              <a:rPr lang="en-GB"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snps$chr</a:t>
            </a:r>
            <a:r>
              <a:rPr lang="en-GB" sz="1800" dirty="0">
                <a:solidFill>
                  <a:srgbClr val="4F81BD"/>
                </a:solidFill>
                <a:latin typeface="Lucida Console" panose="020B0609040504020204" pitchFamily="49" charset="0"/>
                <a:ea typeface="Courier" charset="0"/>
                <a:cs typeface="Courier" charset="0"/>
              </a:rPr>
              <a:t>[40] </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chromosome</a:t>
            </a:r>
            <a:r>
              <a:rPr lang="es-ES_tradnl" sz="1800" dirty="0">
                <a:solidFill>
                  <a:srgbClr val="4F6228"/>
                </a:solidFill>
                <a:latin typeface="Lucida Console" panose="020B0609040504020204" pitchFamily="49" charset="0"/>
                <a:ea typeface="Courier" charset="0"/>
                <a:cs typeface="Courier" charset="0"/>
              </a:rPr>
              <a:t> of </a:t>
            </a:r>
            <a:r>
              <a:rPr lang="es-ES_tradnl" sz="1800" dirty="0" err="1">
                <a:solidFill>
                  <a:srgbClr val="4F6228"/>
                </a:solidFill>
                <a:latin typeface="Lucida Console" panose="020B0609040504020204" pitchFamily="49" charset="0"/>
                <a:ea typeface="Courier" charset="0"/>
                <a:cs typeface="Courier" charset="0"/>
              </a:rPr>
              <a:t>the</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last</a:t>
            </a:r>
            <a:r>
              <a:rPr lang="es-ES_tradnl" sz="1800" dirty="0">
                <a:solidFill>
                  <a:srgbClr val="4F6228"/>
                </a:solidFill>
                <a:latin typeface="Lucida Console" panose="020B0609040504020204" pitchFamily="49" charset="0"/>
                <a:ea typeface="Courier" charset="0"/>
                <a:cs typeface="Courier" charset="0"/>
              </a:rPr>
              <a:t> </a:t>
            </a:r>
            <a:r>
              <a:rPr lang="es-ES_tradnl" sz="1800" dirty="0" err="1">
                <a:solidFill>
                  <a:srgbClr val="4F6228"/>
                </a:solidFill>
                <a:latin typeface="Lucida Console" panose="020B0609040504020204" pitchFamily="49" charset="0"/>
                <a:ea typeface="Courier" charset="0"/>
                <a:cs typeface="Courier" charset="0"/>
              </a:rPr>
              <a:t>row</a:t>
            </a:r>
            <a:endParaRPr lang="en-GB"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GB" sz="1800" dirty="0">
                <a:latin typeface="Lucida Console" panose="020B0609040504020204" pitchFamily="49" charset="0"/>
                <a:cs typeface="Courier"/>
              </a:rPr>
              <a:t>[1] 22</a:t>
            </a:r>
          </a:p>
          <a:p>
            <a:pPr marL="0" indent="0">
              <a:spcBef>
                <a:spcPts val="0"/>
              </a:spcBef>
              <a:buNone/>
            </a:pPr>
            <a:endParaRPr lang="en-GB" sz="2400" dirty="0">
              <a:latin typeface="Courier"/>
              <a:cs typeface="Courier"/>
            </a:endParaRPr>
          </a:p>
        </p:txBody>
      </p:sp>
    </p:spTree>
    <p:extLst>
      <p:ext uri="{BB962C8B-B14F-4D97-AF65-F5344CB8AC3E}">
        <p14:creationId xmlns:p14="http://schemas.microsoft.com/office/powerpoint/2010/main" val="1990830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GB" sz="2000" dirty="0">
                <a:solidFill>
                  <a:schemeClr val="accent1"/>
                </a:solidFill>
              </a:rPr>
              <a:t>subset()</a:t>
            </a:r>
            <a:r>
              <a:rPr lang="en-GB" sz="2000" dirty="0"/>
              <a:t> is a powerful function which allows you to </a:t>
            </a:r>
            <a:r>
              <a:rPr lang="en-GB" sz="2000" dirty="0">
                <a:solidFill>
                  <a:srgbClr val="4F81BD"/>
                </a:solidFill>
              </a:rPr>
              <a:t>subset your data </a:t>
            </a:r>
            <a:r>
              <a:rPr lang="en-GB" sz="2000" dirty="0"/>
              <a:t>by </a:t>
            </a:r>
            <a:r>
              <a:rPr lang="en-GB" sz="2000" dirty="0">
                <a:solidFill>
                  <a:srgbClr val="4F81BD"/>
                </a:solidFill>
              </a:rPr>
              <a:t>specific columns and values</a:t>
            </a:r>
            <a:r>
              <a:rPr lang="en-GB" sz="2000" dirty="0"/>
              <a:t> in those columns. </a:t>
            </a:r>
            <a:r>
              <a:rPr lang="en-GB" sz="2000" dirty="0">
                <a:solidFill>
                  <a:srgbClr val="4F81BD"/>
                </a:solidFill>
              </a:rPr>
              <a:t>Logical operators </a:t>
            </a:r>
            <a:r>
              <a:rPr lang="en-GB" sz="2000" dirty="0"/>
              <a:t>can be used within the subset.</a:t>
            </a:r>
          </a:p>
          <a:p>
            <a:pPr marL="0" indent="0">
              <a:buNone/>
            </a:pPr>
            <a:endParaRPr lang="en-GB" sz="2000"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a:t>
            </a:r>
            <a:r>
              <a:rPr lang="da-DK" sz="1800" dirty="0">
                <a:solidFill>
                  <a:srgbClr val="4F81BD"/>
                </a:solidFill>
                <a:latin typeface="Lucida Console" panose="020B0609040504020204" pitchFamily="49" charset="0"/>
                <a:ea typeface="Courier" charset="0"/>
                <a:cs typeface="Courier" charset="0"/>
              </a:rPr>
              <a:t> subset(snps, chr==1)</a:t>
            </a:r>
            <a:r>
              <a:rPr lang="pt-BR" sz="1800" dirty="0">
                <a:solidFill>
                  <a:srgbClr val="4F81BD"/>
                </a:solidFill>
                <a:latin typeface="Lucida Console" panose="020B0609040504020204" pitchFamily="49" charset="0"/>
                <a:ea typeface="Courier" charset="0"/>
                <a:cs typeface="Courier" charset="0"/>
              </a:rPr>
              <a:t> </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keeps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only</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the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snps</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where</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chr</a:t>
            </a:r>
            <a:r>
              <a:rPr lang="pt-BR" sz="1800" dirty="0">
                <a:solidFill>
                  <a:srgbClr val="4F6228"/>
                </a:solidFill>
                <a:latin typeface="Lucida Console" panose="020B0609040504020204" pitchFamily="49" charset="0"/>
                <a:ea typeface="Courier" charset="0"/>
                <a:cs typeface="Courier" charset="0"/>
              </a:rPr>
              <a:t> </a:t>
            </a:r>
            <a:r>
              <a:rPr lang="pt-BR" sz="1800" dirty="0" err="1">
                <a:solidFill>
                  <a:srgbClr val="4F6228"/>
                </a:solidFill>
                <a:latin typeface="Lucida Console" panose="020B0609040504020204" pitchFamily="49" charset="0"/>
                <a:ea typeface="Courier" charset="0"/>
                <a:cs typeface="Courier" charset="0"/>
              </a:rPr>
              <a:t>is</a:t>
            </a:r>
            <a:r>
              <a:rPr lang="pt-BR" sz="1800" dirty="0">
                <a:solidFill>
                  <a:srgbClr val="4F6228"/>
                </a:solidFill>
                <a:latin typeface="Lucida Console" panose="020B0609040504020204" pitchFamily="49" charset="0"/>
                <a:ea typeface="Courier" charset="0"/>
                <a:cs typeface="Courier" charset="0"/>
              </a:rPr>
              <a:t> 1</a:t>
            </a:r>
          </a:p>
          <a:p>
            <a:pPr marL="0" indent="0">
              <a:spcBef>
                <a:spcPts val="0"/>
              </a:spcBef>
              <a:buNone/>
            </a:pPr>
            <a:r>
              <a:rPr lang="pt-BR" sz="2000" dirty="0" err="1">
                <a:solidFill>
                  <a:schemeClr val="tx1"/>
                </a:solidFill>
                <a:latin typeface="Lucida Console" panose="020B0609040504020204" pitchFamily="49" charset="0"/>
                <a:cs typeface="Courier"/>
              </a:rPr>
              <a:t>chr</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pos</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minor</a:t>
            </a:r>
            <a:r>
              <a:rPr lang="pt-BR" sz="2000" dirty="0">
                <a:solidFill>
                  <a:schemeClr val="tx1"/>
                </a:solidFill>
                <a:latin typeface="Lucida Console" panose="020B0609040504020204" pitchFamily="49" charset="0"/>
                <a:cs typeface="Courier"/>
              </a:rPr>
              <a:t> major</a:t>
            </a:r>
          </a:p>
          <a:p>
            <a:pPr marL="0" indent="0">
              <a:spcBef>
                <a:spcPts val="0"/>
              </a:spcBef>
              <a:buNone/>
            </a:pPr>
            <a:r>
              <a:rPr lang="pt-BR" sz="2000" dirty="0">
                <a:solidFill>
                  <a:schemeClr val="tx1"/>
                </a:solidFill>
                <a:latin typeface="Lucida Console" panose="020B0609040504020204" pitchFamily="49" charset="0"/>
                <a:cs typeface="Courier"/>
              </a:rPr>
              <a:t>1   1 123369     A     C</a:t>
            </a:r>
          </a:p>
          <a:p>
            <a:pPr marL="0" indent="0">
              <a:spcBef>
                <a:spcPts val="0"/>
              </a:spcBef>
              <a:buNone/>
            </a:pPr>
            <a:r>
              <a:rPr lang="pt-BR" sz="2000" dirty="0">
                <a:solidFill>
                  <a:schemeClr val="tx1"/>
                </a:solidFill>
                <a:latin typeface="Lucida Console" panose="020B0609040504020204" pitchFamily="49" charset="0"/>
                <a:cs typeface="Courier"/>
              </a:rPr>
              <a:t>2   1 138369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3   1 153369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C</a:t>
            </a:r>
          </a:p>
          <a:p>
            <a:pPr marL="0" indent="0">
              <a:spcBef>
                <a:spcPts val="0"/>
              </a:spcBef>
              <a:buNone/>
            </a:pPr>
            <a:r>
              <a:rPr lang="pt-BR" sz="2000" dirty="0">
                <a:solidFill>
                  <a:schemeClr val="tx1"/>
                </a:solidFill>
                <a:latin typeface="Lucida Console" panose="020B0609040504020204" pitchFamily="49" charset="0"/>
                <a:cs typeface="Courier"/>
              </a:rPr>
              <a:t>4   1 168369     C     </a:t>
            </a:r>
            <a:r>
              <a:rPr lang="pt-BR" sz="2000" dirty="0" err="1">
                <a:solidFill>
                  <a:schemeClr val="tx1"/>
                </a:solidFill>
                <a:latin typeface="Lucida Console" panose="020B0609040504020204" pitchFamily="49" charset="0"/>
                <a:cs typeface="Courier"/>
              </a:rPr>
              <a:t>T</a:t>
            </a:r>
            <a:endParaRPr lang="pt-BR" sz="2000" dirty="0">
              <a:solidFill>
                <a:schemeClr val="tx1"/>
              </a:solidFill>
              <a:latin typeface="Lucida Console" panose="020B0609040504020204" pitchFamily="49" charset="0"/>
              <a:cs typeface="Courier"/>
            </a:endParaRPr>
          </a:p>
          <a:p>
            <a:pPr marL="0" indent="0">
              <a:spcBef>
                <a:spcPts val="0"/>
              </a:spcBef>
              <a:buNone/>
            </a:pPr>
            <a:r>
              <a:rPr lang="pt-BR" sz="2000" dirty="0">
                <a:solidFill>
                  <a:schemeClr val="tx1"/>
                </a:solidFill>
                <a:latin typeface="Lucida Console" panose="020B0609040504020204" pitchFamily="49" charset="0"/>
                <a:cs typeface="Courier"/>
              </a:rPr>
              <a:t>5   1 183369     </a:t>
            </a:r>
            <a:r>
              <a:rPr lang="pt-BR" sz="2000" dirty="0" err="1">
                <a:solidFill>
                  <a:schemeClr val="tx1"/>
                </a:solidFill>
                <a:latin typeface="Lucida Console" panose="020B0609040504020204" pitchFamily="49" charset="0"/>
                <a:cs typeface="Courier"/>
              </a:rPr>
              <a:t>G</a:t>
            </a:r>
            <a:r>
              <a:rPr lang="pt-BR" sz="2000" dirty="0">
                <a:solidFill>
                  <a:schemeClr val="tx1"/>
                </a:solidFill>
                <a:latin typeface="Lucida Console" panose="020B0609040504020204" pitchFamily="49" charset="0"/>
                <a:cs typeface="Courier"/>
              </a:rPr>
              <a:t>     A</a:t>
            </a:r>
          </a:p>
          <a:p>
            <a:pPr marL="0" indent="0">
              <a:spcBef>
                <a:spcPts val="0"/>
              </a:spcBef>
              <a:buNone/>
            </a:pPr>
            <a:r>
              <a:rPr lang="pt-BR" sz="2000" dirty="0">
                <a:solidFill>
                  <a:schemeClr val="tx1"/>
                </a:solidFill>
                <a:latin typeface="Lucida Console" panose="020B0609040504020204" pitchFamily="49" charset="0"/>
                <a:cs typeface="Courier"/>
              </a:rPr>
              <a:t>6   1 198369     </a:t>
            </a:r>
            <a:r>
              <a:rPr lang="pt-BR" sz="2000" dirty="0" err="1">
                <a:solidFill>
                  <a:schemeClr val="tx1"/>
                </a:solidFill>
                <a:latin typeface="Lucida Console" panose="020B0609040504020204" pitchFamily="49" charset="0"/>
                <a:cs typeface="Courier"/>
              </a:rPr>
              <a:t>T</a:t>
            </a:r>
            <a:r>
              <a:rPr lang="pt-BR" sz="2000" dirty="0">
                <a:solidFill>
                  <a:schemeClr val="tx1"/>
                </a:solidFill>
                <a:latin typeface="Lucida Console" panose="020B0609040504020204" pitchFamily="49" charset="0"/>
                <a:cs typeface="Courier"/>
              </a:rPr>
              <a:t>     A</a:t>
            </a:r>
            <a:endParaRPr lang="en-US" sz="2000" dirty="0">
              <a:solidFill>
                <a:schemeClr val="tx1"/>
              </a:solidFill>
              <a:latin typeface="Lucida Console" panose="020B0609040504020204" pitchFamily="49" charset="0"/>
              <a:cs typeface="Courier"/>
            </a:endParaRPr>
          </a:p>
        </p:txBody>
      </p:sp>
      <p:sp>
        <p:nvSpPr>
          <p:cNvPr id="3" name="Titre 2"/>
          <p:cNvSpPr>
            <a:spLocks noGrp="1"/>
          </p:cNvSpPr>
          <p:nvPr>
            <p:ph type="ctrTitle"/>
          </p:nvPr>
        </p:nvSpPr>
        <p:spPr>
          <a:xfrm>
            <a:off x="258501" y="344402"/>
            <a:ext cx="7943178" cy="387798"/>
          </a:xfrm>
        </p:spPr>
        <p:txBody>
          <a:bodyPr/>
          <a:lstStyle/>
          <a:p>
            <a:r>
              <a:rPr lang="en-GB" dirty="0"/>
              <a:t>Accessing Parts of the Data</a:t>
            </a:r>
          </a:p>
        </p:txBody>
      </p:sp>
    </p:spTree>
    <p:extLst>
      <p:ext uri="{BB962C8B-B14F-4D97-AF65-F5344CB8AC3E}">
        <p14:creationId xmlns:p14="http://schemas.microsoft.com/office/powerpoint/2010/main" val="212150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Espace réservé du texte 1"/>
          <p:cNvSpPr>
            <a:spLocks noGrp="1"/>
          </p:cNvSpPr>
          <p:nvPr>
            <p:ph type="body" sz="quarter" idx="11"/>
          </p:nvPr>
        </p:nvSpPr>
        <p:spPr>
          <a:xfrm>
            <a:off x="1091300" y="3930121"/>
            <a:ext cx="7296700" cy="1257437"/>
          </a:xfrm>
        </p:spPr>
        <p:txBody>
          <a:bodyPr>
            <a:noAutofit/>
          </a:bodyPr>
          <a:lstStyle/>
          <a:p>
            <a:pPr>
              <a:lnSpc>
                <a:spcPct val="150000"/>
              </a:lnSpc>
            </a:pPr>
            <a:r>
              <a:rPr lang="fr-CH" sz="2400" dirty="0" err="1">
                <a:solidFill>
                  <a:srgbClr val="4F81BD"/>
                </a:solidFill>
                <a:latin typeface="Calibri" charset="0"/>
                <a:ea typeface="Calibri" charset="0"/>
                <a:cs typeface="Calibri" charset="0"/>
              </a:rPr>
              <a:t>Starting</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with</a:t>
            </a:r>
            <a:r>
              <a:rPr lang="fr-CH" sz="2400" dirty="0">
                <a:solidFill>
                  <a:srgbClr val="4F81BD"/>
                </a:solidFill>
                <a:latin typeface="Calibri" charset="0"/>
                <a:ea typeface="Calibri" charset="0"/>
                <a:cs typeface="Calibri" charset="0"/>
              </a:rPr>
              <a:t> </a:t>
            </a:r>
            <a:r>
              <a:rPr lang="fr-CH" sz="2400" dirty="0" err="1">
                <a:solidFill>
                  <a:srgbClr val="4F81BD"/>
                </a:solidFill>
                <a:latin typeface="Calibri" charset="0"/>
                <a:ea typeface="Calibri" charset="0"/>
                <a:cs typeface="Calibri" charset="0"/>
              </a:rPr>
              <a:t>statistics</a:t>
            </a:r>
            <a:r>
              <a:rPr lang="fr-CH" sz="2400" dirty="0">
                <a:latin typeface="Calibri" charset="0"/>
                <a:ea typeface="Calibri" charset="0"/>
                <a:cs typeface="Calibri" charset="0"/>
              </a:rPr>
              <a:t> </a:t>
            </a:r>
            <a:r>
              <a:rPr lang="fr-CH" sz="2400" dirty="0">
                <a:solidFill>
                  <a:schemeClr val="tx1"/>
                </a:solidFill>
                <a:latin typeface="Calibri" charset="0"/>
                <a:ea typeface="Calibri" charset="0"/>
                <a:cs typeface="Calibri" charset="0"/>
              </a:rPr>
              <a:t>in R (</a:t>
            </a:r>
            <a:r>
              <a:rPr lang="fr-CH" sz="2400" dirty="0" err="1">
                <a:solidFill>
                  <a:schemeClr val="tx1"/>
                </a:solidFill>
                <a:latin typeface="Calibri" charset="0"/>
                <a:ea typeface="Calibri" charset="0"/>
                <a:cs typeface="Calibri" charset="0"/>
              </a:rPr>
              <a:t>hypothesis</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testing</a:t>
            </a:r>
            <a:r>
              <a:rPr lang="fr-CH" sz="2400" dirty="0">
                <a:solidFill>
                  <a:schemeClr val="tx1"/>
                </a:solidFill>
                <a:latin typeface="Calibri" charset="0"/>
                <a:ea typeface="Calibri" charset="0"/>
                <a:cs typeface="Calibri" charset="0"/>
              </a:rPr>
              <a:t>, simple </a:t>
            </a:r>
            <a:r>
              <a:rPr lang="fr-CH" sz="2400" dirty="0" err="1">
                <a:solidFill>
                  <a:schemeClr val="tx1"/>
                </a:solidFill>
                <a:latin typeface="Calibri" charset="0"/>
                <a:ea typeface="Calibri" charset="0"/>
                <a:cs typeface="Calibri" charset="0"/>
              </a:rPr>
              <a:t>linear</a:t>
            </a:r>
            <a:r>
              <a:rPr lang="fr-CH" sz="2400" dirty="0">
                <a:solidFill>
                  <a:schemeClr val="tx1"/>
                </a:solidFill>
                <a:latin typeface="Calibri" charset="0"/>
                <a:ea typeface="Calibri" charset="0"/>
                <a:cs typeface="Calibri" charset="0"/>
              </a:rPr>
              <a:t> </a:t>
            </a:r>
            <a:r>
              <a:rPr lang="fr-CH" sz="2400" dirty="0" err="1">
                <a:solidFill>
                  <a:schemeClr val="tx1"/>
                </a:solidFill>
                <a:latin typeface="Calibri" charset="0"/>
                <a:ea typeface="Calibri" charset="0"/>
                <a:cs typeface="Calibri" charset="0"/>
              </a:rPr>
              <a:t>regression</a:t>
            </a:r>
            <a:r>
              <a:rPr lang="fr-CH" sz="2400" dirty="0">
                <a:solidFill>
                  <a:schemeClr val="tx1"/>
                </a:solidFill>
                <a:latin typeface="Calibri" charset="0"/>
                <a:ea typeface="Calibri" charset="0"/>
                <a:cs typeface="Calibri" charset="0"/>
              </a:rPr>
              <a:t>)</a:t>
            </a:r>
          </a:p>
          <a:p>
            <a:endParaRPr lang="en-GB" sz="2400" dirty="0"/>
          </a:p>
        </p:txBody>
      </p:sp>
      <p:sp>
        <p:nvSpPr>
          <p:cNvPr id="8" name="Espace réservé du texte 7"/>
          <p:cNvSpPr>
            <a:spLocks noGrp="1"/>
          </p:cNvSpPr>
          <p:nvPr>
            <p:ph type="body" sz="quarter" idx="10"/>
          </p:nvPr>
        </p:nvSpPr>
        <p:spPr>
          <a:xfrm>
            <a:off x="1091299" y="2988000"/>
            <a:ext cx="7828111" cy="720000"/>
          </a:xfrm>
        </p:spPr>
        <p:txBody>
          <a:bodyPr/>
          <a:lstStyle/>
          <a:p>
            <a:pPr>
              <a:lnSpc>
                <a:spcPct val="150000"/>
              </a:lnSpc>
            </a:pPr>
            <a:r>
              <a:rPr lang="fr-CH" sz="2400" dirty="0">
                <a:solidFill>
                  <a:srgbClr val="4F81BD"/>
                </a:solidFill>
                <a:latin typeface="Calibri" charset="0"/>
                <a:ea typeface="Calibri" charset="0"/>
                <a:cs typeface="Calibri" charset="0"/>
              </a:rPr>
              <a:t>Building </a:t>
            </a:r>
            <a:r>
              <a:rPr lang="fr-CH" sz="2400" dirty="0" err="1">
                <a:solidFill>
                  <a:srgbClr val="4F81BD"/>
                </a:solidFill>
                <a:latin typeface="Calibri" charset="0"/>
                <a:ea typeface="Calibri" charset="0"/>
                <a:cs typeface="Calibri" charset="0"/>
              </a:rPr>
              <a:t>graphics</a:t>
            </a:r>
            <a:r>
              <a:rPr lang="fr-CH" sz="2400" dirty="0">
                <a:solidFill>
                  <a:srgbClr val="4F81BD"/>
                </a:solidFill>
                <a:latin typeface="Calibri" charset="0"/>
                <a:ea typeface="Calibri" charset="0"/>
                <a:cs typeface="Calibri" charset="0"/>
              </a:rPr>
              <a:t> </a:t>
            </a:r>
            <a:r>
              <a:rPr lang="fr-CH" sz="2400" dirty="0">
                <a:solidFill>
                  <a:schemeClr val="tx1"/>
                </a:solidFill>
                <a:latin typeface="Calibri" charset="0"/>
                <a:ea typeface="Calibri" charset="0"/>
                <a:cs typeface="Calibri" charset="0"/>
              </a:rPr>
              <a:t>in R (basic </a:t>
            </a:r>
            <a:r>
              <a:rPr lang="fr-CH" sz="2400" dirty="0" err="1">
                <a:solidFill>
                  <a:schemeClr val="tx1"/>
                </a:solidFill>
                <a:latin typeface="Calibri" charset="0"/>
                <a:ea typeface="Calibri" charset="0"/>
                <a:cs typeface="Calibri" charset="0"/>
              </a:rPr>
              <a:t>plotting</a:t>
            </a:r>
            <a:r>
              <a:rPr lang="fr-CH" sz="2400" dirty="0">
                <a:solidFill>
                  <a:schemeClr val="tx1"/>
                </a:solidFill>
                <a:latin typeface="Calibri" charset="0"/>
                <a:ea typeface="Calibri" charset="0"/>
                <a:cs typeface="Calibri" charset="0"/>
              </a:rPr>
              <a:t>)</a:t>
            </a:r>
          </a:p>
          <a:p>
            <a:endParaRPr lang="en-GB" dirty="0"/>
          </a:p>
        </p:txBody>
      </p:sp>
      <p:sp>
        <p:nvSpPr>
          <p:cNvPr id="9" name="Espace réservé du texte 7"/>
          <p:cNvSpPr>
            <a:spLocks noGrp="1"/>
          </p:cNvSpPr>
          <p:nvPr>
            <p:ph type="body" sz="quarter" idx="10"/>
          </p:nvPr>
        </p:nvSpPr>
        <p:spPr>
          <a:xfrm>
            <a:off x="278500" y="1957414"/>
            <a:ext cx="5760000" cy="720000"/>
          </a:xfrm>
        </p:spPr>
        <p:txBody>
          <a:bodyPr/>
          <a:lstStyle/>
          <a:p>
            <a:r>
              <a:rPr lang="en-GB" sz="2800" dirty="0">
                <a:solidFill>
                  <a:srgbClr val="4F81BD"/>
                </a:solidFill>
                <a:latin typeface="Calibri" charset="0"/>
                <a:ea typeface="Calibri" charset="0"/>
                <a:cs typeface="Calibri" charset="0"/>
              </a:rPr>
              <a:t>Day 2</a:t>
            </a:r>
            <a:endParaRPr lang="en-GB" sz="2800" dirty="0">
              <a:latin typeface="Calibri" charset="0"/>
              <a:ea typeface="Calibri" charset="0"/>
              <a:cs typeface="Calibri" charset="0"/>
            </a:endParaRPr>
          </a:p>
        </p:txBody>
      </p:sp>
      <p:sp>
        <p:nvSpPr>
          <p:cNvPr id="10" name="Rounded Rectangle 19"/>
          <p:cNvSpPr/>
          <p:nvPr/>
        </p:nvSpPr>
        <p:spPr>
          <a:xfrm>
            <a:off x="220800" y="2867868"/>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06</a:t>
            </a:r>
          </a:p>
        </p:txBody>
      </p:sp>
      <p:sp>
        <p:nvSpPr>
          <p:cNvPr id="11" name="Rounded Rectangle 19"/>
          <p:cNvSpPr/>
          <p:nvPr/>
        </p:nvSpPr>
        <p:spPr>
          <a:xfrm>
            <a:off x="220800" y="393939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07</a:t>
            </a:r>
          </a:p>
        </p:txBody>
      </p:sp>
      <p:sp>
        <p:nvSpPr>
          <p:cNvPr id="14" name="Titre 3"/>
          <p:cNvSpPr>
            <a:spLocks noGrp="1"/>
          </p:cNvSpPr>
          <p:nvPr/>
        </p:nvSpPr>
        <p:spPr>
          <a:xfrm>
            <a:off x="444822" y="196557"/>
            <a:ext cx="7943178"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E81BD"/>
                </a:solidFill>
              </a:rPr>
              <a:t>Outline</a:t>
            </a:r>
          </a:p>
        </p:txBody>
      </p:sp>
      <p:sp>
        <p:nvSpPr>
          <p:cNvPr id="15" name="Espace réservé du contenu 1"/>
          <p:cNvSpPr txBox="1">
            <a:spLocks/>
          </p:cNvSpPr>
          <p:nvPr/>
        </p:nvSpPr>
        <p:spPr>
          <a:xfrm>
            <a:off x="278500" y="5614628"/>
            <a:ext cx="8286357" cy="994258"/>
          </a:xfrm>
          <a:prstGeom prst="rect">
            <a:avLst/>
          </a:prstGeom>
          <a:solidFill>
            <a:srgbClr val="1E497D"/>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Examples and exercises are integrated in the chapters</a:t>
            </a:r>
          </a:p>
        </p:txBody>
      </p:sp>
    </p:spTree>
    <p:extLst>
      <p:ext uri="{BB962C8B-B14F-4D97-AF65-F5344CB8AC3E}">
        <p14:creationId xmlns:p14="http://schemas.microsoft.com/office/powerpoint/2010/main" val="1177164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390663"/>
          </a:xfrm>
        </p:spPr>
        <p:txBody>
          <a:bodyPr/>
          <a:lstStyle/>
          <a:p>
            <a:pPr marL="0" indent="0">
              <a:spcBef>
                <a:spcPts val="0"/>
              </a:spcBef>
              <a:buNone/>
            </a:pPr>
            <a:r>
              <a:rPr lang="en-US" sz="2000" dirty="0">
                <a:solidFill>
                  <a:srgbClr val="4F81BD"/>
                </a:solidFill>
                <a:latin typeface="Lucida Console" panose="020B0609040504020204" pitchFamily="49" charset="0"/>
                <a:ea typeface="Courier" charset="0"/>
                <a:cs typeface="Courier" charset="0"/>
              </a:rPr>
              <a:t>&gt;</a:t>
            </a:r>
            <a:r>
              <a:rPr lang="da-DK" sz="2000" dirty="0">
                <a:solidFill>
                  <a:srgbClr val="4F81BD"/>
                </a:solidFill>
                <a:latin typeface="Lucida Console" panose="020B0609040504020204" pitchFamily="49" charset="0"/>
                <a:ea typeface="Courier" charset="0"/>
                <a:cs typeface="Courier" charset="0"/>
              </a:rPr>
              <a:t> subset(snps, chr==1 &amp; major=="A")</a:t>
            </a:r>
            <a:r>
              <a:rPr lang="pt-BR" sz="2000" dirty="0">
                <a:solidFill>
                  <a:srgbClr val="4F81BD"/>
                </a:solidFill>
                <a:latin typeface="Lucida Console" panose="020B0609040504020204" pitchFamily="49" charset="0"/>
                <a:ea typeface="Courier" charset="0"/>
                <a:cs typeface="Courier" charset="0"/>
              </a:rPr>
              <a:t> </a:t>
            </a:r>
            <a:r>
              <a:rPr lang="pt-BR" sz="2000" dirty="0">
                <a:solidFill>
                  <a:srgbClr val="4F6228"/>
                </a:solidFill>
                <a:latin typeface="Lucida Console" panose="020B0609040504020204" pitchFamily="49" charset="0"/>
                <a:ea typeface="Courier" charset="0"/>
                <a:cs typeface="Courier" charset="0"/>
              </a:rPr>
              <a:t># keeps only the snps in chr 1 with an "A" as major allele </a:t>
            </a:r>
          </a:p>
          <a:p>
            <a:pPr marL="0" indent="0">
              <a:spcBef>
                <a:spcPts val="0"/>
              </a:spcBef>
              <a:buNone/>
            </a:pP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chr</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pos</a:t>
            </a:r>
            <a:r>
              <a:rPr lang="pt-BR" sz="2000" dirty="0">
                <a:latin typeface="Lucida Console" panose="020B0609040504020204" pitchFamily="49" charset="0"/>
                <a:cs typeface="Courier"/>
              </a:rPr>
              <a:t> </a:t>
            </a:r>
            <a:r>
              <a:rPr lang="pt-BR" sz="2000" dirty="0" err="1">
                <a:latin typeface="Lucida Console" panose="020B0609040504020204" pitchFamily="49" charset="0"/>
                <a:cs typeface="Courier"/>
              </a:rPr>
              <a:t>minor</a:t>
            </a:r>
            <a:r>
              <a:rPr lang="pt-BR" sz="2000" dirty="0">
                <a:latin typeface="Lucida Console" panose="020B0609040504020204" pitchFamily="49" charset="0"/>
                <a:cs typeface="Courier"/>
              </a:rPr>
              <a:t> major</a:t>
            </a:r>
          </a:p>
          <a:p>
            <a:pPr marL="0" indent="0">
              <a:spcBef>
                <a:spcPts val="0"/>
              </a:spcBef>
              <a:buNone/>
            </a:pPr>
            <a:r>
              <a:rPr lang="pt-BR" sz="2000" dirty="0">
                <a:latin typeface="Lucida Console" panose="020B0609040504020204" pitchFamily="49" charset="0"/>
                <a:cs typeface="Courier"/>
              </a:rPr>
              <a:t>5   1 183369     </a:t>
            </a:r>
            <a:r>
              <a:rPr lang="pt-BR" sz="2000" dirty="0" err="1">
                <a:latin typeface="Lucida Console" panose="020B0609040504020204" pitchFamily="49" charset="0"/>
                <a:cs typeface="Courier"/>
              </a:rPr>
              <a:t>G</a:t>
            </a:r>
            <a:r>
              <a:rPr lang="pt-BR" sz="2000" dirty="0">
                <a:latin typeface="Lucida Console" panose="020B0609040504020204" pitchFamily="49" charset="0"/>
                <a:cs typeface="Courier"/>
              </a:rPr>
              <a:t>     A</a:t>
            </a:r>
          </a:p>
          <a:p>
            <a:pPr marL="0" indent="0">
              <a:spcBef>
                <a:spcPts val="0"/>
              </a:spcBef>
              <a:buNone/>
            </a:pPr>
            <a:r>
              <a:rPr lang="pt-BR" sz="2000" dirty="0">
                <a:latin typeface="Lucida Console" panose="020B0609040504020204" pitchFamily="49" charset="0"/>
                <a:cs typeface="Courier"/>
              </a:rPr>
              <a:t>6   1 198369     </a:t>
            </a:r>
            <a:r>
              <a:rPr lang="pt-BR" sz="2000" dirty="0" err="1">
                <a:latin typeface="Lucida Console" panose="020B0609040504020204" pitchFamily="49" charset="0"/>
                <a:cs typeface="Courier"/>
              </a:rPr>
              <a:t>T</a:t>
            </a:r>
            <a:r>
              <a:rPr lang="pt-BR" sz="2000" dirty="0">
                <a:latin typeface="Lucida Console" panose="020B0609040504020204" pitchFamily="49" charset="0"/>
                <a:cs typeface="Courier"/>
              </a:rPr>
              <a:t>     A</a:t>
            </a:r>
          </a:p>
          <a:p>
            <a:pPr marL="0" indent="0">
              <a:spcBef>
                <a:spcPts val="0"/>
              </a:spcBef>
              <a:buNone/>
            </a:pPr>
            <a:endParaRPr lang="en-GB" sz="2000" dirty="0">
              <a:latin typeface="Lucida Console" panose="020B0609040504020204" pitchFamily="49" charset="0"/>
              <a:cs typeface="Courier"/>
            </a:endParaRPr>
          </a:p>
          <a:p>
            <a:pPr marL="0" indent="0">
              <a:spcBef>
                <a:spcPts val="0"/>
              </a:spcBef>
              <a:buNone/>
            </a:pPr>
            <a:endParaRPr lang="pt-BR" sz="2000" dirty="0">
              <a:latin typeface="Lucida Console" panose="020B0609040504020204" pitchFamily="49" charset="0"/>
              <a:cs typeface="Courier"/>
            </a:endParaRPr>
          </a:p>
          <a:p>
            <a:pPr marL="0" indent="0">
              <a:spcBef>
                <a:spcPts val="0"/>
              </a:spcBef>
              <a:buNone/>
            </a:pPr>
            <a:r>
              <a:rPr lang="pt-BR" sz="2000" dirty="0">
                <a:solidFill>
                  <a:srgbClr val="4F81BD"/>
                </a:solidFill>
                <a:latin typeface="Lucida Console" panose="020B0609040504020204" pitchFamily="49" charset="0"/>
                <a:ea typeface="Courier" charset="0"/>
                <a:cs typeface="Courier" charset="0"/>
              </a:rPr>
              <a:t>&gt; subset(snps, chr==1 &amp; (major=="A" | major=="T"))</a:t>
            </a:r>
          </a:p>
          <a:p>
            <a:pPr marL="0" indent="0">
              <a:spcBef>
                <a:spcPts val="0"/>
              </a:spcBef>
              <a:buNone/>
            </a:pPr>
            <a:r>
              <a:rPr lang="pt-BR" sz="2000" dirty="0">
                <a:solidFill>
                  <a:srgbClr val="4F6228"/>
                </a:solidFill>
                <a:latin typeface="Lucida Console" panose="020B0609040504020204" pitchFamily="49" charset="0"/>
                <a:ea typeface="Courier" charset="0"/>
                <a:cs typeface="Courier" charset="0"/>
              </a:rPr>
              <a:t># keeps only the snps in chr 1 with an "A" or "T" as major allele</a:t>
            </a:r>
          </a:p>
          <a:p>
            <a:pPr marL="0" indent="0">
              <a:spcBef>
                <a:spcPts val="0"/>
              </a:spcBef>
              <a:buNone/>
            </a:pPr>
            <a:r>
              <a:rPr lang="fr-FR" sz="2000" dirty="0">
                <a:latin typeface="Lucida Console" panose="020B0609040504020204" pitchFamily="49" charset="0"/>
                <a:cs typeface="Courier"/>
              </a:rPr>
              <a:t> </a:t>
            </a:r>
            <a:r>
              <a:rPr lang="fr-FR" sz="2000" dirty="0" err="1">
                <a:latin typeface="Lucida Console" panose="020B0609040504020204" pitchFamily="49" charset="0"/>
                <a:cs typeface="Courier"/>
              </a:rPr>
              <a:t>chr</a:t>
            </a:r>
            <a:r>
              <a:rPr lang="fr-FR" sz="2000" dirty="0">
                <a:latin typeface="Lucida Console" panose="020B0609040504020204" pitchFamily="49" charset="0"/>
                <a:cs typeface="Courier"/>
              </a:rPr>
              <a:t>    pos minor major</a:t>
            </a:r>
          </a:p>
          <a:p>
            <a:pPr marL="0" indent="0">
              <a:spcBef>
                <a:spcPts val="0"/>
              </a:spcBef>
              <a:buNone/>
            </a:pPr>
            <a:r>
              <a:rPr lang="fr-FR" sz="2000" dirty="0">
                <a:latin typeface="Lucida Console" panose="020B0609040504020204" pitchFamily="49" charset="0"/>
                <a:cs typeface="Courier"/>
              </a:rPr>
              <a:t>2   1 138369     G     T</a:t>
            </a:r>
          </a:p>
          <a:p>
            <a:pPr marL="0" indent="0">
              <a:spcBef>
                <a:spcPts val="0"/>
              </a:spcBef>
              <a:buNone/>
            </a:pPr>
            <a:r>
              <a:rPr lang="fr-FR" sz="2000" dirty="0">
                <a:latin typeface="Lucida Console" panose="020B0609040504020204" pitchFamily="49" charset="0"/>
                <a:cs typeface="Courier"/>
              </a:rPr>
              <a:t>4   1 168369     C     T</a:t>
            </a:r>
          </a:p>
          <a:p>
            <a:pPr marL="0" indent="0">
              <a:spcBef>
                <a:spcPts val="0"/>
              </a:spcBef>
              <a:buNone/>
            </a:pPr>
            <a:r>
              <a:rPr lang="fr-FR" sz="2000" dirty="0">
                <a:latin typeface="Lucida Console" panose="020B0609040504020204" pitchFamily="49" charset="0"/>
                <a:cs typeface="Courier"/>
              </a:rPr>
              <a:t>5   1 183369     G     A</a:t>
            </a:r>
          </a:p>
          <a:p>
            <a:pPr marL="0" indent="0">
              <a:spcBef>
                <a:spcPts val="0"/>
              </a:spcBef>
              <a:buNone/>
            </a:pPr>
            <a:r>
              <a:rPr lang="fr-FR" sz="2000" dirty="0">
                <a:latin typeface="Lucida Console" panose="020B0609040504020204" pitchFamily="49" charset="0"/>
                <a:cs typeface="Courier"/>
              </a:rPr>
              <a:t>6   1 198369     T     A</a:t>
            </a:r>
            <a:endParaRPr lang="en-GB" sz="2000" dirty="0">
              <a:latin typeface="Lucida Console" panose="020B0609040504020204" pitchFamily="49" charset="0"/>
              <a:cs typeface="Courier"/>
            </a:endParaRPr>
          </a:p>
        </p:txBody>
      </p:sp>
    </p:spTree>
    <p:extLst>
      <p:ext uri="{BB962C8B-B14F-4D97-AF65-F5344CB8AC3E}">
        <p14:creationId xmlns:p14="http://schemas.microsoft.com/office/powerpoint/2010/main" val="1173757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6"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r>
              <a:rPr lang="en-US" sz="2200" b="0" strike="noStrike" spc="-1" dirty="0" err="1">
                <a:solidFill>
                  <a:srgbClr val="4F81BD"/>
                </a:solidFill>
                <a:latin typeface="Calibri"/>
                <a:ea typeface="DejaVu Sans"/>
              </a:rPr>
              <a:t>tapply</a:t>
            </a:r>
            <a:r>
              <a:rPr lang="en-US" sz="2200" b="0" strike="noStrike" spc="-1" dirty="0">
                <a:solidFill>
                  <a:srgbClr val="4F81BD"/>
                </a:solidFill>
                <a:latin typeface="Calibri"/>
                <a:ea typeface="DejaVu Sans"/>
              </a:rPr>
              <a:t>() </a:t>
            </a:r>
            <a:r>
              <a:rPr lang="en-US" sz="2200" b="0" strike="noStrike" spc="-1" dirty="0">
                <a:solidFill>
                  <a:srgbClr val="262626"/>
                </a:solidFill>
                <a:latin typeface="Calibri"/>
                <a:ea typeface="DejaVu Sans"/>
              </a:rPr>
              <a:t>generates </a:t>
            </a:r>
            <a:r>
              <a:rPr lang="en-US" sz="2200" b="0" strike="noStrike" spc="-1" dirty="0">
                <a:solidFill>
                  <a:srgbClr val="4F81BD"/>
                </a:solidFill>
                <a:latin typeface="Calibri"/>
                <a:ea typeface="DejaVu Sans"/>
              </a:rPr>
              <a:t>custom summaries </a:t>
            </a:r>
            <a:r>
              <a:rPr lang="en-US" sz="2200" b="0" strike="noStrike" spc="-1" dirty="0">
                <a:solidFill>
                  <a:srgbClr val="262626"/>
                </a:solidFill>
                <a:latin typeface="Calibri"/>
                <a:ea typeface="DejaVu Sans"/>
              </a:rPr>
              <a:t>of your data using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X: a column you want to aggregate (of any data type)</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DejaVu Sans"/>
              </a:rPr>
              <a:t>INDEX: a factor column, or list of factor columns, for grouping </a:t>
            </a:r>
            <a:endParaRPr lang="en-US" sz="2200" b="0" strike="noStrike" spc="-1" dirty="0">
              <a:latin typeface="Arial"/>
            </a:endParaRPr>
          </a:p>
          <a:p>
            <a:pPr marL="432000" indent="-320400">
              <a:lnSpc>
                <a:spcPct val="100000"/>
              </a:lnSpc>
              <a:spcBef>
                <a:spcPts val="561"/>
              </a:spcBef>
              <a:buClr>
                <a:srgbClr val="000000"/>
              </a:buClr>
              <a:buSzPct val="45000"/>
              <a:buFont typeface="Wingdings" charset="2"/>
              <a:buChar char=""/>
            </a:pPr>
            <a:r>
              <a:rPr lang="en-US" sz="2200" b="0" strike="noStrike" spc="-1" dirty="0">
                <a:solidFill>
                  <a:srgbClr val="262626"/>
                </a:solidFill>
                <a:latin typeface="Calibri"/>
                <a:ea typeface="Noto Sans CJK SC"/>
              </a:rPr>
              <a:t>FUN: a function to be applied to X (mean, </a:t>
            </a:r>
            <a:r>
              <a:rPr lang="en-US" sz="2200" b="0" strike="noStrike" spc="-1" dirty="0" err="1">
                <a:solidFill>
                  <a:srgbClr val="262626"/>
                </a:solidFill>
                <a:latin typeface="Calibri"/>
                <a:ea typeface="Noto Sans CJK SC"/>
              </a:rPr>
              <a:t>sd</a:t>
            </a:r>
            <a:r>
              <a:rPr lang="en-US" sz="2200" b="0" strike="noStrike" spc="-1" dirty="0">
                <a:solidFill>
                  <a:srgbClr val="262626"/>
                </a:solidFill>
                <a:latin typeface="Calibri"/>
                <a:ea typeface="Noto Sans CJK SC"/>
              </a:rPr>
              <a:t>, min, max, length, median, range, quantiles…), separately for each grouping indicated by INDEX</a:t>
            </a:r>
            <a:endParaRPr lang="en-US" sz="2200" spc="-1" dirty="0">
              <a:solidFill>
                <a:srgbClr val="262626"/>
              </a:solidFill>
              <a:latin typeface="Calibri"/>
            </a:endParaRPr>
          </a:p>
          <a:p>
            <a:pPr marL="432000" indent="-320400">
              <a:lnSpc>
                <a:spcPct val="100000"/>
              </a:lnSpc>
              <a:spcBef>
                <a:spcPts val="561"/>
              </a:spcBef>
              <a:buClr>
                <a:srgbClr val="000000"/>
              </a:buClr>
              <a:buSzPct val="45000"/>
              <a:buFont typeface="Wingdings" charset="2"/>
              <a:buChar char=""/>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a:p>
            <a:pPr>
              <a:lnSpc>
                <a:spcPct val="100000"/>
              </a:lnSpc>
              <a:spcBef>
                <a:spcPts val="400"/>
              </a:spcBef>
            </a:pPr>
            <a:endParaRPr lang="en-US" sz="2200" b="0" strike="noStrike" spc="-1" dirty="0">
              <a:latin typeface="Arial"/>
            </a:endParaRPr>
          </a:p>
        </p:txBody>
      </p:sp>
      <p:sp>
        <p:nvSpPr>
          <p:cNvPr id="667" name="CustomShape 2"/>
          <p:cNvSpPr/>
          <p:nvPr/>
        </p:nvSpPr>
        <p:spPr>
          <a:xfrm>
            <a:off x="258480" y="11160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3600" b="0" strike="noStrike" spc="-1" dirty="0" err="1">
                <a:solidFill>
                  <a:srgbClr val="4F81BD"/>
                </a:solidFill>
                <a:latin typeface="Calibri"/>
                <a:ea typeface="DejaVu Sans"/>
              </a:rPr>
              <a:t>Customising</a:t>
            </a:r>
            <a:r>
              <a:rPr lang="en-US" sz="3600" b="0" strike="noStrike" spc="-1" dirty="0">
                <a:solidFill>
                  <a:srgbClr val="4F81BD"/>
                </a:solidFill>
                <a:latin typeface="Calibri"/>
                <a:ea typeface="DejaVu Sans"/>
              </a:rPr>
              <a:t> Summaries of Data</a:t>
            </a:r>
            <a:endParaRPr lang="en-US" sz="3600" b="0" strike="noStrike" spc="-1" dirty="0">
              <a:latin typeface="Arial"/>
            </a:endParaRPr>
          </a:p>
        </p:txBody>
      </p:sp>
      <p:sp>
        <p:nvSpPr>
          <p:cNvPr id="668" name="CustomShape 3"/>
          <p:cNvSpPr/>
          <p:nvPr/>
        </p:nvSpPr>
        <p:spPr>
          <a:xfrm>
            <a:off x="241560" y="4118420"/>
            <a:ext cx="8656920" cy="261855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0" strike="noStrike" spc="-1" dirty="0">
                <a:solidFill>
                  <a:srgbClr val="4F81BD"/>
                </a:solidFill>
                <a:latin typeface="Courier New"/>
                <a:ea typeface="Courier New"/>
              </a:rPr>
              <a:t>&gt; </a:t>
            </a:r>
            <a:r>
              <a:rPr lang="en-US" sz="2400" b="1" strike="noStrike" spc="-1" dirty="0" err="1">
                <a:solidFill>
                  <a:srgbClr val="4F81BD"/>
                </a:solidFill>
                <a:latin typeface="Courier New"/>
                <a:ea typeface="Courier New"/>
              </a:rPr>
              <a:t>tapply</a:t>
            </a:r>
            <a:r>
              <a:rPr lang="en-US" sz="2400" b="1" strike="noStrike" spc="-1" dirty="0">
                <a:solidFill>
                  <a:srgbClr val="4F81BD"/>
                </a:solidFill>
                <a:latin typeface="Courier New"/>
                <a:ea typeface="Courier New"/>
              </a:rPr>
              <a:t>(X=</a:t>
            </a:r>
            <a:r>
              <a:rPr lang="en-US" sz="2400" b="1" strike="noStrike" spc="-1" dirty="0" err="1">
                <a:solidFill>
                  <a:srgbClr val="C00000"/>
                </a:solidFill>
                <a:latin typeface="Courier New"/>
                <a:ea typeface="Courier New"/>
              </a:rPr>
              <a:t>snps$pos</a:t>
            </a:r>
            <a:r>
              <a:rPr lang="en-US" sz="2400" b="1" strike="noStrike" spc="-1" dirty="0">
                <a:solidFill>
                  <a:srgbClr val="4F81BD"/>
                </a:solidFill>
                <a:latin typeface="Courier New"/>
                <a:ea typeface="Courier New"/>
              </a:rPr>
              <a:t>, INDEX=</a:t>
            </a:r>
            <a:r>
              <a:rPr lang="en-US" sz="2400" b="1" strike="noStrike" spc="-1" dirty="0" err="1">
                <a:solidFill>
                  <a:schemeClr val="accent3">
                    <a:lumMod val="75000"/>
                  </a:schemeClr>
                </a:solidFill>
                <a:latin typeface="Courier New"/>
                <a:ea typeface="Courier New"/>
              </a:rPr>
              <a:t>snps$chr</a:t>
            </a:r>
            <a:r>
              <a:rPr lang="en-US" sz="2400" b="1" strike="noStrike" spc="-1" dirty="0">
                <a:solidFill>
                  <a:srgbClr val="4F81BD"/>
                </a:solidFill>
                <a:latin typeface="Courier New"/>
                <a:ea typeface="Courier New"/>
              </a:rPr>
              <a:t>, FUN=</a:t>
            </a:r>
            <a:r>
              <a:rPr lang="en-US" sz="2400" b="1" strike="noStrike" spc="-1" dirty="0">
                <a:solidFill>
                  <a:schemeClr val="accent6">
                    <a:lumMod val="75000"/>
                  </a:schemeClr>
                </a:solidFill>
                <a:latin typeface="Courier New"/>
                <a:ea typeface="Courier New"/>
              </a:rPr>
              <a:t>min</a:t>
            </a:r>
            <a:r>
              <a:rPr lang="en-US" sz="2400" b="1" strike="noStrike" spc="-1" dirty="0">
                <a:solidFill>
                  <a:srgbClr val="4F81BD"/>
                </a:solidFill>
                <a:latin typeface="Courier New"/>
                <a:ea typeface="Courier New"/>
              </a:rPr>
              <a:t>)</a:t>
            </a:r>
          </a:p>
          <a:p>
            <a:pPr>
              <a:lnSpc>
                <a:spcPct val="100000"/>
              </a:lnSpc>
            </a:pPr>
            <a:endParaRPr lang="en-US" sz="2400" b="1" spc="-1" dirty="0">
              <a:solidFill>
                <a:srgbClr val="4F81BD"/>
              </a:solidFill>
              <a:latin typeface="Courier New"/>
              <a:ea typeface="Courier New"/>
            </a:endParaRPr>
          </a:p>
          <a:p>
            <a:pPr>
              <a:lnSpc>
                <a:spcPct val="100000"/>
              </a:lnSpc>
            </a:pPr>
            <a:r>
              <a:rPr lang="en-US" sz="2200" spc="-1" dirty="0">
                <a:solidFill>
                  <a:srgbClr val="000000"/>
                </a:solidFill>
                <a:latin typeface="Courier New"/>
                <a:ea typeface="Courier New"/>
              </a:rPr>
              <a:t>1      5     16     22 </a:t>
            </a:r>
          </a:p>
          <a:p>
            <a:pPr>
              <a:lnSpc>
                <a:spcPct val="100000"/>
              </a:lnSpc>
            </a:pPr>
            <a:r>
              <a:rPr lang="en-US" sz="2200" spc="-1" dirty="0">
                <a:solidFill>
                  <a:srgbClr val="000000"/>
                </a:solidFill>
                <a:latin typeface="Courier New"/>
                <a:ea typeface="Courier New"/>
              </a:rPr>
              <a:t>123369 228369 513369 923369</a:t>
            </a:r>
          </a:p>
          <a:p>
            <a:pPr>
              <a:lnSpc>
                <a:spcPct val="100000"/>
              </a:lnSpc>
            </a:pPr>
            <a:endParaRPr lang="en-US" sz="2200" b="0" strike="noStrike" spc="-1" dirty="0">
              <a:solidFill>
                <a:srgbClr val="000000"/>
              </a:solidFill>
              <a:latin typeface="Courier New"/>
            </a:endParaRPr>
          </a:p>
          <a:p>
            <a:pPr>
              <a:lnSpc>
                <a:spcPct val="100000"/>
              </a:lnSpc>
            </a:pPr>
            <a:r>
              <a:rPr lang="en-US" sz="2200" b="0" strike="noStrike" spc="-1" dirty="0">
                <a:latin typeface="Arial"/>
              </a:rPr>
              <a:t>In each </a:t>
            </a:r>
            <a:r>
              <a:rPr lang="en-US" sz="2200" spc="-1" dirty="0">
                <a:solidFill>
                  <a:schemeClr val="accent3">
                    <a:lumMod val="75000"/>
                  </a:schemeClr>
                </a:solidFill>
                <a:latin typeface="Arial"/>
              </a:rPr>
              <a:t>chr</a:t>
            </a:r>
            <a:r>
              <a:rPr lang="en-US" sz="2200" b="0" strike="noStrike" spc="-1" dirty="0">
                <a:latin typeface="Arial"/>
              </a:rPr>
              <a:t>omosome, find the smallest (</a:t>
            </a:r>
            <a:r>
              <a:rPr lang="en-US" sz="2200" b="0" strike="noStrike" spc="-1" dirty="0">
                <a:solidFill>
                  <a:schemeClr val="accent6">
                    <a:lumMod val="75000"/>
                  </a:schemeClr>
                </a:solidFill>
                <a:latin typeface="Arial"/>
              </a:rPr>
              <a:t>min</a:t>
            </a:r>
            <a:r>
              <a:rPr lang="en-US" sz="2200" b="0" strike="noStrike" spc="-1" dirty="0">
                <a:latin typeface="Arial"/>
              </a:rPr>
              <a:t>) </a:t>
            </a:r>
            <a:r>
              <a:rPr lang="en-US" sz="2200" b="0" strike="noStrike" spc="-1" dirty="0">
                <a:solidFill>
                  <a:srgbClr val="C00000"/>
                </a:solidFill>
                <a:latin typeface="Arial"/>
              </a:rPr>
              <a:t>pos</a:t>
            </a:r>
            <a:r>
              <a:rPr lang="en-US" sz="2200" b="0" strike="noStrike" spc="-1" dirty="0">
                <a:latin typeface="Arial"/>
              </a:rPr>
              <a:t>ition number where a SNP is located. </a:t>
            </a:r>
          </a:p>
        </p:txBody>
      </p:sp>
    </p:spTree>
    <p:extLst>
      <p:ext uri="{BB962C8B-B14F-4D97-AF65-F5344CB8AC3E}">
        <p14:creationId xmlns:p14="http://schemas.microsoft.com/office/powerpoint/2010/main" val="2511587835"/>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5395080"/>
          </a:xfrm>
        </p:spPr>
        <p:txBody>
          <a:bodyPr/>
          <a:lstStyle/>
          <a:p>
            <a:r>
              <a:rPr lang="en-US" sz="2000" dirty="0"/>
              <a:t>Rows and columns of data can be </a:t>
            </a:r>
            <a:r>
              <a:rPr lang="en-US" sz="2000" dirty="0">
                <a:solidFill>
                  <a:srgbClr val="4F81BD"/>
                </a:solidFill>
              </a:rPr>
              <a:t>added</a:t>
            </a:r>
            <a:r>
              <a:rPr lang="en-US" sz="2000" dirty="0"/>
              <a:t> using the functions </a:t>
            </a:r>
            <a:r>
              <a:rPr lang="en-US" sz="2000" b="1" dirty="0" err="1">
                <a:solidFill>
                  <a:srgbClr val="4F81BD"/>
                </a:solidFill>
              </a:rPr>
              <a:t>rbind</a:t>
            </a:r>
            <a:r>
              <a:rPr lang="en-US" sz="2000" b="1" dirty="0">
                <a:solidFill>
                  <a:srgbClr val="4F81BD"/>
                </a:solidFill>
              </a:rPr>
              <a:t>()</a:t>
            </a:r>
            <a:r>
              <a:rPr lang="en-US" sz="2000" dirty="0">
                <a:solidFill>
                  <a:srgbClr val="4F81BD"/>
                </a:solidFill>
              </a:rPr>
              <a:t> </a:t>
            </a:r>
            <a:r>
              <a:rPr lang="en-US" sz="2000" dirty="0">
                <a:solidFill>
                  <a:schemeClr val="tx1"/>
                </a:solidFill>
              </a:rPr>
              <a:t>and</a:t>
            </a:r>
            <a:r>
              <a:rPr lang="en-US" sz="2000" dirty="0">
                <a:solidFill>
                  <a:srgbClr val="4F81BD"/>
                </a:solidFill>
              </a:rPr>
              <a:t> </a:t>
            </a:r>
            <a:r>
              <a:rPr lang="en-US" sz="2000" b="1" dirty="0" err="1">
                <a:solidFill>
                  <a:srgbClr val="4F81BD"/>
                </a:solidFill>
              </a:rPr>
              <a:t>cbind</a:t>
            </a:r>
            <a:r>
              <a:rPr lang="en-US" sz="2000" b="1" dirty="0">
                <a:solidFill>
                  <a:srgbClr val="4F81BD"/>
                </a:solidFill>
              </a:rPr>
              <a:t>()</a:t>
            </a:r>
            <a:r>
              <a:rPr lang="en-US" sz="2000" dirty="0"/>
              <a:t>, respectively.</a:t>
            </a:r>
          </a:p>
          <a:p>
            <a:pPr marL="0" indent="0">
              <a:buNone/>
            </a:pPr>
            <a:endParaRPr lang="en-US" sz="2000" dirty="0"/>
          </a:p>
          <a:p>
            <a:r>
              <a:rPr lang="en-US" sz="2000" dirty="0"/>
              <a:t>Add a row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rbind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data.frame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chr</a:t>
            </a:r>
            <a:r>
              <a:rPr lang="en-US" sz="1800" dirty="0">
                <a:solidFill>
                  <a:srgbClr val="4F81BD"/>
                </a:solidFill>
                <a:latin typeface="Lucida Console" panose="020B0609040504020204" pitchFamily="49" charset="0"/>
                <a:ea typeface="Courier" charset="0"/>
                <a:cs typeface="Courier" charset="0"/>
              </a:rPr>
              <a:t>=22, </a:t>
            </a:r>
            <a:r>
              <a:rPr lang="en-US" sz="1800" dirty="0" err="1">
                <a:solidFill>
                  <a:srgbClr val="4F81BD"/>
                </a:solidFill>
                <a:latin typeface="Lucida Console" panose="020B0609040504020204" pitchFamily="49" charset="0"/>
                <a:ea typeface="Courier" charset="0"/>
                <a:cs typeface="Courier" charset="0"/>
              </a:rPr>
              <a:t>pos</a:t>
            </a:r>
            <a:r>
              <a:rPr lang="en-US" sz="1800" dirty="0">
                <a:solidFill>
                  <a:srgbClr val="4F81BD"/>
                </a:solidFill>
                <a:latin typeface="Lucida Console" panose="020B0609040504020204" pitchFamily="49" charset="0"/>
                <a:ea typeface="Courier" charset="0"/>
                <a:cs typeface="Courier" charset="0"/>
              </a:rPr>
              <a:t>=1723369, minor="A", major="T"))</a:t>
            </a:r>
          </a:p>
          <a:p>
            <a:pPr marL="0" indent="0">
              <a:buNone/>
            </a:pPr>
            <a:endParaRPr lang="en-US" sz="2000" dirty="0"/>
          </a:p>
          <a:p>
            <a:r>
              <a:rPr lang="en-US" sz="2000" dirty="0"/>
              <a:t>Add a column of indexes to the SNP data:</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idx</a:t>
            </a:r>
            <a:r>
              <a:rPr lang="en-US" sz="1800" dirty="0">
                <a:solidFill>
                  <a:srgbClr val="4F81BD"/>
                </a:solidFill>
                <a:latin typeface="Lucida Console" panose="020B0609040504020204" pitchFamily="49" charset="0"/>
                <a:ea typeface="Courier" charset="0"/>
                <a:cs typeface="Courier" charset="0"/>
              </a:rPr>
              <a:t> &lt;- 1:nrow(</a:t>
            </a:r>
            <a:r>
              <a:rPr lang="en-US" sz="1800" dirty="0" err="1">
                <a:solidFill>
                  <a:srgbClr val="4F81BD"/>
                </a:solidFill>
                <a:latin typeface="Lucida Console" panose="020B0609040504020204" pitchFamily="49" charset="0"/>
                <a:ea typeface="Courier" charset="0"/>
                <a:cs typeface="Courier" charset="0"/>
              </a:rPr>
              <a:t>snps</a:t>
            </a:r>
            <a:r>
              <a:rPr lang="en-US" sz="1800" dirty="0">
                <a:solidFill>
                  <a:srgbClr val="4F81BD"/>
                </a:solidFill>
                <a:latin typeface="Lucida Console" panose="020B0609040504020204" pitchFamily="49" charset="0"/>
                <a:ea typeface="Courier" charset="0"/>
                <a:cs typeface="Courier" charset="0"/>
              </a:rPr>
              <a:t>)</a:t>
            </a:r>
          </a:p>
          <a:p>
            <a:pPr marL="0"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cbind</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idx,snps</a:t>
            </a:r>
            <a:r>
              <a:rPr lang="en-US" sz="1800" dirty="0">
                <a:solidFill>
                  <a:srgbClr val="4F81BD"/>
                </a:solidFill>
                <a:latin typeface="Lucida Console" panose="020B0609040504020204" pitchFamily="49" charset="0"/>
                <a:ea typeface="Courier" charset="0"/>
                <a:cs typeface="Courier" charset="0"/>
              </a:rPr>
              <a: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Data Reshaping : Adding Rows and Columns</a:t>
            </a:r>
            <a:endParaRPr lang="en-US" dirty="0">
              <a:solidFill>
                <a:srgbClr val="FF0000"/>
              </a:solidFill>
            </a:endParaRPr>
          </a:p>
        </p:txBody>
      </p:sp>
      <p:sp>
        <p:nvSpPr>
          <p:cNvPr id="4" name="Espace réservé du contenu 1"/>
          <p:cNvSpPr txBox="1">
            <a:spLocks/>
          </p:cNvSpPr>
          <p:nvPr/>
        </p:nvSpPr>
        <p:spPr>
          <a:xfrm>
            <a:off x="784524" y="4944663"/>
            <a:ext cx="6891131" cy="110655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solidFill>
                  <a:schemeClr val="bg1"/>
                </a:solidFill>
                <a:latin typeface="Comic Sans MS"/>
                <a:cs typeface="Comic Sans MS"/>
              </a:rPr>
              <a:t>Always check that your new dataset is what you expect, the same way you did after you imported the original one</a:t>
            </a:r>
          </a:p>
          <a:p>
            <a:pPr marL="0" indent="0" algn="ctr" defTabSz="457200">
              <a:spcBef>
                <a:spcPts val="0"/>
              </a:spcBef>
              <a:buClrTx/>
              <a:buNone/>
              <a:defRPr/>
            </a:pPr>
            <a:endParaRPr lang="en-US" sz="1800" dirty="0">
              <a:solidFill>
                <a:schemeClr val="bg1"/>
              </a:solidFill>
              <a:latin typeface="Comic Sans MS"/>
              <a:cs typeface="Comic Sans MS"/>
            </a:endParaRPr>
          </a:p>
          <a:p>
            <a:pPr algn="ctr"/>
            <a:endParaRPr lang="en-US" sz="1800" dirty="0"/>
          </a:p>
          <a:p>
            <a:pPr marL="0" indent="0" algn="ctr">
              <a:buNone/>
            </a:pP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34775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471526" cy="5173687"/>
          </a:xfrm>
        </p:spPr>
        <p:txBody>
          <a:bodyPr/>
          <a:lstStyle/>
          <a:p>
            <a:pPr marL="0" indent="0">
              <a:buNone/>
            </a:pPr>
            <a:endParaRPr lang="en-US" dirty="0"/>
          </a:p>
          <a:p>
            <a:r>
              <a:rPr lang="en-US" dirty="0"/>
              <a:t>Remove the new column of indexes, using exclusion (</a:t>
            </a:r>
            <a:r>
              <a:rPr lang="en-US" dirty="0">
                <a:solidFill>
                  <a:srgbClr val="4F81BD"/>
                </a:solidFill>
                <a:latin typeface="Lucida Console" panose="020B0609040504020204" pitchFamily="49" charset="0"/>
                <a:ea typeface="Courier" charset="0"/>
                <a:cs typeface="Courier" charset="0"/>
              </a:rPr>
              <a:t>-</a:t>
            </a:r>
            <a:r>
              <a:rPr lang="en-US" dirty="0"/>
              <a:t>) or column extraction</a:t>
            </a:r>
          </a:p>
          <a:p>
            <a:endParaRPr lang="en-US" dirty="0"/>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[,-1] </a:t>
            </a:r>
            <a:r>
              <a:rPr lang="en-US" sz="2000" dirty="0">
                <a:solidFill>
                  <a:srgbClr val="4F6228"/>
                </a:solidFill>
                <a:latin typeface="Lucida Console" panose="020B0609040504020204" pitchFamily="49" charset="0"/>
                <a:ea typeface="Courier" charset="0"/>
                <a:cs typeface="Courier" charset="0"/>
              </a:rPr>
              <a:t># remove the first column</a:t>
            </a: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20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buNone/>
            </a:pPr>
            <a:r>
              <a:rPr lang="en-US" dirty="0">
                <a:latin typeface="+mj-lt"/>
              </a:rPr>
              <a:t>or</a:t>
            </a:r>
            <a:r>
              <a:rPr lang="en-US" dirty="0">
                <a:solidFill>
                  <a:srgbClr val="4F81BD"/>
                </a:solidFill>
                <a:latin typeface="+mj-lt"/>
                <a:ea typeface="Courier" charset="0"/>
                <a:cs typeface="Courier" charset="0"/>
              </a:rPr>
              <a:t> </a:t>
            </a:r>
          </a:p>
          <a:p>
            <a:pPr marL="0" indent="0">
              <a:buNone/>
            </a:pPr>
            <a:endParaRPr lang="en-US" sz="1800" dirty="0">
              <a:solidFill>
                <a:srgbClr val="4F81BD"/>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[,2:dim(</a:t>
            </a:r>
            <a:r>
              <a:rPr lang="en-US" sz="1800" dirty="0" err="1">
                <a:solidFill>
                  <a:srgbClr val="4F81BD"/>
                </a:solidFill>
                <a:latin typeface="Lucida Console" panose="020B0609040504020204" pitchFamily="49" charset="0"/>
                <a:ea typeface="Courier" charset="0"/>
                <a:cs typeface="Courier" charset="0"/>
              </a:rPr>
              <a:t>snps_mod</a:t>
            </a:r>
            <a:r>
              <a:rPr lang="en-US" sz="1800" dirty="0">
                <a:solidFill>
                  <a:srgbClr val="4F81BD"/>
                </a:solidFill>
                <a:latin typeface="Lucida Console" panose="020B0609040504020204" pitchFamily="49" charset="0"/>
                <a:ea typeface="Courier" charset="0"/>
                <a:cs typeface="Courier" charset="0"/>
              </a:rPr>
              <a:t>)[2]] </a:t>
            </a:r>
            <a:r>
              <a:rPr lang="en-US" sz="1800" dirty="0">
                <a:solidFill>
                  <a:srgbClr val="4F6228"/>
                </a:solidFill>
                <a:latin typeface="Lucida Console" panose="020B0609040504020204" pitchFamily="49" charset="0"/>
                <a:ea typeface="Courier" charset="0"/>
                <a:cs typeface="Courier" charset="0"/>
              </a:rPr>
              <a:t># extract all columns that you want to keep (from the 2nd to the last)</a:t>
            </a:r>
          </a:p>
          <a:p>
            <a:pPr marL="0" indent="0">
              <a:spcBef>
                <a:spcPts val="0"/>
              </a:spcBef>
              <a:buNone/>
            </a:pPr>
            <a:endParaRPr lang="en-US" sz="1800" dirty="0">
              <a:solidFill>
                <a:srgbClr val="4F6228"/>
              </a:solidFill>
              <a:latin typeface="Lucida Console" panose="020B0609040504020204" pitchFamily="49" charset="0"/>
              <a:ea typeface="Courier" charset="0"/>
              <a:cs typeface="Courier" charset="0"/>
            </a:endParaRPr>
          </a:p>
          <a:p>
            <a:pPr marL="0" indent="0">
              <a:spcBef>
                <a:spcPts val="0"/>
              </a:spcBef>
              <a:buNone/>
            </a:pPr>
            <a:r>
              <a:rPr lang="en-US" sz="1800" dirty="0">
                <a:solidFill>
                  <a:srgbClr val="4F81BD"/>
                </a:solidFill>
                <a:latin typeface="Lucida Console" panose="020B0609040504020204" pitchFamily="49" charset="0"/>
                <a:ea typeface="Courier" charset="0"/>
                <a:cs typeface="Courier" charset="0"/>
              </a:rPr>
              <a:t>&gt; head(</a:t>
            </a:r>
            <a:r>
              <a:rPr lang="en-US" sz="1800" dirty="0" err="1">
                <a:solidFill>
                  <a:srgbClr val="4F81BD"/>
                </a:solidFill>
                <a:latin typeface="Lucida Console" panose="020B0609040504020204" pitchFamily="49" charset="0"/>
                <a:ea typeface="Courier" charset="0"/>
                <a:cs typeface="Courier" charset="0"/>
              </a:rPr>
              <a:t>snps_orig</a:t>
            </a: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F6228"/>
                </a:solidFill>
                <a:latin typeface="Lucida Console" panose="020B0609040504020204" pitchFamily="49" charset="0"/>
                <a:ea typeface="Courier" charset="0"/>
                <a:cs typeface="Courier" charset="0"/>
              </a:rPr>
              <a:t># check resulting data</a:t>
            </a:r>
          </a:p>
          <a:p>
            <a:pPr marL="0" indent="0">
              <a:buNone/>
            </a:pPr>
            <a:endParaRPr lang="en-US" sz="1800" dirty="0">
              <a:solidFill>
                <a:srgbClr val="4F81BD"/>
              </a:solidFill>
              <a:latin typeface="Lucida Console" panose="020B0609040504020204" pitchFamily="49" charset="0"/>
              <a:ea typeface="Courier" charset="0"/>
              <a:cs typeface="Courier" charset="0"/>
            </a:endParaRPr>
          </a:p>
          <a:p>
            <a:endParaRPr lang="en-US" dirty="0"/>
          </a:p>
        </p:txBody>
      </p:sp>
      <p:sp>
        <p:nvSpPr>
          <p:cNvPr id="7" name="Titre 2"/>
          <p:cNvSpPr>
            <a:spLocks noGrp="1"/>
          </p:cNvSpPr>
          <p:nvPr>
            <p:ph type="ctrTitle"/>
          </p:nvPr>
        </p:nvSpPr>
        <p:spPr>
          <a:xfrm>
            <a:off x="258501" y="344402"/>
            <a:ext cx="7943178" cy="387798"/>
          </a:xfrm>
        </p:spPr>
        <p:txBody>
          <a:bodyPr/>
          <a:lstStyle/>
          <a:p>
            <a:r>
              <a:rPr lang="en-US" dirty="0"/>
              <a:t>Data Reshaping : Removing a Column</a:t>
            </a:r>
          </a:p>
        </p:txBody>
      </p:sp>
    </p:spTree>
    <p:extLst>
      <p:ext uri="{BB962C8B-B14F-4D97-AF65-F5344CB8AC3E}">
        <p14:creationId xmlns:p14="http://schemas.microsoft.com/office/powerpoint/2010/main" val="554520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45567" y="943434"/>
            <a:ext cx="8636195" cy="5445254"/>
          </a:xfrm>
        </p:spPr>
        <p:txBody>
          <a:bodyPr/>
          <a:lstStyle/>
          <a:p>
            <a:pPr marL="0" indent="0">
              <a:spcAft>
                <a:spcPts val="600"/>
              </a:spcAft>
              <a:buNone/>
            </a:pPr>
            <a:r>
              <a:rPr lang="en-US" sz="2000" dirty="0"/>
              <a:t>The functions </a:t>
            </a:r>
            <a:r>
              <a:rPr lang="en-US" sz="2000" b="1" dirty="0" err="1">
                <a:solidFill>
                  <a:schemeClr val="accent1"/>
                </a:solidFill>
              </a:rPr>
              <a:t>write.table</a:t>
            </a:r>
            <a:r>
              <a:rPr lang="en-US" sz="2000" b="1" dirty="0">
                <a:solidFill>
                  <a:schemeClr val="accent1"/>
                </a:solidFill>
              </a:rPr>
              <a:t>() </a:t>
            </a:r>
            <a:r>
              <a:rPr lang="en-US" sz="2000" dirty="0">
                <a:solidFill>
                  <a:srgbClr val="000000"/>
                </a:solidFill>
              </a:rPr>
              <a:t>and </a:t>
            </a:r>
            <a:r>
              <a:rPr lang="en-US" sz="2000" b="1" dirty="0">
                <a:solidFill>
                  <a:srgbClr val="4F81BD"/>
                </a:solidFill>
              </a:rPr>
              <a:t>write.csv()</a:t>
            </a:r>
            <a:r>
              <a:rPr lang="en-US" sz="2000" b="1" dirty="0">
                <a:solidFill>
                  <a:srgbClr val="000090"/>
                </a:solidFill>
              </a:rPr>
              <a:t> </a:t>
            </a:r>
            <a:r>
              <a:rPr lang="en-US" sz="2000" dirty="0"/>
              <a:t>allow to </a:t>
            </a:r>
            <a:r>
              <a:rPr lang="en-US" sz="2000" dirty="0">
                <a:solidFill>
                  <a:schemeClr val="accent1"/>
                </a:solidFill>
              </a:rPr>
              <a:t>write a data frame to a file</a:t>
            </a:r>
            <a:r>
              <a:rPr lang="en-US" sz="2000" dirty="0"/>
              <a:t>.</a:t>
            </a:r>
          </a:p>
          <a:p>
            <a:pPr marL="0" indent="0">
              <a:buNone/>
            </a:pPr>
            <a:r>
              <a:rPr lang="en-US" sz="2000" dirty="0"/>
              <a:t>Example:</a:t>
            </a:r>
          </a:p>
          <a:p>
            <a:pPr marL="0" indent="0">
              <a:buNone/>
            </a:pPr>
            <a:r>
              <a:rPr lang="en-US" sz="2000" dirty="0"/>
              <a:t> </a:t>
            </a: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a:t>
            </a:r>
          </a:p>
          <a:p>
            <a:pPr marL="0" indent="0">
              <a:spcAft>
                <a:spcPts val="600"/>
              </a:spcAft>
              <a:buNone/>
            </a:pPr>
            <a:r>
              <a:rPr lang="en-US" sz="1800" dirty="0">
                <a:solidFill>
                  <a:srgbClr val="4F81BD"/>
                </a:solidFill>
                <a:latin typeface="Lucida Console" panose="020B0609040504020204" pitchFamily="49" charset="0"/>
                <a:ea typeface="Courier" charset="0"/>
                <a:cs typeface="Courier" charset="0"/>
              </a:rPr>
              <a:t>   </a:t>
            </a:r>
            <a:r>
              <a:rPr lang="en-US" sz="1800" b="1" dirty="0">
                <a:solidFill>
                  <a:srgbClr val="4F81BD"/>
                </a:solidFill>
                <a:latin typeface="Lucida Console" panose="020B0609040504020204" pitchFamily="49" charset="0"/>
                <a:ea typeface="Courier" charset="0"/>
                <a:cs typeface="Courier" charset="0"/>
              </a:rPr>
              <a:t>quote=FALSE</a:t>
            </a:r>
            <a:r>
              <a:rPr lang="en-US" sz="1800" dirty="0">
                <a:solidFill>
                  <a:srgbClr val="4F81BD"/>
                </a:solidFill>
                <a:latin typeface="Lucida Console" panose="020B0609040504020204" pitchFamily="49" charset="0"/>
                <a:ea typeface="Courier" charset="0"/>
                <a:cs typeface="Courier" charset="0"/>
              </a:rPr>
              <a:t>, </a:t>
            </a:r>
            <a:r>
              <a:rPr lang="en-US" sz="1800" b="1" dirty="0" err="1">
                <a:solidFill>
                  <a:srgbClr val="4F81BD"/>
                </a:solidFill>
                <a:latin typeface="Lucida Console" panose="020B0609040504020204" pitchFamily="49" charset="0"/>
                <a:ea typeface="Courier" charset="0"/>
                <a:cs typeface="Courier" charset="0"/>
              </a:rPr>
              <a:t>sep</a:t>
            </a:r>
            <a:r>
              <a:rPr lang="en-US" sz="1800" b="1" dirty="0">
                <a:solidFill>
                  <a:srgbClr val="4F81BD"/>
                </a:solidFill>
                <a:latin typeface="Lucida Console" panose="020B0609040504020204" pitchFamily="49" charset="0"/>
                <a:ea typeface="Courier" charset="0"/>
                <a:cs typeface="Courier" charset="0"/>
              </a:rPr>
              <a:t>=",",</a:t>
            </a:r>
            <a:r>
              <a:rPr lang="en-US" sz="1800" b="1" dirty="0" err="1">
                <a:solidFill>
                  <a:srgbClr val="4F81BD"/>
                </a:solidFill>
                <a:latin typeface="Lucida Console" panose="020B0609040504020204" pitchFamily="49" charset="0"/>
                <a:ea typeface="Courier" charset="0"/>
                <a:cs typeface="Courier" charset="0"/>
              </a:rPr>
              <a:t>row.names</a:t>
            </a:r>
            <a:r>
              <a:rPr lang="en-US" sz="1800" b="1" dirty="0">
                <a:solidFill>
                  <a:srgbClr val="4F81BD"/>
                </a:solidFill>
                <a:latin typeface="Lucida Console" panose="020B0609040504020204" pitchFamily="49" charset="0"/>
                <a:ea typeface="Courier" charset="0"/>
                <a:cs typeface="Courier" charset="0"/>
              </a:rPr>
              <a:t>=FALSE</a:t>
            </a:r>
            <a:r>
              <a:rPr lang="en-US" sz="1800" dirty="0">
                <a:solidFill>
                  <a:srgbClr val="4F81BD"/>
                </a:solidFill>
                <a:latin typeface="Lucida Console" panose="020B0609040504020204" pitchFamily="49" charset="0"/>
                <a:ea typeface="Courier" charset="0"/>
                <a:cs typeface="Courier" charset="0"/>
              </a:rPr>
              <a:t>)</a:t>
            </a:r>
          </a:p>
          <a:p>
            <a:pPr>
              <a:spcBef>
                <a:spcPts val="1200"/>
              </a:spcBef>
            </a:pPr>
            <a:r>
              <a:rPr lang="en-US" sz="2000" dirty="0"/>
              <a:t>Important optional arguments (check ?</a:t>
            </a:r>
            <a:r>
              <a:rPr lang="en-US" sz="2000" dirty="0" err="1"/>
              <a:t>write.table</a:t>
            </a:r>
            <a:r>
              <a:rPr lang="en-US" sz="2000" dirty="0"/>
              <a:t> for more):</a:t>
            </a:r>
          </a:p>
          <a:p>
            <a:pPr lvl="1"/>
            <a:r>
              <a:rPr lang="en-US" b="1" dirty="0">
                <a:solidFill>
                  <a:srgbClr val="000000"/>
                </a:solidFill>
              </a:rPr>
              <a:t>file </a:t>
            </a:r>
            <a:r>
              <a:rPr lang="en-US" dirty="0">
                <a:solidFill>
                  <a:srgbClr val="000000"/>
                </a:solidFill>
              </a:rPr>
              <a:t>is the file path for the output file (if file name without a path is given, will be stored in current working directory). </a:t>
            </a:r>
          </a:p>
          <a:p>
            <a:pPr lvl="1"/>
            <a:r>
              <a:rPr lang="en-US" b="1" dirty="0">
                <a:solidFill>
                  <a:srgbClr val="000000"/>
                </a:solidFill>
              </a:rPr>
              <a:t>append</a:t>
            </a:r>
            <a:r>
              <a:rPr lang="en-US" dirty="0"/>
              <a:t> allows to </a:t>
            </a:r>
            <a:r>
              <a:rPr lang="en-US" dirty="0">
                <a:solidFill>
                  <a:schemeClr val="accent1"/>
                </a:solidFill>
              </a:rPr>
              <a:t>append to an existing file </a:t>
            </a:r>
            <a:r>
              <a:rPr lang="en-US" dirty="0"/>
              <a:t>(default is FALSE).</a:t>
            </a:r>
          </a:p>
          <a:p>
            <a:pPr lvl="1"/>
            <a:r>
              <a:rPr lang="en-US" b="1" dirty="0">
                <a:solidFill>
                  <a:schemeClr val="tx1">
                    <a:lumMod val="95000"/>
                    <a:lumOff val="5000"/>
                  </a:schemeClr>
                </a:solidFill>
              </a:rPr>
              <a:t>quote</a:t>
            </a:r>
            <a:r>
              <a:rPr lang="en-US" dirty="0"/>
              <a:t> specifies whether the elements of </a:t>
            </a:r>
            <a:r>
              <a:rPr lang="en-US" dirty="0">
                <a:solidFill>
                  <a:schemeClr val="accent1"/>
                </a:solidFill>
              </a:rPr>
              <a:t>character or factor columns </a:t>
            </a:r>
            <a:r>
              <a:rPr lang="en-US" dirty="0"/>
              <a:t>should be surrounded by double quotes in the printed output (default is TRUE).</a:t>
            </a:r>
          </a:p>
          <a:p>
            <a:pPr lvl="1"/>
            <a:r>
              <a:rPr lang="en-US" b="1" dirty="0" err="1">
                <a:solidFill>
                  <a:srgbClr val="000000"/>
                </a:solidFill>
              </a:rPr>
              <a:t>sep</a:t>
            </a:r>
            <a:r>
              <a:rPr lang="en-US" dirty="0">
                <a:solidFill>
                  <a:srgbClr val="000000"/>
                </a:solidFill>
              </a:rPr>
              <a:t> </a:t>
            </a:r>
            <a:r>
              <a:rPr lang="en-US" dirty="0"/>
              <a:t>specifies the </a:t>
            </a:r>
            <a:r>
              <a:rPr lang="en-US" dirty="0">
                <a:solidFill>
                  <a:srgbClr val="4F81BD"/>
                </a:solidFill>
              </a:rPr>
              <a:t>field separator </a:t>
            </a:r>
            <a:r>
              <a:rPr lang="en-US" dirty="0"/>
              <a:t>to be used, e.g., comma (",")  or tab ("\t").</a:t>
            </a:r>
          </a:p>
          <a:p>
            <a:pPr lvl="1"/>
            <a:r>
              <a:rPr lang="en-US" b="1" dirty="0" err="1">
                <a:solidFill>
                  <a:srgbClr val="000000"/>
                </a:solidFill>
              </a:rPr>
              <a:t>row.names</a:t>
            </a:r>
            <a:r>
              <a:rPr lang="en-US" dirty="0"/>
              <a:t> specifies whether or not the row names are written (default is TRUE). Alternatively, accepts a character vector with </a:t>
            </a:r>
            <a:r>
              <a:rPr lang="en-US" dirty="0">
                <a:solidFill>
                  <a:srgbClr val="4F81BD"/>
                </a:solidFill>
              </a:rPr>
              <a:t>new row names to be written</a:t>
            </a:r>
            <a:r>
              <a:rPr lang="en-US" dirty="0">
                <a:solidFill>
                  <a:schemeClr val="tx1"/>
                </a:solidFill>
              </a:rPr>
              <a:t>.</a:t>
            </a:r>
          </a:p>
          <a:p>
            <a:pPr lvl="1"/>
            <a:r>
              <a:rPr lang="en-US" b="1" dirty="0" err="1">
                <a:solidFill>
                  <a:srgbClr val="0D0D0D"/>
                </a:solidFill>
              </a:rPr>
              <a:t>col.names</a:t>
            </a:r>
            <a:r>
              <a:rPr lang="en-US" b="1" dirty="0">
                <a:solidFill>
                  <a:srgbClr val="0D0D0D"/>
                </a:solidFill>
              </a:rPr>
              <a:t> </a:t>
            </a:r>
            <a:r>
              <a:rPr lang="en-US" dirty="0"/>
              <a:t>specifies whether </a:t>
            </a:r>
            <a:r>
              <a:rPr lang="en-US" dirty="0">
                <a:solidFill>
                  <a:srgbClr val="4F81BD"/>
                </a:solidFill>
              </a:rPr>
              <a:t>the column names </a:t>
            </a:r>
            <a:r>
              <a:rPr lang="en-US" dirty="0"/>
              <a:t>are written (default is TRUE).</a:t>
            </a:r>
          </a:p>
        </p:txBody>
      </p:sp>
      <p:sp>
        <p:nvSpPr>
          <p:cNvPr id="4" name="Titre 2"/>
          <p:cNvSpPr>
            <a:spLocks noGrp="1"/>
          </p:cNvSpPr>
          <p:nvPr>
            <p:ph type="ctrTitle"/>
          </p:nvPr>
        </p:nvSpPr>
        <p:spPr>
          <a:xfrm>
            <a:off x="258501" y="344402"/>
            <a:ext cx="7943178" cy="387798"/>
          </a:xfrm>
        </p:spPr>
        <p:txBody>
          <a:bodyPr/>
          <a:lstStyle/>
          <a:p>
            <a:r>
              <a:rPr lang="en-US" dirty="0"/>
              <a:t>Exporting Data to a File</a:t>
            </a:r>
          </a:p>
        </p:txBody>
      </p:sp>
    </p:spTree>
    <p:extLst>
      <p:ext uri="{BB962C8B-B14F-4D97-AF65-F5344CB8AC3E}">
        <p14:creationId xmlns:p14="http://schemas.microsoft.com/office/powerpoint/2010/main" val="192520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Espace réservé du contenu 3"/>
          <p:cNvSpPr>
            <a:spLocks noGrp="1"/>
          </p:cNvSpPr>
          <p:nvPr>
            <p:ph idx="1"/>
          </p:nvPr>
        </p:nvSpPr>
        <p:spPr/>
        <p:txBody>
          <a:bodyPr/>
          <a:lstStyle/>
          <a:p>
            <a:r>
              <a:rPr lang="en-US" sz="2400" dirty="0"/>
              <a:t>How to </a:t>
            </a:r>
            <a:r>
              <a:rPr lang="en-US" sz="2400" dirty="0">
                <a:solidFill>
                  <a:srgbClr val="4F81BD"/>
                </a:solidFill>
              </a:rPr>
              <a:t>import </a:t>
            </a:r>
            <a:r>
              <a:rPr lang="en-US" sz="2400" dirty="0"/>
              <a:t>data into data frames (R's typical container for data)</a:t>
            </a:r>
          </a:p>
          <a:p>
            <a:r>
              <a:rPr lang="en-US" sz="2400" dirty="0"/>
              <a:t>How to </a:t>
            </a:r>
            <a:r>
              <a:rPr lang="en-US" sz="2400" dirty="0">
                <a:solidFill>
                  <a:srgbClr val="4F81BD"/>
                </a:solidFill>
              </a:rPr>
              <a:t>check</a:t>
            </a:r>
            <a:r>
              <a:rPr lang="en-US" sz="2400" dirty="0"/>
              <a:t> the imported data, </a:t>
            </a:r>
            <a:r>
              <a:rPr lang="en-US" sz="2400" dirty="0">
                <a:solidFill>
                  <a:srgbClr val="4F81BD"/>
                </a:solidFill>
              </a:rPr>
              <a:t>summarize</a:t>
            </a:r>
            <a:r>
              <a:rPr lang="en-US" sz="2400" dirty="0"/>
              <a:t> it , </a:t>
            </a:r>
            <a:r>
              <a:rPr lang="en-US" sz="2400" dirty="0">
                <a:solidFill>
                  <a:srgbClr val="4F81BD"/>
                </a:solidFill>
              </a:rPr>
              <a:t>access</a:t>
            </a:r>
            <a:r>
              <a:rPr lang="en-US" sz="2400" dirty="0"/>
              <a:t> part of it, and </a:t>
            </a:r>
            <a:r>
              <a:rPr lang="en-US" sz="2400" dirty="0">
                <a:solidFill>
                  <a:srgbClr val="4F81BD"/>
                </a:solidFill>
              </a:rPr>
              <a:t>manipulate</a:t>
            </a:r>
            <a:r>
              <a:rPr lang="en-US" sz="2400" dirty="0"/>
              <a:t> it.</a:t>
            </a:r>
          </a:p>
          <a:p>
            <a:r>
              <a:rPr lang="en-US" sz="2400" dirty="0"/>
              <a:t>How to </a:t>
            </a:r>
            <a:r>
              <a:rPr lang="en-US" sz="2400" dirty="0">
                <a:solidFill>
                  <a:srgbClr val="4F81BD"/>
                </a:solidFill>
              </a:rPr>
              <a:t>export</a:t>
            </a:r>
            <a:r>
              <a:rPr lang="en-US" sz="2400" dirty="0"/>
              <a:t> data to files </a:t>
            </a:r>
          </a:p>
          <a:p>
            <a:pPr marL="266700" lvl="1" indent="0">
              <a:buNone/>
            </a:pPr>
            <a:endParaRPr lang="en-US" sz="2400" dirty="0"/>
          </a:p>
          <a:p>
            <a:r>
              <a:rPr lang="en-US" sz="2400" dirty="0"/>
              <a:t>Next step tomorrow: How to represent data graphically?</a:t>
            </a:r>
          </a:p>
          <a:p>
            <a:pPr marL="0" indent="0">
              <a:buNone/>
            </a:pPr>
            <a:endParaRPr lang="en-US" sz="2400" dirty="0"/>
          </a:p>
        </p:txBody>
      </p:sp>
      <p:sp>
        <p:nvSpPr>
          <p:cNvPr id="3" name="Titre 2"/>
          <p:cNvSpPr>
            <a:spLocks noGrp="1"/>
          </p:cNvSpPr>
          <p:nvPr>
            <p:ph type="ctrTitle"/>
          </p:nvPr>
        </p:nvSpPr>
        <p:spPr>
          <a:xfrm>
            <a:off x="258501" y="344402"/>
            <a:ext cx="7943178" cy="387798"/>
          </a:xfrm>
        </p:spPr>
        <p:txBody>
          <a:bodyPr/>
          <a:lstStyle/>
          <a:p>
            <a:r>
              <a:rPr lang="en-US" dirty="0"/>
              <a:t>In a Nutshell</a:t>
            </a:r>
          </a:p>
        </p:txBody>
      </p:sp>
    </p:spTree>
    <p:extLst>
      <p:ext uri="{BB962C8B-B14F-4D97-AF65-F5344CB8AC3E}">
        <p14:creationId xmlns:p14="http://schemas.microsoft.com/office/powerpoint/2010/main" val="308699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a:t>
            </a:r>
            <a:endParaRPr lang="en-US" sz="4000" spc="-1" dirty="0">
              <a:solidFill>
                <a:prstClr val="black"/>
              </a:solidFill>
            </a:endParaRPr>
          </a:p>
        </p:txBody>
      </p:sp>
      <p:sp>
        <p:nvSpPr>
          <p:cNvPr id="208" name="CustomShape 2"/>
          <p:cNvSpPr/>
          <p:nvPr/>
        </p:nvSpPr>
        <p:spPr>
          <a:xfrm>
            <a:off x="209520" y="669240"/>
            <a:ext cx="8147496"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spcBef>
                <a:spcPts val="499"/>
              </a:spcBef>
            </a:pPr>
            <a:r>
              <a:rPr lang="en-US" sz="2000" spc="-1" dirty="0">
                <a:solidFill>
                  <a:srgbClr val="000000"/>
                </a:solidFill>
                <a:latin typeface="Calibri"/>
              </a:rPr>
              <a:t>A dataset from mouse experiments at 18 weeks is available in the file </a:t>
            </a:r>
            <a:r>
              <a:rPr lang="en-US" sz="2000" b="1" i="1" spc="-1" dirty="0">
                <a:solidFill>
                  <a:srgbClr val="000000"/>
                </a:solidFill>
                <a:latin typeface="Calibri"/>
              </a:rPr>
              <a:t>mice_data.csv</a:t>
            </a:r>
            <a:r>
              <a:rPr lang="en-US" sz="2000" i="1" spc="-1" dirty="0">
                <a:solidFill>
                  <a:srgbClr val="000000"/>
                </a:solidFill>
                <a:latin typeface="Calibri"/>
              </a:rPr>
              <a:t> </a:t>
            </a:r>
            <a:r>
              <a:rPr lang="en-US" sz="1600" i="1" spc="-1" dirty="0">
                <a:solidFill>
                  <a:srgbClr val="000000"/>
                </a:solidFill>
                <a:latin typeface="Calibri"/>
              </a:rPr>
              <a:t>(courtesy of F Schutz and F. </a:t>
            </a:r>
            <a:r>
              <a:rPr lang="en-US" sz="1600" i="1" spc="-1" dirty="0" err="1">
                <a:solidFill>
                  <a:srgbClr val="000000"/>
                </a:solidFill>
                <a:latin typeface="Calibri"/>
              </a:rPr>
              <a:t>Preitner</a:t>
            </a:r>
            <a:r>
              <a:rPr lang="en-US" sz="1600" i="1" spc="-1" dirty="0">
                <a:solidFill>
                  <a:srgbClr val="000000"/>
                </a:solidFill>
                <a:latin typeface="Calibri"/>
              </a:rPr>
              <a:t>)</a:t>
            </a:r>
            <a:r>
              <a:rPr lang="en-US" sz="2000" spc="-1" dirty="0">
                <a:solidFill>
                  <a:srgbClr val="000000"/>
                </a:solidFill>
                <a:latin typeface="Calibri"/>
              </a:rPr>
              <a:t>. Let's explore the dataset to see what it contains.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Open a new script file in R studio, comment it and save it.</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Have look at the csv file in R studio's file explorer. What do you need to check in order to be able to read in the file correctly?</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Read the file into R, assign its content to object "</a:t>
            </a:r>
            <a:r>
              <a:rPr lang="en-US" sz="2000" spc="-1" dirty="0" err="1">
                <a:solidFill>
                  <a:srgbClr val="000000"/>
                </a:solidFill>
                <a:latin typeface="Calibri"/>
              </a:rPr>
              <a:t>mice_data</a:t>
            </a:r>
            <a:r>
              <a:rPr lang="en-US" sz="2000" spc="-1" dirty="0">
                <a:solidFill>
                  <a:srgbClr val="000000"/>
                </a:solidFill>
                <a:latin typeface="Calibri"/>
              </a:rPr>
              <a:t>". Examine the object.</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How many observations and variables does the dataset have? </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What is the structure of the dataset? What are the names and classes of the variables? </a:t>
            </a: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Which variables appear to be categorical? Convert them to factors.</a:t>
            </a:r>
            <a:endParaRPr lang="en-US" sz="2000" spc="-1" dirty="0">
              <a:solidFill>
                <a:prstClr val="black"/>
              </a:solidFill>
            </a:endParaRPr>
          </a:p>
          <a:p>
            <a:pPr marL="743040" lvl="1" indent="-282240">
              <a:spcBef>
                <a:spcPts val="723"/>
              </a:spcBef>
              <a:spcAft>
                <a:spcPts val="283"/>
              </a:spcAft>
              <a:buClr>
                <a:srgbClr val="000000"/>
              </a:buClr>
              <a:buFont typeface="StarSymbol"/>
              <a:buAutoNum type="arabicParenR"/>
            </a:pPr>
            <a:r>
              <a:rPr lang="en-US" sz="2000" spc="-1" dirty="0">
                <a:solidFill>
                  <a:srgbClr val="000000"/>
                </a:solidFill>
                <a:latin typeface="Calibri"/>
              </a:rPr>
              <a:t>Get the summary statistics of  "</a:t>
            </a:r>
            <a:r>
              <a:rPr lang="en-US" sz="2000" spc="-1" dirty="0" err="1">
                <a:solidFill>
                  <a:srgbClr val="000000"/>
                </a:solidFill>
                <a:latin typeface="Calibri"/>
              </a:rPr>
              <a:t>mice_data</a:t>
            </a:r>
            <a:r>
              <a:rPr lang="en-US" sz="2000" spc="-1" dirty="0">
                <a:solidFill>
                  <a:srgbClr val="000000"/>
                </a:solidFill>
                <a:latin typeface="Calibri"/>
              </a:rPr>
              <a:t>"</a:t>
            </a:r>
            <a:endParaRPr lang="en-US" sz="2000" spc="-1" dirty="0">
              <a:solidFill>
                <a:prstClr val="black"/>
              </a:solidFill>
            </a:endParaRPr>
          </a:p>
          <a:p>
            <a:pPr>
              <a:spcBef>
                <a:spcPts val="723"/>
              </a:spcBef>
              <a:spcAft>
                <a:spcPts val="283"/>
              </a:spcAft>
            </a:pPr>
            <a:endParaRPr lang="en-US" sz="2000" spc="-1" dirty="0">
              <a:solidFill>
                <a:prstClr val="black"/>
              </a:solidFill>
            </a:endParaRPr>
          </a:p>
        </p:txBody>
      </p:sp>
    </p:spTree>
    <p:extLst>
      <p:ext uri="{BB962C8B-B14F-4D97-AF65-F5344CB8AC3E}">
        <p14:creationId xmlns:p14="http://schemas.microsoft.com/office/powerpoint/2010/main" val="7226044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0" y="115200"/>
            <a:ext cx="7932600" cy="490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6bis</a:t>
            </a:r>
            <a:endParaRPr lang="en-US" sz="4000" spc="-1" dirty="0">
              <a:solidFill>
                <a:prstClr val="black"/>
              </a:solidFill>
            </a:endParaRPr>
          </a:p>
        </p:txBody>
      </p:sp>
      <p:sp>
        <p:nvSpPr>
          <p:cNvPr id="208" name="CustomShape 2"/>
          <p:cNvSpPr/>
          <p:nvPr/>
        </p:nvSpPr>
        <p:spPr>
          <a:xfrm>
            <a:off x="209520" y="669240"/>
            <a:ext cx="8050060" cy="6014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lstStyle/>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Use the function table() to compute the number of observations in different mouse groups. a) How many mice are included of each genotype (WT, KO)? b) How many mice are included per diet (HFD, CHOW)? c) Make a 2x2 table by genotype and diet crossed.</a:t>
            </a:r>
            <a:endParaRPr lang="en-US"/>
          </a:p>
          <a:p>
            <a:pPr marL="917575" lvl="2">
              <a:spcBef>
                <a:spcPts val="723"/>
              </a:spcBef>
              <a:spcAft>
                <a:spcPts val="283"/>
              </a:spcAft>
              <a:buClr>
                <a:srgbClr val="000000"/>
              </a:buClr>
            </a:pPr>
            <a:r>
              <a:rPr lang="en-US" sz="2000" spc="-1" dirty="0">
                <a:solidFill>
                  <a:srgbClr val="000000"/>
                </a:solidFill>
                <a:latin typeface="Calibri"/>
              </a:rPr>
              <a:t>Hint : try some of the example in the help(table) page.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Isolate the observations for the mice on high fat diet (HFD) using subset(). Compute a summary statistics just for the weights of the subset. Then do the same for the mice on regular chow diet (CHOW). Export the data of each subgroup to a csv file.</a:t>
            </a:r>
          </a:p>
          <a:p>
            <a:pPr marL="917575" lvl="1" indent="-457200">
              <a:spcBef>
                <a:spcPts val="723"/>
              </a:spcBef>
              <a:spcAft>
                <a:spcPts val="283"/>
              </a:spcAft>
              <a:buClr>
                <a:srgbClr val="000000"/>
              </a:buClr>
              <a:buFont typeface="+mj-lt"/>
              <a:buAutoNum type="arabicParenR" startAt="8"/>
            </a:pPr>
            <a:r>
              <a:rPr lang="en-US" sz="2000" spc="-1" dirty="0">
                <a:solidFill>
                  <a:srgbClr val="000000"/>
                </a:solidFill>
                <a:latin typeface="Calibri"/>
              </a:rPr>
              <a:t>Look at the results from the two previous exercises. What does this initial exploration of the data suggest about mouse weights?</a:t>
            </a:r>
          </a:p>
          <a:p>
            <a:pPr marL="917575" lvl="1" indent="-457200">
              <a:spcBef>
                <a:spcPts val="723"/>
              </a:spcBef>
              <a:spcAft>
                <a:spcPts val="283"/>
              </a:spcAft>
              <a:buClr>
                <a:srgbClr val="000000"/>
              </a:buClr>
              <a:buFont typeface="+mj-lt"/>
              <a:buAutoNum type="arabicParenR" startAt="8"/>
            </a:pPr>
            <a:r>
              <a:rPr lang="en-US" sz="2000" b="1" i="1" spc="-1" dirty="0">
                <a:solidFill>
                  <a:srgbClr val="000000"/>
                </a:solidFill>
                <a:latin typeface="Calibri"/>
              </a:rPr>
              <a:t>Optional: </a:t>
            </a:r>
            <a:r>
              <a:rPr lang="en-US" sz="2000" spc="-1" dirty="0">
                <a:solidFill>
                  <a:srgbClr val="000000"/>
                </a:solidFill>
                <a:latin typeface="Calibri"/>
              </a:rPr>
              <a:t>Compute the means and standard deviations for WT and KO mouse weights using </a:t>
            </a:r>
            <a:r>
              <a:rPr lang="en-US" sz="2000" spc="-1" dirty="0" err="1">
                <a:solidFill>
                  <a:srgbClr val="000000"/>
                </a:solidFill>
                <a:latin typeface="Calibri"/>
              </a:rPr>
              <a:t>tapply</a:t>
            </a:r>
            <a:r>
              <a:rPr lang="en-US" sz="2000" spc="-1" dirty="0">
                <a:solidFill>
                  <a:srgbClr val="000000"/>
                </a:solidFill>
                <a:latin typeface="Calibri"/>
              </a:rPr>
              <a:t>(). Then do the same for CHOW and HFD groups. </a:t>
            </a:r>
          </a:p>
          <a:p>
            <a:pPr marL="460375" lvl="1">
              <a:spcBef>
                <a:spcPts val="723"/>
              </a:spcBef>
              <a:spcAft>
                <a:spcPts val="283"/>
              </a:spcAft>
              <a:buClr>
                <a:srgbClr val="000000"/>
              </a:buClr>
            </a:pPr>
            <a:endParaRPr lang="en-US" sz="2000" spc="-1" dirty="0">
              <a:solidFill>
                <a:prstClr val="black"/>
              </a:solidFill>
            </a:endParaRPr>
          </a:p>
        </p:txBody>
      </p:sp>
    </p:spTree>
    <p:extLst>
      <p:ext uri="{BB962C8B-B14F-4D97-AF65-F5344CB8AC3E}">
        <p14:creationId xmlns:p14="http://schemas.microsoft.com/office/powerpoint/2010/main" val="69165306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lIns="0" tIns="0" rIns="0" bIns="0" anchor="t"/>
          <a:lstStyle/>
          <a:p>
            <a:pPr marL="0" indent="0">
              <a:spcBef>
                <a:spcPts val="0"/>
              </a:spcBef>
              <a:buNone/>
            </a:pPr>
            <a:r>
              <a:rPr lang="en-US" sz="2000" dirty="0"/>
              <a:t>Different authorities have different style recommendations for naming things, spacing, operator symbols, layout, commenting etc.</a:t>
            </a:r>
          </a:p>
          <a:p>
            <a:pPr marL="0" indent="0">
              <a:spcBef>
                <a:spcPts val="0"/>
              </a:spcBef>
              <a:buNone/>
            </a:pPr>
            <a:endParaRPr lang="en-US" sz="2000" dirty="0"/>
          </a:p>
          <a:p>
            <a:pPr marL="0" indent="0">
              <a:spcBef>
                <a:spcPts val="0"/>
              </a:spcBef>
              <a:buNone/>
            </a:pPr>
            <a:r>
              <a:rPr lang="en-US" sz="2000" dirty="0"/>
              <a:t>Example: </a:t>
            </a:r>
          </a:p>
          <a:p>
            <a:pPr marL="0" indent="0">
              <a:spcBef>
                <a:spcPts val="0"/>
              </a:spcBef>
              <a:buNone/>
            </a:pPr>
            <a:r>
              <a:rPr lang="en-US" sz="1800" dirty="0">
                <a:hlinkClick r:id="rId3"/>
              </a:rPr>
              <a:t>https://web.stanford.edu/class/cs109l/unrestricted/resources/google-style.html</a:t>
            </a:r>
            <a:endParaRPr lang="en-US" sz="1800" dirty="0"/>
          </a:p>
          <a:p>
            <a:pPr marL="0" indent="0">
              <a:spcBef>
                <a:spcPts val="0"/>
              </a:spcBef>
              <a:buNone/>
            </a:pPr>
            <a:endParaRPr lang="en-US" sz="2000" dirty="0"/>
          </a:p>
          <a:p>
            <a:pPr marL="0" indent="0">
              <a:spcBef>
                <a:spcPts val="0"/>
              </a:spcBef>
              <a:spcAft>
                <a:spcPts val="1200"/>
              </a:spcAft>
              <a:buNone/>
            </a:pPr>
            <a:r>
              <a:rPr lang="en-US" sz="2000" b="1" dirty="0"/>
              <a:t>Summary of selected styles from above guide (relevant to course content):</a:t>
            </a:r>
          </a:p>
          <a:p>
            <a:pPr marL="0" indent="0">
              <a:spcBef>
                <a:spcPts val="0"/>
              </a:spcBef>
              <a:buNone/>
            </a:pPr>
            <a:r>
              <a:rPr lang="en-US" sz="1800" b="1" dirty="0">
                <a:cs typeface="Arial"/>
              </a:rPr>
              <a:t>File names: </a:t>
            </a:r>
            <a:r>
              <a:rPr lang="en-US" sz="1800" dirty="0">
                <a:cs typeface="Arial"/>
              </a:rPr>
              <a:t>Use meaningful names, ending with file extension .R  </a:t>
            </a:r>
            <a:r>
              <a:rPr lang="en-US" sz="1600" dirty="0">
                <a:solidFill>
                  <a:srgbClr val="4F81BD"/>
                </a:solidFill>
                <a:latin typeface="Lucida Console"/>
                <a:cs typeface="Arial"/>
              </a:rPr>
              <a:t>(</a:t>
            </a:r>
            <a:r>
              <a:rPr lang="en-US" sz="1600" dirty="0" err="1">
                <a:solidFill>
                  <a:srgbClr val="4F81BD"/>
                </a:solidFill>
                <a:latin typeface="Lucida Console"/>
                <a:cs typeface="Arial"/>
              </a:rPr>
              <a:t>predict_ad_revenue.R</a:t>
            </a:r>
            <a:r>
              <a:rPr lang="en-US" sz="1600" dirty="0">
                <a:solidFill>
                  <a:srgbClr val="4F81BD"/>
                </a:solidFill>
                <a:latin typeface="Lucida Console"/>
                <a:cs typeface="Arial"/>
              </a:rPr>
              <a:t>)</a:t>
            </a:r>
          </a:p>
          <a:p>
            <a:pPr marL="0" indent="0">
              <a:spcBef>
                <a:spcPts val="0"/>
              </a:spcBef>
              <a:spcAft>
                <a:spcPts val="600"/>
              </a:spcAft>
              <a:buNone/>
            </a:pPr>
            <a:r>
              <a:rPr lang="en-US" sz="1800" b="1" dirty="0">
                <a:cs typeface="Arial"/>
              </a:rPr>
              <a:t>Identifiers: </a:t>
            </a:r>
            <a:r>
              <a:rPr lang="en-US" sz="1800" dirty="0">
                <a:cs typeface="Arial"/>
              </a:rPr>
              <a:t>Variable names should have all lower case letters, </a:t>
            </a:r>
          </a:p>
          <a:p>
            <a:pPr marL="0" indent="0">
              <a:spcBef>
                <a:spcPts val="0"/>
              </a:spcBef>
              <a:spcAft>
                <a:spcPts val="600"/>
              </a:spcAft>
              <a:buNone/>
            </a:pPr>
            <a:r>
              <a:rPr lang="en-US" sz="1800" dirty="0">
                <a:cs typeface="Arial"/>
              </a:rPr>
              <a:t>                           words separated with dots </a:t>
            </a:r>
            <a:r>
              <a:rPr lang="en-US" sz="1600" dirty="0">
                <a:solidFill>
                  <a:srgbClr val="4F81BD"/>
                </a:solidFill>
                <a:latin typeface="Lucida Console"/>
                <a:cs typeface="Arial"/>
              </a:rPr>
              <a:t>(</a:t>
            </a:r>
            <a:r>
              <a:rPr lang="en-US" sz="1600" dirty="0" err="1">
                <a:solidFill>
                  <a:srgbClr val="4F81BD"/>
                </a:solidFill>
                <a:latin typeface="Lucida Console"/>
                <a:cs typeface="Arial"/>
              </a:rPr>
              <a:t>avg.clicks</a:t>
            </a:r>
            <a:r>
              <a:rPr lang="en-US" sz="1600" dirty="0">
                <a:solidFill>
                  <a:srgbClr val="4F81BD"/>
                </a:solidFill>
                <a:latin typeface="Lucida Console"/>
                <a:cs typeface="Arial"/>
              </a:rPr>
              <a:t>)</a:t>
            </a:r>
            <a:endParaRPr lang="en-US">
              <a:latin typeface="Lucida Console"/>
              <a:cs typeface="Arial"/>
            </a:endParaRPr>
          </a:p>
          <a:p>
            <a:pPr marL="0" indent="0">
              <a:spcBef>
                <a:spcPts val="0"/>
              </a:spcBef>
              <a:spcAft>
                <a:spcPts val="600"/>
              </a:spcAft>
              <a:buNone/>
            </a:pPr>
            <a:r>
              <a:rPr lang="en-US" sz="1800" b="1" dirty="0"/>
              <a:t>Line length: </a:t>
            </a:r>
            <a:r>
              <a:rPr lang="en-US" sz="1800" dirty="0"/>
              <a:t>maximum 80 characters</a:t>
            </a:r>
          </a:p>
          <a:p>
            <a:pPr marL="0" indent="0">
              <a:spcBef>
                <a:spcPts val="0"/>
              </a:spcBef>
              <a:spcAft>
                <a:spcPts val="600"/>
              </a:spcAft>
              <a:buNone/>
            </a:pPr>
            <a:r>
              <a:rPr lang="en-US" sz="1800" b="1" dirty="0"/>
              <a:t>Indentation: </a:t>
            </a:r>
            <a:r>
              <a:rPr lang="en-US" sz="1800" dirty="0"/>
              <a:t>two spaces, no tabs</a:t>
            </a:r>
          </a:p>
          <a:p>
            <a:pPr marL="0" indent="0">
              <a:spcBef>
                <a:spcPts val="0"/>
              </a:spcBef>
              <a:spcAft>
                <a:spcPts val="600"/>
              </a:spcAft>
              <a:buNone/>
            </a:pPr>
            <a:r>
              <a:rPr lang="en-US" sz="1800" b="1" dirty="0"/>
              <a:t>Assignment: </a:t>
            </a:r>
            <a:r>
              <a:rPr lang="en-US" sz="1800" dirty="0"/>
              <a:t>use &lt;-, not =</a:t>
            </a:r>
          </a:p>
          <a:p>
            <a:pPr marL="0" indent="0">
              <a:spcBef>
                <a:spcPts val="0"/>
              </a:spcBef>
              <a:spcAft>
                <a:spcPts val="600"/>
              </a:spcAft>
              <a:buNone/>
            </a:pPr>
            <a:r>
              <a:rPr lang="en-US" sz="1800" b="1" dirty="0"/>
              <a:t>Semicolon: </a:t>
            </a:r>
            <a:r>
              <a:rPr lang="en-US" sz="1800" dirty="0"/>
              <a:t>don’t use them</a:t>
            </a:r>
          </a:p>
          <a:p>
            <a:pPr marL="0" indent="0">
              <a:spcBef>
                <a:spcPts val="0"/>
              </a:spcBef>
              <a:buNone/>
            </a:pPr>
            <a:endParaRPr lang="en-US" sz="2000" dirty="0"/>
          </a:p>
          <a:p>
            <a:pPr marL="0" indent="0">
              <a:buNone/>
            </a:pPr>
            <a:endParaRPr lang="en-US" dirty="0"/>
          </a:p>
        </p:txBody>
      </p:sp>
      <p:sp>
        <p:nvSpPr>
          <p:cNvPr id="3" name="Titre 2"/>
          <p:cNvSpPr>
            <a:spLocks noGrp="1"/>
          </p:cNvSpPr>
          <p:nvPr>
            <p:ph type="ctrTitle"/>
          </p:nvPr>
        </p:nvSpPr>
        <p:spPr/>
        <p:txBody>
          <a:bodyPr/>
          <a:lstStyle/>
          <a:p>
            <a:r>
              <a:rPr lang="en-US" dirty="0"/>
              <a:t>R Style: Google’s R Style Guide</a:t>
            </a:r>
          </a:p>
        </p:txBody>
      </p:sp>
    </p:spTree>
    <p:extLst>
      <p:ext uri="{BB962C8B-B14F-4D97-AF65-F5344CB8AC3E}">
        <p14:creationId xmlns:p14="http://schemas.microsoft.com/office/powerpoint/2010/main" val="376553254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a:t>
            </a:r>
          </a:p>
          <a:p>
            <a:pPr marL="0" indent="0">
              <a:spcBef>
                <a:spcPts val="0"/>
              </a:spcBef>
              <a:spcAft>
                <a:spcPts val="600"/>
              </a:spcAft>
              <a:buNone/>
            </a:pPr>
            <a:endParaRPr lang="en-US" sz="1800" b="1" dirty="0"/>
          </a:p>
          <a:p>
            <a:pPr marL="0" indent="0">
              <a:spcBef>
                <a:spcPts val="0"/>
              </a:spcBef>
              <a:spcAft>
                <a:spcPts val="600"/>
              </a:spcAft>
              <a:buNone/>
            </a:pPr>
            <a:r>
              <a:rPr lang="en-US" sz="1800" dirty="0"/>
              <a:t>Place spaces around all binary operators (=, +, -, &lt;, etc.)</a:t>
            </a:r>
          </a:p>
          <a:p>
            <a:pPr marL="0" indent="0">
              <a:spcBef>
                <a:spcPts val="0"/>
              </a:spcBef>
              <a:spcAft>
                <a:spcPts val="600"/>
              </a:spcAft>
              <a:buNone/>
            </a:pPr>
            <a:endParaRPr lang="en-US" sz="1800" b="1" dirty="0"/>
          </a:p>
          <a:p>
            <a:pPr marL="0" indent="0">
              <a:spcBef>
                <a:spcPts val="0"/>
              </a:spcBef>
              <a:spcAft>
                <a:spcPts val="600"/>
              </a:spcAft>
              <a:buNone/>
            </a:pPr>
            <a:r>
              <a:rPr lang="en-US" sz="1800" dirty="0"/>
              <a:t>Do not place a space before a comma, but always place one after a comma.</a:t>
            </a:r>
          </a:p>
          <a:p>
            <a:pPr marL="0" indent="0">
              <a:spcBef>
                <a:spcPts val="0"/>
              </a:spcBef>
              <a:buNone/>
            </a:pPr>
            <a:endParaRPr lang="en-US" sz="1800" dirty="0"/>
          </a:p>
          <a:p>
            <a:pPr marL="0" indent="0">
              <a:spcBef>
                <a:spcPts val="0"/>
              </a:spcBef>
              <a:buNone/>
            </a:pPr>
            <a:r>
              <a:rPr lang="en-US" sz="1800" dirty="0"/>
              <a:t>Otherwise, do not place spaces around code in parentheses or square brackets</a:t>
            </a:r>
          </a:p>
          <a:p>
            <a:pPr marL="0" indent="0">
              <a:buNone/>
            </a:pPr>
            <a:endParaRPr lang="en-US" dirty="0"/>
          </a:p>
          <a:p>
            <a:pPr marL="0" indent="0">
              <a:buNone/>
            </a:pPr>
            <a:r>
              <a:rPr lang="en-US" sz="1800" b="1" i="1" dirty="0"/>
              <a:t>Good:</a:t>
            </a:r>
          </a:p>
          <a:p>
            <a:pPr marL="0" lvl="1" indent="0">
              <a:spcAft>
                <a:spcPts val="600"/>
              </a:spcAft>
              <a:buNone/>
            </a:pPr>
            <a:r>
              <a:rPr lang="en-US" sz="1800" dirty="0">
                <a:solidFill>
                  <a:srgbClr val="4F81BD"/>
                </a:solidFill>
                <a:latin typeface="Lucida Console" panose="020B0609040504020204" pitchFamily="49" charset="0"/>
              </a:rPr>
              <a:t>Total &lt;- sum(x[, 1])     </a:t>
            </a:r>
            <a:r>
              <a:rPr lang="en-US" sz="1800" dirty="0">
                <a:solidFill>
                  <a:srgbClr val="4F6228"/>
                </a:solidFill>
                <a:latin typeface="Lucida Console" panose="020B0609040504020204" pitchFamily="49" charset="0"/>
              </a:rPr>
              <a:t># spaces around &lt;- and after comma</a:t>
            </a:r>
          </a:p>
          <a:p>
            <a:pPr marL="0" lvl="1" indent="0">
              <a:spcAft>
                <a:spcPts val="600"/>
              </a:spcAft>
              <a:buNone/>
            </a:pPr>
            <a:endParaRPr lang="en-US" sz="1800" dirty="0">
              <a:solidFill>
                <a:srgbClr val="4F6228"/>
              </a:solidFill>
              <a:latin typeface="Lucida Console" panose="020B0609040504020204" pitchFamily="49" charset="0"/>
            </a:endParaRPr>
          </a:p>
          <a:p>
            <a:pPr marL="0" lvl="1" indent="0">
              <a:spcAft>
                <a:spcPts val="600"/>
              </a:spcAft>
              <a:buNone/>
            </a:pPr>
            <a:r>
              <a:rPr lang="en-US" sz="1800" b="1" i="1" dirty="0"/>
              <a:t>Bad:</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Total&lt;-sum(x[,1])        </a:t>
            </a:r>
            <a:r>
              <a:rPr lang="en-US" sz="1800" dirty="0">
                <a:solidFill>
                  <a:srgbClr val="4F6228"/>
                </a:solidFill>
                <a:latin typeface="Lucida Console" panose="020B0609040504020204" pitchFamily="49" charset="0"/>
              </a:rPr>
              <a:t># no spaces</a:t>
            </a:r>
          </a:p>
          <a:p>
            <a:pPr marL="0" lvl="1" indent="0">
              <a:spcAft>
                <a:spcPts val="600"/>
              </a:spcAft>
              <a:buNone/>
            </a:pPr>
            <a:r>
              <a:rPr lang="en-US" sz="1800" dirty="0">
                <a:solidFill>
                  <a:schemeClr val="tx1">
                    <a:lumMod val="50000"/>
                    <a:lumOff val="50000"/>
                  </a:schemeClr>
                </a:solidFill>
                <a:latin typeface="Lucida Console" panose="020B0609040504020204" pitchFamily="49" charset="0"/>
              </a:rPr>
              <a:t>Total &lt;- sum ( x[ , 1] ) </a:t>
            </a:r>
            <a:r>
              <a:rPr lang="en-US" sz="1800" dirty="0">
                <a:solidFill>
                  <a:srgbClr val="4F6228"/>
                </a:solidFill>
                <a:latin typeface="Lucida Console" panose="020B0609040504020204" pitchFamily="49" charset="0"/>
              </a:rPr>
              <a:t># too many spaces</a:t>
            </a:r>
            <a:endParaRPr lang="en-US" sz="1800" dirty="0"/>
          </a:p>
        </p:txBody>
      </p:sp>
      <p:sp>
        <p:nvSpPr>
          <p:cNvPr id="3" name="Titre 2"/>
          <p:cNvSpPr>
            <a:spLocks noGrp="1"/>
          </p:cNvSpPr>
          <p:nvPr>
            <p:ph type="ctrTitle"/>
          </p:nvPr>
        </p:nvSpPr>
        <p:spPr/>
        <p:txBody>
          <a:bodyPr/>
          <a:lstStyle/>
          <a:p>
            <a:r>
              <a:rPr lang="en-US" dirty="0"/>
              <a:t>R Style: Google’s R Style Guide (II)</a:t>
            </a:r>
          </a:p>
        </p:txBody>
      </p:sp>
    </p:spTree>
    <p:extLst>
      <p:ext uri="{BB962C8B-B14F-4D97-AF65-F5344CB8AC3E}">
        <p14:creationId xmlns:p14="http://schemas.microsoft.com/office/powerpoint/2010/main" val="2439434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6909" y="2204864"/>
            <a:ext cx="8136610" cy="3240360"/>
          </a:xfrm>
        </p:spPr>
        <p:txBody>
          <a:bodyPr>
            <a:normAutofit/>
          </a:bodyPr>
          <a:lstStyle/>
          <a:p>
            <a:pPr algn="l">
              <a:lnSpc>
                <a:spcPct val="150000"/>
              </a:lnSpc>
            </a:pPr>
            <a:r>
              <a:rPr lang="en-GB" dirty="0">
                <a:latin typeface="Calibri" charset="0"/>
                <a:ea typeface="Calibri" charset="0"/>
                <a:cs typeface="Calibri" charset="0"/>
              </a:rPr>
              <a:t>     What is R? Introduction</a:t>
            </a:r>
          </a:p>
        </p:txBody>
      </p:sp>
      <p:sp>
        <p:nvSpPr>
          <p:cNvPr id="3" name="Rounded Rectangle 19"/>
          <p:cNvSpPr/>
          <p:nvPr/>
        </p:nvSpPr>
        <p:spPr>
          <a:xfrm>
            <a:off x="533411" y="3602557"/>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01</a:t>
            </a:r>
          </a:p>
        </p:txBody>
      </p:sp>
    </p:spTree>
    <p:extLst>
      <p:ext uri="{BB962C8B-B14F-4D97-AF65-F5344CB8AC3E}">
        <p14:creationId xmlns:p14="http://schemas.microsoft.com/office/powerpoint/2010/main" val="413055623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spcAft>
                <a:spcPts val="600"/>
              </a:spcAft>
              <a:buNone/>
            </a:pPr>
            <a:r>
              <a:rPr lang="en-US" sz="1800" b="1" dirty="0"/>
              <a:t>Spacing - Exceptions: </a:t>
            </a:r>
          </a:p>
          <a:p>
            <a:pPr marL="0" indent="0">
              <a:buNone/>
            </a:pPr>
            <a:endParaRPr lang="en-US" sz="1800" dirty="0"/>
          </a:p>
          <a:p>
            <a:pPr marL="0" indent="0">
              <a:buNone/>
            </a:pPr>
            <a:r>
              <a:rPr lang="en-US" sz="1800" b="1" dirty="0"/>
              <a:t>Spaces around =‘s are optional </a:t>
            </a:r>
            <a:r>
              <a:rPr lang="en-US" sz="1800" dirty="0"/>
              <a:t>when passing parameters in a </a:t>
            </a:r>
            <a:r>
              <a:rPr lang="en-US" sz="1800" b="1" dirty="0"/>
              <a:t>function call</a:t>
            </a:r>
            <a:r>
              <a:rPr lang="en-US" sz="1800" dirty="0"/>
              <a: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file="snps_updated.csv", quote=FALSE,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=FALSE)</a:t>
            </a:r>
          </a:p>
          <a:p>
            <a:pPr marL="0" indent="0">
              <a:buNone/>
            </a:pPr>
            <a:endParaRPr lang="en-US" sz="1800" dirty="0"/>
          </a:p>
          <a:p>
            <a:pPr marL="0" indent="0">
              <a:buNone/>
            </a:pPr>
            <a:r>
              <a:rPr lang="en-US" sz="1800" b="1" dirty="0"/>
              <a:t>Extra spacing is okay </a:t>
            </a:r>
            <a:r>
              <a:rPr lang="en-US" sz="1800" dirty="0"/>
              <a:t>if it improves alignment of equal signs (=) or arrows (&lt;-).</a:t>
            </a:r>
          </a:p>
          <a:p>
            <a:pPr marL="0" indent="0">
              <a:buNone/>
            </a:pP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(x         = </a:t>
            </a:r>
            <a:r>
              <a:rPr lang="en-US" sz="1800" dirty="0" err="1">
                <a:solidFill>
                  <a:srgbClr val="4F81BD"/>
                </a:solidFill>
                <a:latin typeface="Lucida Console" panose="020B0609040504020204" pitchFamily="49" charset="0"/>
                <a:ea typeface="Courier" charset="0"/>
                <a:cs typeface="Courier" charset="0"/>
              </a:rPr>
              <a:t>snps_updated</a:t>
            </a:r>
            <a:r>
              <a:rPr lang="en-US" sz="1800" dirty="0">
                <a:solidFill>
                  <a:srgbClr val="4F81BD"/>
                </a:solidFill>
                <a:latin typeface="Lucida Console" panose="020B0609040504020204" pitchFamily="49" charset="0"/>
                <a:ea typeface="Courier" charset="0"/>
                <a:cs typeface="Courier" charset="0"/>
              </a:rPr>
              <a:t>, </a:t>
            </a:r>
          </a:p>
          <a:p>
            <a:pPr marL="0" indent="0">
              <a:buNone/>
            </a:pPr>
            <a:r>
              <a:rPr lang="en-US" sz="1800" dirty="0">
                <a:solidFill>
                  <a:srgbClr val="4F81BD"/>
                </a:solidFill>
                <a:latin typeface="Lucida Console" panose="020B0609040504020204" pitchFamily="49" charset="0"/>
                <a:ea typeface="Courier" charset="0"/>
                <a:cs typeface="Courier" charset="0"/>
              </a:rPr>
              <a:t>            file      = "snps_updated.csv", </a:t>
            </a:r>
          </a:p>
          <a:p>
            <a:pPr marL="0" indent="0">
              <a:buNone/>
            </a:pPr>
            <a:r>
              <a:rPr lang="en-US" sz="1800" dirty="0">
                <a:solidFill>
                  <a:srgbClr val="4F81BD"/>
                </a:solidFill>
                <a:latin typeface="Lucida Console" panose="020B0609040504020204" pitchFamily="49" charset="0"/>
                <a:ea typeface="Courier" charset="0"/>
                <a:cs typeface="Courier" charset="0"/>
              </a:rPr>
              <a:t>            quote     = FALSE,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sep</a:t>
            </a:r>
            <a:r>
              <a:rPr lang="en-US" sz="1800" dirty="0">
                <a:solidFill>
                  <a:srgbClr val="4F81BD"/>
                </a:solidFill>
                <a:latin typeface="Lucida Console" panose="020B0609040504020204" pitchFamily="49" charset="0"/>
                <a:ea typeface="Courier" charset="0"/>
                <a:cs typeface="Courier" charset="0"/>
              </a:rPr>
              <a:t>       = ",",</a:t>
            </a:r>
          </a:p>
          <a:p>
            <a:pPr marL="0" indent="0">
              <a:buNone/>
            </a:pPr>
            <a:r>
              <a:rPr lang="en-US" sz="1800" dirty="0">
                <a:solidFill>
                  <a:srgbClr val="4F81BD"/>
                </a:solidFill>
                <a:latin typeface="Lucida Console" panose="020B0609040504020204" pitchFamily="49" charset="0"/>
                <a:ea typeface="Courier" charset="0"/>
                <a:cs typeface="Courier" charset="0"/>
              </a:rPr>
              <a:t>            </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 = FALSE)</a:t>
            </a:r>
          </a:p>
          <a:p>
            <a:pPr marL="0" indent="0">
              <a:buNone/>
            </a:pPr>
            <a:endParaRPr lang="en-US" sz="1800" dirty="0"/>
          </a:p>
          <a:p>
            <a:pPr marL="0" indent="0">
              <a:buNone/>
            </a:pPr>
            <a:endParaRPr lang="en-US" sz="1800" dirty="0"/>
          </a:p>
        </p:txBody>
      </p:sp>
      <p:sp>
        <p:nvSpPr>
          <p:cNvPr id="3" name="Titre 2"/>
          <p:cNvSpPr>
            <a:spLocks noGrp="1"/>
          </p:cNvSpPr>
          <p:nvPr>
            <p:ph type="ctrTitle"/>
          </p:nvPr>
        </p:nvSpPr>
        <p:spPr/>
        <p:txBody>
          <a:bodyPr/>
          <a:lstStyle/>
          <a:p>
            <a:r>
              <a:rPr lang="en-US" dirty="0"/>
              <a:t>R Style: Google’s R Style Guide (III)</a:t>
            </a:r>
          </a:p>
        </p:txBody>
      </p:sp>
      <p:sp>
        <p:nvSpPr>
          <p:cNvPr id="4" name="Espace réservé du contenu 1">
            <a:extLst>
              <a:ext uri="{FF2B5EF4-FFF2-40B4-BE49-F238E27FC236}">
                <a16:creationId xmlns:a16="http://schemas.microsoft.com/office/drawing/2014/main" id="{6C40A250-DE0B-470F-AB66-B07E08E54D49}"/>
              </a:ext>
            </a:extLst>
          </p:cNvPr>
          <p:cNvSpPr txBox="1">
            <a:spLocks/>
          </p:cNvSpPr>
          <p:nvPr/>
        </p:nvSpPr>
        <p:spPr>
          <a:xfrm>
            <a:off x="566159" y="5528038"/>
            <a:ext cx="6871871" cy="82861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457200">
              <a:spcBef>
                <a:spcPts val="0"/>
              </a:spcBef>
              <a:buClrTx/>
              <a:buNone/>
              <a:defRPr/>
            </a:pPr>
            <a:r>
              <a:rPr lang="en-US" sz="1800" dirty="0">
                <a:solidFill>
                  <a:schemeClr val="bg1"/>
                </a:solidFill>
                <a:latin typeface="Comic Sans MS"/>
                <a:cs typeface="Comic Sans MS"/>
              </a:rPr>
              <a:t>This is twice the same function call:</a:t>
            </a:r>
          </a:p>
          <a:p>
            <a:pPr marL="0" indent="0" algn="ctr" defTabSz="457200">
              <a:spcBef>
                <a:spcPts val="0"/>
              </a:spcBef>
              <a:buClrTx/>
              <a:buNone/>
              <a:defRPr/>
            </a:pPr>
            <a:r>
              <a:rPr lang="en-US" sz="1800" dirty="0">
                <a:solidFill>
                  <a:schemeClr val="bg1"/>
                </a:solidFill>
                <a:latin typeface="Comic Sans MS"/>
                <a:cs typeface="Comic Sans MS"/>
              </a:rPr>
              <a:t>styled for brevity and styled for readability.</a:t>
            </a:r>
          </a:p>
          <a:p>
            <a:pPr marL="0" indent="0" algn="ctr" defTabSz="457200">
              <a:spcBef>
                <a:spcPts val="0"/>
              </a:spcBef>
              <a:buClrTx/>
              <a:buNone/>
              <a:defRPr/>
            </a:pPr>
            <a:r>
              <a:rPr lang="en-US" sz="1800" dirty="0">
                <a:solidFill>
                  <a:schemeClr val="bg1"/>
                </a:solidFill>
                <a:latin typeface="Comic Sans MS"/>
                <a:cs typeface="Comic Sans MS"/>
              </a:rPr>
              <a:t>Both versions conform to Google R style</a:t>
            </a:r>
            <a:r>
              <a:rPr lang="en-US" sz="1800" dirty="0">
                <a:solidFill>
                  <a:srgbClr val="F6F6F6"/>
                </a:solidFill>
                <a:latin typeface="Comic Sans MS" panose="030F0702030302020204" pitchFamily="66" charset="0"/>
              </a:rPr>
              <a:t>.</a:t>
            </a:r>
          </a:p>
        </p:txBody>
      </p:sp>
    </p:spTree>
    <p:extLst>
      <p:ext uri="{BB962C8B-B14F-4D97-AF65-F5344CB8AC3E}">
        <p14:creationId xmlns:p14="http://schemas.microsoft.com/office/powerpoint/2010/main" val="223483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contenu 4"/>
          <p:cNvSpPr>
            <a:spLocks noGrp="1"/>
          </p:cNvSpPr>
          <p:nvPr>
            <p:ph idx="1"/>
          </p:nvPr>
        </p:nvSpPr>
        <p:spPr>
          <a:xfrm>
            <a:off x="393505" y="997437"/>
            <a:ext cx="8356990" cy="5682763"/>
          </a:xfrm>
        </p:spPr>
        <p:txBody>
          <a:bodyPr/>
          <a:lstStyle/>
          <a:p>
            <a:r>
              <a:rPr lang="en-US" dirty="0"/>
              <a:t>R is a </a:t>
            </a:r>
            <a:r>
              <a:rPr lang="en-US" dirty="0">
                <a:solidFill>
                  <a:srgbClr val="4E81BD"/>
                </a:solidFill>
              </a:rPr>
              <a:t>programming language </a:t>
            </a:r>
            <a:r>
              <a:rPr lang="en-US" dirty="0"/>
              <a:t>and an </a:t>
            </a:r>
            <a:r>
              <a:rPr lang="en-US" dirty="0">
                <a:solidFill>
                  <a:srgbClr val="4E81BD"/>
                </a:solidFill>
              </a:rPr>
              <a:t>environment</a:t>
            </a:r>
            <a:r>
              <a:rPr lang="en-US" dirty="0"/>
              <a:t> for statistical computation and graphics. </a:t>
            </a:r>
          </a:p>
          <a:p>
            <a:pPr marL="0" indent="0">
              <a:buNone/>
            </a:pPr>
            <a:endParaRPr lang="en-US" dirty="0"/>
          </a:p>
          <a:p>
            <a:pPr lvl="1"/>
            <a:r>
              <a:rPr lang="en-US" dirty="0"/>
              <a:t>A simple </a:t>
            </a:r>
            <a:r>
              <a:rPr lang="en-US" dirty="0">
                <a:solidFill>
                  <a:srgbClr val="4F81BD"/>
                </a:solidFill>
              </a:rPr>
              <a:t>development environment </a:t>
            </a:r>
            <a:r>
              <a:rPr lang="en-US" dirty="0"/>
              <a:t>with a </a:t>
            </a:r>
            <a:r>
              <a:rPr lang="en-US" dirty="0">
                <a:solidFill>
                  <a:srgbClr val="4F81BD"/>
                </a:solidFill>
              </a:rPr>
              <a:t>console</a:t>
            </a:r>
            <a:r>
              <a:rPr lang="en-US" dirty="0"/>
              <a:t> and a </a:t>
            </a:r>
            <a:r>
              <a:rPr lang="en-US" dirty="0">
                <a:solidFill>
                  <a:srgbClr val="4F81BD"/>
                </a:solidFill>
              </a:rPr>
              <a:t>text editor</a:t>
            </a:r>
          </a:p>
          <a:p>
            <a:pPr marL="0" indent="0">
              <a:buNone/>
            </a:pPr>
            <a:endParaRPr lang="en-US" sz="1200" dirty="0"/>
          </a:p>
          <a:p>
            <a:pPr lvl="1"/>
            <a:r>
              <a:rPr lang="en-US" dirty="0"/>
              <a:t>Facilities for </a:t>
            </a:r>
            <a:r>
              <a:rPr lang="en-US" dirty="0">
                <a:solidFill>
                  <a:srgbClr val="4F81BD"/>
                </a:solidFill>
              </a:rPr>
              <a:t>data import</a:t>
            </a:r>
            <a:r>
              <a:rPr lang="en-US" dirty="0"/>
              <a:t>, </a:t>
            </a:r>
            <a:r>
              <a:rPr lang="en-US" dirty="0">
                <a:solidFill>
                  <a:srgbClr val="4F81BD"/>
                </a:solidFill>
              </a:rPr>
              <a:t>manipulation </a:t>
            </a:r>
            <a:r>
              <a:rPr lang="en-US" dirty="0"/>
              <a:t>and</a:t>
            </a:r>
            <a:r>
              <a:rPr lang="en-US" dirty="0">
                <a:solidFill>
                  <a:srgbClr val="4F81BD"/>
                </a:solidFill>
              </a:rPr>
              <a:t> storage</a:t>
            </a:r>
          </a:p>
          <a:p>
            <a:pPr lvl="1"/>
            <a:r>
              <a:rPr lang="en-US" dirty="0"/>
              <a:t>Functions for </a:t>
            </a:r>
            <a:r>
              <a:rPr lang="en-US" dirty="0">
                <a:solidFill>
                  <a:srgbClr val="4F81BD"/>
                </a:solidFill>
              </a:rPr>
              <a:t>calculations on vectors and matrices</a:t>
            </a:r>
          </a:p>
          <a:p>
            <a:pPr lvl="1"/>
            <a:r>
              <a:rPr lang="en-US" dirty="0"/>
              <a:t>Large collections of </a:t>
            </a:r>
            <a:r>
              <a:rPr lang="en-US" dirty="0">
                <a:solidFill>
                  <a:srgbClr val="4F81BD"/>
                </a:solidFill>
              </a:rPr>
              <a:t>data analysis tools</a:t>
            </a:r>
          </a:p>
          <a:p>
            <a:pPr lvl="1"/>
            <a:r>
              <a:rPr lang="en-US" dirty="0">
                <a:solidFill>
                  <a:srgbClr val="4F81BD"/>
                </a:solidFill>
              </a:rPr>
              <a:t>Graphical tools</a:t>
            </a:r>
          </a:p>
          <a:p>
            <a:pPr marL="266700" lvl="1" indent="0">
              <a:buNone/>
            </a:pPr>
            <a:endParaRPr lang="en-US" dirty="0">
              <a:solidFill>
                <a:srgbClr val="4F81BD"/>
              </a:solidFill>
            </a:endParaRPr>
          </a:p>
          <a:p>
            <a:pPr marL="0" indent="0">
              <a:buNone/>
            </a:pPr>
            <a:endParaRPr lang="en-US" dirty="0"/>
          </a:p>
          <a:p>
            <a:pPr marL="0" indent="0">
              <a:buNone/>
            </a:pPr>
            <a:endParaRPr lang="en-US" dirty="0"/>
          </a:p>
        </p:txBody>
      </p:sp>
      <p:sp>
        <p:nvSpPr>
          <p:cNvPr id="4" name="Titre 3"/>
          <p:cNvSpPr>
            <a:spLocks noGrp="1"/>
          </p:cNvSpPr>
          <p:nvPr>
            <p:ph type="ctrTitle"/>
          </p:nvPr>
        </p:nvSpPr>
        <p:spPr>
          <a:xfrm>
            <a:off x="258501" y="111517"/>
            <a:ext cx="7943178" cy="620683"/>
          </a:xfrm>
        </p:spPr>
        <p:txBody>
          <a:bodyPr/>
          <a:lstStyle/>
          <a:p>
            <a:r>
              <a:rPr lang="en-US" dirty="0"/>
              <a:t>What is R? </a:t>
            </a:r>
          </a:p>
        </p:txBody>
      </p:sp>
    </p:spTree>
    <p:extLst>
      <p:ext uri="{BB962C8B-B14F-4D97-AF65-F5344CB8AC3E}">
        <p14:creationId xmlns:p14="http://schemas.microsoft.com/office/powerpoint/2010/main" val="312683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ustomShape 1"/>
          <p:cNvSpPr/>
          <p:nvPr/>
        </p:nvSpPr>
        <p:spPr>
          <a:xfrm rot="13238400">
            <a:off x="2719800" y="2610720"/>
            <a:ext cx="925920" cy="681120"/>
          </a:xfrm>
          <a:prstGeom prst="curvedUpArrow">
            <a:avLst>
              <a:gd name="adj1" fmla="val 15475"/>
              <a:gd name="adj2" fmla="val 53339"/>
              <a:gd name="adj3" fmla="val 25000"/>
            </a:avLst>
          </a:prstGeom>
          <a:gradFill rotWithShape="0">
            <a:gsLst>
              <a:gs pos="0">
                <a:srgbClr val="779637"/>
              </a:gs>
              <a:gs pos="100000">
                <a:srgbClr val="9BC348"/>
              </a:gs>
            </a:gsLst>
            <a:lin ang="7836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grpSp>
        <p:nvGrpSpPr>
          <p:cNvPr id="455" name="Group 2"/>
          <p:cNvGrpSpPr/>
          <p:nvPr/>
        </p:nvGrpSpPr>
        <p:grpSpPr>
          <a:xfrm>
            <a:off x="177840" y="1832400"/>
            <a:ext cx="8683200" cy="3517560"/>
            <a:chOff x="177840" y="1832400"/>
            <a:chExt cx="8683200" cy="3517560"/>
          </a:xfrm>
        </p:grpSpPr>
        <p:sp>
          <p:nvSpPr>
            <p:cNvPr id="456" name="CustomShape 3"/>
            <p:cNvSpPr/>
            <p:nvPr/>
          </p:nvSpPr>
          <p:spPr>
            <a:xfrm>
              <a:off x="177840" y="3198240"/>
              <a:ext cx="1312200" cy="785880"/>
            </a:xfrm>
            <a:prstGeom prst="roundRect">
              <a:avLst>
                <a:gd name="adj" fmla="val 1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Scientific question</a:t>
              </a:r>
              <a:endParaRPr lang="en-US" sz="1500" b="0" strike="noStrike" spc="-1">
                <a:latin typeface="Arial"/>
              </a:endParaRPr>
            </a:p>
          </p:txBody>
        </p:sp>
        <p:sp>
          <p:nvSpPr>
            <p:cNvPr id="457" name="CustomShape 4"/>
            <p:cNvSpPr/>
            <p:nvPr/>
          </p:nvSpPr>
          <p:spPr>
            <a:xfrm>
              <a:off x="1625760" y="3430080"/>
              <a:ext cx="275040" cy="322560"/>
            </a:xfrm>
            <a:prstGeom prst="rightArrow">
              <a:avLst>
                <a:gd name="adj1" fmla="val 60000"/>
                <a:gd name="adj2" fmla="val 50000"/>
              </a:avLst>
            </a:prstGeom>
            <a:gradFill rotWithShape="0">
              <a:gsLst>
                <a:gs pos="0">
                  <a:srgbClr val="9C2F2C"/>
                </a:gs>
                <a:gs pos="100000">
                  <a:srgbClr val="CB3D39"/>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58" name="CustomShape 5"/>
            <p:cNvSpPr/>
            <p:nvPr/>
          </p:nvSpPr>
          <p:spPr>
            <a:xfrm>
              <a:off x="2020680" y="3198240"/>
              <a:ext cx="1312200" cy="785880"/>
            </a:xfrm>
            <a:prstGeom prst="roundRect">
              <a:avLst>
                <a:gd name="adj" fmla="val 1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Formatted Data In R</a:t>
              </a:r>
              <a:endParaRPr lang="en-US" sz="1500" b="0" strike="noStrike" spc="-1">
                <a:latin typeface="Arial"/>
              </a:endParaRPr>
            </a:p>
          </p:txBody>
        </p:sp>
        <p:sp>
          <p:nvSpPr>
            <p:cNvPr id="459" name="CustomShape 6"/>
            <p:cNvSpPr/>
            <p:nvPr/>
          </p:nvSpPr>
          <p:spPr>
            <a:xfrm>
              <a:off x="3468600" y="3430080"/>
              <a:ext cx="275040" cy="322560"/>
            </a:xfrm>
            <a:prstGeom prst="rightArrow">
              <a:avLst>
                <a:gd name="adj1" fmla="val 60000"/>
                <a:gd name="adj2" fmla="val 50000"/>
              </a:avLst>
            </a:prstGeom>
            <a:gradFill rotWithShape="0">
              <a:gsLst>
                <a:gs pos="0">
                  <a:srgbClr val="779637"/>
                </a:gs>
                <a:gs pos="100000">
                  <a:srgbClr val="9BC348"/>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0" name="CustomShape 7"/>
            <p:cNvSpPr/>
            <p:nvPr/>
          </p:nvSpPr>
          <p:spPr>
            <a:xfrm>
              <a:off x="3863520" y="3198240"/>
              <a:ext cx="1312200" cy="785880"/>
            </a:xfrm>
            <a:prstGeom prst="roundRect">
              <a:avLst>
                <a:gd name="adj" fmla="val 1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Data representation</a:t>
              </a:r>
              <a:endParaRPr lang="en-US" sz="1500" b="0" strike="noStrike" spc="-1">
                <a:latin typeface="Arial"/>
              </a:endParaRPr>
            </a:p>
          </p:txBody>
        </p:sp>
        <p:sp>
          <p:nvSpPr>
            <p:cNvPr id="461" name="CustomShape 8"/>
            <p:cNvSpPr/>
            <p:nvPr/>
          </p:nvSpPr>
          <p:spPr>
            <a:xfrm>
              <a:off x="5311440" y="3430080"/>
              <a:ext cx="275040" cy="322560"/>
            </a:xfrm>
            <a:prstGeom prst="rightArrow">
              <a:avLst>
                <a:gd name="adj1" fmla="val 60000"/>
                <a:gd name="adj2" fmla="val 50000"/>
              </a:avLst>
            </a:prstGeom>
            <a:gradFill rotWithShape="0">
              <a:gsLst>
                <a:gs pos="0">
                  <a:srgbClr val="5E437F"/>
                </a:gs>
                <a:gs pos="100000">
                  <a:srgbClr val="7B57A5"/>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2" name="CustomShape 9"/>
            <p:cNvSpPr/>
            <p:nvPr/>
          </p:nvSpPr>
          <p:spPr>
            <a:xfrm>
              <a:off x="5706000" y="3198240"/>
              <a:ext cx="1312200" cy="785880"/>
            </a:xfrm>
            <a:prstGeom prst="roundRect">
              <a:avLst>
                <a:gd name="adj" fmla="val 1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80280" tIns="80280" rIns="57240" bIns="80640" anchor="ctr"/>
            <a:lstStyle/>
            <a:p>
              <a:pPr algn="ctr">
                <a:lnSpc>
                  <a:spcPct val="90000"/>
                </a:lnSpc>
                <a:spcAft>
                  <a:spcPts val="524"/>
                </a:spcAft>
              </a:pPr>
              <a:r>
                <a:rPr lang="en-US" sz="1500" b="0" strike="noStrike" spc="-1">
                  <a:solidFill>
                    <a:srgbClr val="000000"/>
                  </a:solidFill>
                  <a:latin typeface="Calibri"/>
                  <a:ea typeface="DejaVu Sans"/>
                </a:rPr>
                <a:t>Statistical analysis</a:t>
              </a:r>
              <a:endParaRPr lang="en-US" sz="1500" b="0" strike="noStrike" spc="-1">
                <a:latin typeface="Arial"/>
              </a:endParaRPr>
            </a:p>
          </p:txBody>
        </p:sp>
        <p:sp>
          <p:nvSpPr>
            <p:cNvPr id="463" name="CustomShape 10"/>
            <p:cNvSpPr/>
            <p:nvPr/>
          </p:nvSpPr>
          <p:spPr>
            <a:xfrm>
              <a:off x="7153920" y="3430080"/>
              <a:ext cx="275040" cy="322560"/>
            </a:xfrm>
            <a:prstGeom prst="rightArrow">
              <a:avLst>
                <a:gd name="adj1" fmla="val 60000"/>
                <a:gd name="adj2" fmla="val 50000"/>
              </a:avLst>
            </a:prstGeom>
            <a:gradFill rotWithShape="0">
              <a:gsLst>
                <a:gs pos="0">
                  <a:srgbClr val="2988A1"/>
                </a:gs>
                <a:gs pos="100000">
                  <a:srgbClr val="36B0D1"/>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4" name="CustomShape 11"/>
            <p:cNvSpPr/>
            <p:nvPr/>
          </p:nvSpPr>
          <p:spPr>
            <a:xfrm>
              <a:off x="7548840" y="1832400"/>
              <a:ext cx="1312200" cy="3517560"/>
            </a:xfrm>
            <a:prstGeom prst="roundRect">
              <a:avLst>
                <a:gd name="adj" fmla="val 10000"/>
              </a:avLst>
            </a:prstGeom>
            <a:gradFill rotWithShape="0">
              <a:gsLst>
                <a:gs pos="0">
                  <a:srgbClr val="CC6D20"/>
                </a:gs>
                <a:gs pos="100000">
                  <a:srgbClr val="FF9033"/>
                </a:gs>
              </a:gsLst>
              <a:lin ang="16200000"/>
            </a:gradFill>
            <a:ln>
              <a:noFill/>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5" name="CustomShape 12"/>
            <p:cNvSpPr/>
            <p:nvPr/>
          </p:nvSpPr>
          <p:spPr>
            <a:xfrm rot="18507000">
              <a:off x="7440480" y="3347640"/>
              <a:ext cx="1550880" cy="342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Arial"/>
                  <a:ea typeface="DejaVu Sans"/>
                </a:rPr>
                <a:t>communicate</a:t>
              </a:r>
              <a:endParaRPr lang="en-US" sz="1800" b="0" strike="noStrike" spc="-1">
                <a:latin typeface="Arial"/>
              </a:endParaRPr>
            </a:p>
          </p:txBody>
        </p:sp>
      </p:grpSp>
      <p:sp>
        <p:nvSpPr>
          <p:cNvPr id="466" name="CustomShape 13"/>
          <p:cNvSpPr/>
          <p:nvPr/>
        </p:nvSpPr>
        <p:spPr>
          <a:xfrm>
            <a:off x="313200" y="212760"/>
            <a:ext cx="8552520" cy="12020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Taking Advantage of R For Your </a:t>
            </a:r>
            <a:r>
              <a:rPr lang="en-US" sz="4400" spc="-1" dirty="0">
                <a:solidFill>
                  <a:srgbClr val="4F81BD"/>
                </a:solidFill>
                <a:latin typeface="Calibri"/>
                <a:ea typeface="DejaVu Sans"/>
              </a:rPr>
              <a:t>W</a:t>
            </a:r>
            <a:r>
              <a:rPr lang="en-US" sz="4400" b="0" strike="noStrike" spc="-1" dirty="0">
                <a:solidFill>
                  <a:srgbClr val="4F81BD"/>
                </a:solidFill>
                <a:latin typeface="Calibri"/>
                <a:ea typeface="DejaVu Sans"/>
              </a:rPr>
              <a:t>ork</a:t>
            </a:r>
            <a:endParaRPr lang="en-US" sz="4400" b="0" strike="noStrike" spc="-1" dirty="0">
              <a:latin typeface="Arial"/>
            </a:endParaRPr>
          </a:p>
        </p:txBody>
      </p:sp>
      <p:sp>
        <p:nvSpPr>
          <p:cNvPr id="467" name="CustomShape 14"/>
          <p:cNvSpPr/>
          <p:nvPr/>
        </p:nvSpPr>
        <p:spPr>
          <a:xfrm>
            <a:off x="2608920" y="2163240"/>
            <a:ext cx="1493280" cy="51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latin typeface="Calibri"/>
                <a:ea typeface="DejaVu Sans"/>
              </a:rPr>
              <a:t>Tidying &amp; data manipulation</a:t>
            </a:r>
            <a:endParaRPr lang="en-US" sz="1400" b="0" strike="noStrike" spc="-1">
              <a:latin typeface="Arial"/>
            </a:endParaRPr>
          </a:p>
        </p:txBody>
      </p:sp>
      <p:sp>
        <p:nvSpPr>
          <p:cNvPr id="468" name="CustomShape 15"/>
          <p:cNvSpPr/>
          <p:nvPr/>
        </p:nvSpPr>
        <p:spPr>
          <a:xfrm>
            <a:off x="4391640" y="2486880"/>
            <a:ext cx="3034800" cy="583560"/>
          </a:xfrm>
          <a:prstGeom prst="bentArrow">
            <a:avLst>
              <a:gd name="adj1" fmla="val 25000"/>
              <a:gd name="adj2" fmla="val 25000"/>
              <a:gd name="adj3" fmla="val 25000"/>
              <a:gd name="adj4" fmla="val 43750"/>
            </a:avLst>
          </a:prstGeom>
          <a:gradFill rotWithShape="0">
            <a:gsLst>
              <a:gs pos="0">
                <a:srgbClr val="5E437F"/>
              </a:gs>
              <a:gs pos="100000">
                <a:srgbClr val="7B57A5"/>
              </a:gs>
            </a:gsLst>
            <a:lin ang="16200000"/>
          </a:gradFill>
          <a:ln w="9360">
            <a:solidFill>
              <a:srgbClr val="7D5FA0"/>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69" name="CustomShape 16"/>
          <p:cNvSpPr/>
          <p:nvPr/>
        </p:nvSpPr>
        <p:spPr>
          <a:xfrm rot="10800000" flipH="1" flipV="1">
            <a:off x="59776200" y="16795800"/>
            <a:ext cx="5232960" cy="1361160"/>
          </a:xfrm>
          <a:prstGeom prst="bentArrow">
            <a:avLst>
              <a:gd name="adj1" fmla="val 14216"/>
              <a:gd name="adj2" fmla="val 13071"/>
              <a:gd name="adj3" fmla="val 16324"/>
              <a:gd name="adj4" fmla="val 43750"/>
            </a:avLst>
          </a:prstGeom>
          <a:gradFill rotWithShape="0">
            <a:gsLst>
              <a:gs pos="0">
                <a:srgbClr val="779637"/>
              </a:gs>
              <a:gs pos="100000">
                <a:srgbClr val="9BC348"/>
              </a:gs>
            </a:gsLst>
            <a:lin ang="16200000"/>
          </a:gradFill>
          <a:ln w="9360">
            <a:solidFill>
              <a:srgbClr val="98B855"/>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sp>
      <p:sp>
        <p:nvSpPr>
          <p:cNvPr id="470" name="CustomShape 17"/>
          <p:cNvSpPr/>
          <p:nvPr/>
        </p:nvSpPr>
        <p:spPr>
          <a:xfrm>
            <a:off x="2920680" y="4108320"/>
            <a:ext cx="165132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Exploration</a:t>
            </a:r>
            <a:endParaRPr lang="en-US" sz="1800" b="0" strike="noStrike" spc="-1">
              <a:latin typeface="Arial"/>
            </a:endParaRPr>
          </a:p>
        </p:txBody>
      </p:sp>
      <p:sp>
        <p:nvSpPr>
          <p:cNvPr id="471" name="CustomShape 18"/>
          <p:cNvSpPr/>
          <p:nvPr/>
        </p:nvSpPr>
        <p:spPr>
          <a:xfrm>
            <a:off x="4664520" y="4108320"/>
            <a:ext cx="143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Modelling</a:t>
            </a:r>
            <a:endParaRPr lang="en-US" sz="1800" b="0" strike="noStrike" spc="-1">
              <a:latin typeface="Arial"/>
            </a:endParaRPr>
          </a:p>
        </p:txBody>
      </p:sp>
      <p:sp>
        <p:nvSpPr>
          <p:cNvPr id="472" name="CustomShape 19"/>
          <p:cNvSpPr/>
          <p:nvPr/>
        </p:nvSpPr>
        <p:spPr>
          <a:xfrm>
            <a:off x="6587640" y="4108320"/>
            <a:ext cx="10220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Export</a:t>
            </a:r>
            <a:endParaRPr lang="en-US" sz="1800" b="0" strike="noStrike" spc="-1">
              <a:latin typeface="Arial"/>
            </a:endParaRPr>
          </a:p>
        </p:txBody>
      </p:sp>
      <p:sp>
        <p:nvSpPr>
          <p:cNvPr id="473" name="CustomShape 20"/>
          <p:cNvSpPr/>
          <p:nvPr/>
        </p:nvSpPr>
        <p:spPr>
          <a:xfrm>
            <a:off x="919440" y="4108320"/>
            <a:ext cx="1617840" cy="361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FF0000"/>
                </a:solidFill>
                <a:latin typeface="Calibri"/>
                <a:ea typeface="DejaVu Sans"/>
              </a:rPr>
              <a:t>Import in R</a:t>
            </a:r>
            <a:endParaRPr lang="en-US" sz="1800" b="0" strike="noStrike" spc="-1">
              <a:latin typeface="Arial"/>
            </a:endParaRPr>
          </a:p>
        </p:txBody>
      </p:sp>
    </p:spTree>
    <p:extLst>
      <p:ext uri="{BB962C8B-B14F-4D97-AF65-F5344CB8AC3E}">
        <p14:creationId xmlns:p14="http://schemas.microsoft.com/office/powerpoint/2010/main" val="3206083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t>R has become the </a:t>
            </a:r>
            <a:r>
              <a:rPr lang="en-US" dirty="0">
                <a:solidFill>
                  <a:srgbClr val="4F81BD"/>
                </a:solidFill>
              </a:rPr>
              <a:t>tool of choice </a:t>
            </a:r>
            <a:r>
              <a:rPr lang="en-US" dirty="0"/>
              <a:t>for statistical analysis in several fields, including </a:t>
            </a:r>
            <a:r>
              <a:rPr lang="en-US" dirty="0">
                <a:solidFill>
                  <a:srgbClr val="4F81BD"/>
                </a:solidFill>
              </a:rPr>
              <a:t>life sciences</a:t>
            </a:r>
            <a:r>
              <a:rPr lang="en-US" dirty="0"/>
              <a:t>. </a:t>
            </a:r>
          </a:p>
          <a:p>
            <a:endParaRPr lang="en-US" dirty="0"/>
          </a:p>
          <a:p>
            <a:r>
              <a:rPr lang="en-US" dirty="0"/>
              <a:t>Why?</a:t>
            </a:r>
          </a:p>
          <a:p>
            <a:pPr lvl="1"/>
            <a:r>
              <a:rPr lang="en-US" dirty="0"/>
              <a:t>It's free</a:t>
            </a:r>
          </a:p>
          <a:p>
            <a:pPr lvl="1"/>
            <a:r>
              <a:rPr lang="en-US" dirty="0"/>
              <a:t>It's well documented</a:t>
            </a:r>
          </a:p>
          <a:p>
            <a:pPr lvl="1"/>
            <a:r>
              <a:rPr lang="en-US" dirty="0"/>
              <a:t>Large number of contributed packages are freely available, easy to install, for nearly every type of statistics, machine learning, high-quality plots</a:t>
            </a:r>
          </a:p>
          <a:p>
            <a:pPr marL="266700" lvl="1" indent="0">
              <a:buNone/>
            </a:pPr>
            <a:endParaRPr lang="en-US" dirty="0"/>
          </a:p>
          <a:p>
            <a:pPr marL="266700" lvl="1" indent="0">
              <a:buNone/>
            </a:pPr>
            <a:endParaRPr lang="en-US" dirty="0"/>
          </a:p>
          <a:p>
            <a:pPr marL="266700" lvl="1" indent="0">
              <a:buNone/>
            </a:pPr>
            <a:endParaRPr lang="en-US" dirty="0"/>
          </a:p>
          <a:p>
            <a:pPr lvl="1"/>
            <a:endParaRPr lang="en-US" dirty="0"/>
          </a:p>
          <a:p>
            <a:pPr marL="0" indent="0">
              <a:buNone/>
            </a:pPr>
            <a:endParaRPr lang="en-US" dirty="0"/>
          </a:p>
          <a:p>
            <a:endParaRPr lang="en-US" dirty="0"/>
          </a:p>
          <a:p>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R's success</a:t>
            </a:r>
          </a:p>
        </p:txBody>
      </p:sp>
    </p:spTree>
    <p:extLst>
      <p:ext uri="{BB962C8B-B14F-4D97-AF65-F5344CB8AC3E}">
        <p14:creationId xmlns:p14="http://schemas.microsoft.com/office/powerpoint/2010/main" val="2128463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19637"/>
            <a:ext cx="8521895" cy="5809763"/>
          </a:xfrm>
        </p:spPr>
        <p:txBody>
          <a:bodyPr/>
          <a:lstStyle/>
          <a:p>
            <a:pPr lvl="1"/>
            <a:r>
              <a:rPr lang="en-US" sz="2400" dirty="0"/>
              <a:t>Group of </a:t>
            </a:r>
            <a:r>
              <a:rPr lang="en-US" sz="2400" dirty="0">
                <a:solidFill>
                  <a:srgbClr val="4F81BD"/>
                </a:solidFill>
              </a:rPr>
              <a:t>core developers </a:t>
            </a:r>
            <a:r>
              <a:rPr lang="en-US" sz="2400" dirty="0"/>
              <a:t>who </a:t>
            </a:r>
            <a:r>
              <a:rPr lang="en-US" sz="2400" dirty="0">
                <a:solidFill>
                  <a:srgbClr val="4F81BD"/>
                </a:solidFill>
              </a:rPr>
              <a:t>maintain</a:t>
            </a:r>
            <a:r>
              <a:rPr lang="en-US" sz="2400" dirty="0"/>
              <a:t> and </a:t>
            </a:r>
            <a:r>
              <a:rPr lang="en-US" sz="2400" dirty="0">
                <a:solidFill>
                  <a:srgbClr val="4F81BD"/>
                </a:solidFill>
              </a:rPr>
              <a:t>upgrade</a:t>
            </a:r>
            <a:r>
              <a:rPr lang="en-US" sz="2400" dirty="0"/>
              <a:t> the basic R installation. New version every 6 months.</a:t>
            </a:r>
          </a:p>
          <a:p>
            <a:pPr lvl="1"/>
            <a:endParaRPr lang="en-US" sz="2400" dirty="0"/>
          </a:p>
          <a:p>
            <a:pPr lvl="1"/>
            <a:r>
              <a:rPr lang="en-US" sz="2400" dirty="0"/>
              <a:t>Anyone can contribute with </a:t>
            </a:r>
            <a:r>
              <a:rPr lang="en-US" sz="2400" dirty="0">
                <a:solidFill>
                  <a:srgbClr val="4F81BD"/>
                </a:solidFill>
              </a:rPr>
              <a:t>add-on packages </a:t>
            </a:r>
            <a:r>
              <a:rPr lang="en-US" sz="2400" dirty="0"/>
              <a:t>which provide additional functionality (thousands of such packages available).</a:t>
            </a:r>
          </a:p>
          <a:p>
            <a:pPr lvl="1"/>
            <a:endParaRPr lang="en-US" sz="2400" dirty="0"/>
          </a:p>
          <a:p>
            <a:pPr lvl="1"/>
            <a:r>
              <a:rPr lang="en-US" sz="2400" dirty="0">
                <a:solidFill>
                  <a:srgbClr val="4F81BD"/>
                </a:solidFill>
              </a:rPr>
              <a:t>Online help </a:t>
            </a:r>
          </a:p>
          <a:p>
            <a:pPr marL="449263" lvl="2" indent="0">
              <a:buNone/>
            </a:pPr>
            <a:r>
              <a:rPr lang="en-US" sz="2400" dirty="0"/>
              <a:t>- in user group forums, </a:t>
            </a:r>
            <a:r>
              <a:rPr lang="en-US" sz="2400" i="1" dirty="0" err="1"/>
              <a:t>eg</a:t>
            </a:r>
            <a:r>
              <a:rPr lang="en-US" sz="2400" dirty="0"/>
              <a:t>:</a:t>
            </a:r>
          </a:p>
          <a:p>
            <a:pPr marL="449263" lvl="2" indent="0">
              <a:buNone/>
            </a:pPr>
            <a:r>
              <a:rPr lang="en-US" dirty="0">
                <a:hlinkClick r:id="rId3"/>
              </a:rPr>
              <a:t>https://stat.ethz.ch/mailman/listinfo/r-help</a:t>
            </a:r>
          </a:p>
          <a:p>
            <a:pPr marL="449263" lvl="2" indent="0">
              <a:buNone/>
            </a:pPr>
            <a:r>
              <a:rPr lang="en-US" dirty="0">
                <a:hlinkClick r:id="rId4"/>
              </a:rPr>
              <a:t>http://stackoverflow.com/questions/tagged/r</a:t>
            </a:r>
            <a:endParaRPr lang="en-US" dirty="0"/>
          </a:p>
          <a:p>
            <a:pPr marL="266700" lvl="1" indent="0">
              <a:buNone/>
            </a:pPr>
            <a:r>
              <a:rPr lang="en-US" dirty="0"/>
              <a:t>    </a:t>
            </a:r>
          </a:p>
          <a:p>
            <a:pPr marL="266700" lvl="1" indent="0">
              <a:buNone/>
            </a:pPr>
            <a:r>
              <a:rPr lang="en-US" sz="2400" dirty="0"/>
              <a:t>  - in countless online tutorials, books, blogs</a:t>
            </a:r>
            <a:endParaRPr lang="en-US" dirty="0"/>
          </a:p>
          <a:p>
            <a:pPr lvl="2"/>
            <a:endParaRPr lang="en-US" dirty="0"/>
          </a:p>
        </p:txBody>
      </p:sp>
      <p:sp>
        <p:nvSpPr>
          <p:cNvPr id="3" name="Titre 2"/>
          <p:cNvSpPr>
            <a:spLocks noGrp="1"/>
          </p:cNvSpPr>
          <p:nvPr>
            <p:ph type="ctrTitle"/>
          </p:nvPr>
        </p:nvSpPr>
        <p:spPr>
          <a:xfrm>
            <a:off x="258501" y="344402"/>
            <a:ext cx="7943178" cy="387798"/>
          </a:xfrm>
        </p:spPr>
        <p:txBody>
          <a:bodyPr/>
          <a:lstStyle/>
          <a:p>
            <a:r>
              <a:rPr lang="en-US" dirty="0"/>
              <a:t>R's user community</a:t>
            </a:r>
          </a:p>
        </p:txBody>
      </p:sp>
    </p:spTree>
    <p:extLst>
      <p:ext uri="{BB962C8B-B14F-4D97-AF65-F5344CB8AC3E}">
        <p14:creationId xmlns:p14="http://schemas.microsoft.com/office/powerpoint/2010/main" val="183675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GB" sz="3600" dirty="0">
                <a:latin typeface="Calibri" charset="0"/>
                <a:ea typeface="Calibri" charset="0"/>
                <a:cs typeface="Calibri" charset="0"/>
              </a:rPr>
              <a:t>Getting familiar with R and </a:t>
            </a:r>
            <a:r>
              <a:rPr lang="en-GB" sz="3600" dirty="0" err="1">
                <a:latin typeface="Calibri" charset="0"/>
                <a:ea typeface="Calibri" charset="0"/>
                <a:cs typeface="Calibri" charset="0"/>
              </a:rPr>
              <a:t>RStudio</a:t>
            </a:r>
            <a:r>
              <a:rPr lang="en-GB" sz="3600" dirty="0">
                <a:latin typeface="Calibri" charset="0"/>
                <a:ea typeface="Calibri" charset="0"/>
                <a:cs typeface="Calibri" charset="0"/>
              </a:rPr>
              <a:t> environments</a:t>
            </a:r>
          </a:p>
        </p:txBody>
      </p:sp>
      <p:sp>
        <p:nvSpPr>
          <p:cNvPr id="3" name="Rounded Rectangle 19"/>
          <p:cNvSpPr/>
          <p:nvPr/>
        </p:nvSpPr>
        <p:spPr>
          <a:xfrm>
            <a:off x="522000" y="3249044"/>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02</a:t>
            </a:r>
          </a:p>
        </p:txBody>
      </p:sp>
    </p:spTree>
    <p:extLst>
      <p:ext uri="{BB962C8B-B14F-4D97-AF65-F5344CB8AC3E}">
        <p14:creationId xmlns:p14="http://schemas.microsoft.com/office/powerpoint/2010/main" val="865952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8"/>
            <a:ext cx="8356990" cy="3955960"/>
          </a:xfrm>
        </p:spPr>
        <p:txBody>
          <a:bodyPr/>
          <a:lstStyle/>
          <a:p>
            <a:pPr marL="342900" indent="-342900">
              <a:buFont typeface="Arial"/>
              <a:buChar char="•"/>
            </a:pPr>
            <a:r>
              <a:rPr lang="en-US" dirty="0"/>
              <a:t>R can be freely </a:t>
            </a:r>
            <a:r>
              <a:rPr lang="en-US" dirty="0">
                <a:solidFill>
                  <a:schemeClr val="accent1"/>
                </a:solidFill>
              </a:rPr>
              <a:t>downloaded</a:t>
            </a:r>
            <a:r>
              <a:rPr lang="en-US" dirty="0"/>
              <a:t>, </a:t>
            </a:r>
            <a:r>
              <a:rPr lang="en-US" dirty="0">
                <a:solidFill>
                  <a:srgbClr val="4F81BD"/>
                </a:solidFill>
              </a:rPr>
              <a:t>copied</a:t>
            </a:r>
            <a:r>
              <a:rPr lang="en-US" dirty="0"/>
              <a:t>, </a:t>
            </a:r>
            <a:r>
              <a:rPr lang="en-US" dirty="0">
                <a:solidFill>
                  <a:srgbClr val="4F81BD"/>
                </a:solidFill>
              </a:rPr>
              <a:t>used</a:t>
            </a:r>
            <a:r>
              <a:rPr lang="en-US" dirty="0"/>
              <a:t>, </a:t>
            </a:r>
            <a:r>
              <a:rPr lang="en-US" dirty="0">
                <a:solidFill>
                  <a:srgbClr val="4F81BD"/>
                </a:solidFill>
              </a:rPr>
              <a:t>modified</a:t>
            </a:r>
            <a:r>
              <a:rPr lang="en-US" dirty="0"/>
              <a:t> or </a:t>
            </a:r>
            <a:r>
              <a:rPr lang="en-US" dirty="0">
                <a:solidFill>
                  <a:srgbClr val="4F81BD"/>
                </a:solidFill>
              </a:rPr>
              <a:t>redistributed</a:t>
            </a:r>
            <a:r>
              <a:rPr lang="en-US" dirty="0"/>
              <a:t>. </a:t>
            </a:r>
          </a:p>
          <a:p>
            <a:pPr marL="342900" indent="-342900">
              <a:buFont typeface="Arial"/>
              <a:buChar char="•"/>
            </a:pPr>
            <a:r>
              <a:rPr lang="en-US" dirty="0"/>
              <a:t>From the main website </a:t>
            </a:r>
            <a:r>
              <a:rPr lang="en-US" dirty="0">
                <a:hlinkClick r:id="rId3"/>
              </a:rPr>
              <a:t>http://www.r-project.org</a:t>
            </a:r>
            <a:r>
              <a:rPr lang="en-US" dirty="0"/>
              <a:t> choose "CRAN", "Download", then pick a mirror website close to you (e.g. in Switzerland). </a:t>
            </a:r>
          </a:p>
          <a:p>
            <a:pPr marL="342900" indent="-342900">
              <a:buFont typeface="Arial"/>
              <a:buChar char="•"/>
            </a:pPr>
            <a:r>
              <a:rPr lang="en-US" dirty="0"/>
              <a:t>You can then download and install the correct version for your operating system (Windows, Linux, Mac). </a:t>
            </a:r>
          </a:p>
        </p:txBody>
      </p:sp>
      <p:sp>
        <p:nvSpPr>
          <p:cNvPr id="3" name="Titre 2"/>
          <p:cNvSpPr>
            <a:spLocks noGrp="1"/>
          </p:cNvSpPr>
          <p:nvPr>
            <p:ph type="ctrTitle"/>
          </p:nvPr>
        </p:nvSpPr>
        <p:spPr>
          <a:xfrm>
            <a:off x="258501" y="111517"/>
            <a:ext cx="7929218" cy="620683"/>
          </a:xfrm>
        </p:spPr>
        <p:txBody>
          <a:bodyPr/>
          <a:lstStyle/>
          <a:p>
            <a:r>
              <a:rPr lang="en-US" dirty="0"/>
              <a:t>R installation</a:t>
            </a:r>
          </a:p>
        </p:txBody>
      </p:sp>
    </p:spTree>
    <p:extLst>
      <p:ext uri="{BB962C8B-B14F-4D97-AF65-F5344CB8AC3E}">
        <p14:creationId xmlns:p14="http://schemas.microsoft.com/office/powerpoint/2010/main" val="172315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r>
              <a:rPr lang="en-US" sz="2800" b="0" strike="noStrike" spc="-1" dirty="0">
                <a:solidFill>
                  <a:srgbClr val="262626"/>
                </a:solidFill>
                <a:latin typeface="Calibri"/>
                <a:ea typeface="DejaVu Sans"/>
              </a:rPr>
              <a:t>Course page: </a:t>
            </a:r>
            <a:r>
              <a:rPr lang="en-US" sz="1600" spc="-1" dirty="0">
                <a:ea typeface="+mn-lt"/>
                <a:cs typeface="+mn-lt"/>
                <a:hlinkClick r:id="rId3"/>
              </a:rPr>
              <a:t>https://github.com/sib-swiss/first-steps-with-R-training</a:t>
            </a:r>
            <a:endParaRPr lang="de-CH" sz="1600" u="sng" dirty="0">
              <a:solidFill>
                <a:srgbClr val="0000FF"/>
              </a:solidFill>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Slides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Data Sets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Exercises</a:t>
            </a:r>
            <a:endParaRPr lang="en-US" sz="2400" spc="-1" dirty="0">
              <a:solidFill>
                <a:srgbClr val="262626"/>
              </a:solidFill>
              <a:latin typeface="Calibri"/>
              <a:ea typeface="DejaVu Sans"/>
              <a:cs typeface="Calibri"/>
            </a:endParaRPr>
          </a:p>
          <a:p>
            <a:pPr marL="448945" lvl="1" indent="-178435">
              <a:spcBef>
                <a:spcPts val="479"/>
              </a:spcBef>
              <a:buClr>
                <a:srgbClr val="262626"/>
              </a:buClr>
              <a:buFont typeface="Arial"/>
              <a:buChar char="•"/>
            </a:pPr>
            <a:r>
              <a:rPr lang="en-US" sz="2400" spc="-1" dirty="0">
                <a:solidFill>
                  <a:srgbClr val="262626"/>
                </a:solidFill>
                <a:latin typeface="Calibri"/>
                <a:ea typeface="DejaVu Sans"/>
              </a:rPr>
              <a:t>solutions</a:t>
            </a:r>
            <a:endParaRPr lang="en-US" sz="2400" spc="-1" dirty="0">
              <a:solidFill>
                <a:srgbClr val="262626"/>
              </a:solidFill>
              <a:latin typeface="Calibri"/>
              <a:ea typeface="DejaVu Sans"/>
              <a:cs typeface="Calibri"/>
            </a:endParaRPr>
          </a:p>
          <a:p>
            <a:pPr marL="270510" lvl="1">
              <a:spcBef>
                <a:spcPts val="479"/>
              </a:spcBef>
              <a:buClr>
                <a:srgbClr val="262626"/>
              </a:buClr>
            </a:pPr>
            <a:br>
              <a:rPr lang="en-US" dirty="0"/>
            </a:br>
            <a:r>
              <a:rPr lang="en-US" sz="2400" spc="-1" dirty="0">
                <a:solidFill>
                  <a:srgbClr val="262626"/>
                </a:solidFill>
                <a:latin typeface="Calibri"/>
                <a:ea typeface="DejaVu Sans"/>
              </a:rPr>
              <a:t> </a:t>
            </a:r>
            <a:endParaRPr lang="en-US" sz="2400" b="0" strike="noStrike" spc="-1" dirty="0">
              <a:solidFill>
                <a:srgbClr val="262626"/>
              </a:solidFill>
              <a:latin typeface="Calibri"/>
              <a:ea typeface="DejaVu Sans"/>
              <a:cs typeface="Calibri"/>
            </a:endParaRPr>
          </a:p>
          <a:p>
            <a:pPr>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400" b="0" strike="noStrike" spc="-1" dirty="0">
              <a:latin typeface="Arial"/>
            </a:endParaRPr>
          </a:p>
          <a:p>
            <a:pPr marL="3810">
              <a:lnSpc>
                <a:spcPct val="100000"/>
              </a:lnSpc>
              <a:spcBef>
                <a:spcPts val="561"/>
              </a:spcBef>
              <a:buClr>
                <a:srgbClr val="262626"/>
              </a:buClr>
            </a:pPr>
            <a:r>
              <a:rPr lang="en-US" sz="2800" b="0" strike="noStrike" spc="-1" dirty="0">
                <a:solidFill>
                  <a:srgbClr val="262626"/>
                </a:solidFill>
                <a:latin typeface="Calibri"/>
                <a:ea typeface="DejaVu Sans"/>
              </a:rPr>
              <a:t>Optional exam, 0.5 ECTS value</a:t>
            </a:r>
            <a:endParaRPr lang="en-US" sz="2800" b="0" strike="noStrike" spc="-1" dirty="0">
              <a:latin typeface="Arial"/>
              <a:cs typeface="Arial"/>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General Information</a:t>
            </a:r>
            <a:endParaRPr lang="en-US" sz="4400" b="0" strike="noStrike" spc="-1" dirty="0">
              <a:latin typeface="Arial"/>
            </a:endParaRPr>
          </a:p>
        </p:txBody>
      </p:sp>
    </p:spTree>
    <p:extLst>
      <p:ext uri="{BB962C8B-B14F-4D97-AF65-F5344CB8AC3E}">
        <p14:creationId xmlns:p14="http://schemas.microsoft.com/office/powerpoint/2010/main" val="308300129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385971" cy="5471685"/>
          </a:xfrm>
        </p:spPr>
        <p:txBody>
          <a:bodyPr/>
          <a:lstStyle/>
          <a:p>
            <a:pPr marL="342900" indent="-342900">
              <a:buFont typeface="Arial"/>
              <a:buChar char="•"/>
            </a:pPr>
            <a:r>
              <a:rPr lang="en-US" dirty="0"/>
              <a:t>Together with the programming language, a graphical user interface is installed.</a:t>
            </a:r>
          </a:p>
          <a:p>
            <a:pPr marL="342900" indent="-342900">
              <a:buFont typeface="Arial"/>
              <a:buChar char="•"/>
            </a:pPr>
            <a:endParaRPr lang="en-US" dirty="0"/>
          </a:p>
          <a:p>
            <a:pPr marL="342900" indent="-342900">
              <a:buFont typeface="Arial"/>
              <a:buChar char="•"/>
            </a:pPr>
            <a:endParaRPr lang="en-US" dirty="0"/>
          </a:p>
          <a:p>
            <a:pPr marL="342900" indent="-342900">
              <a:buFont typeface="Arial"/>
              <a:buChar char="•"/>
            </a:pPr>
            <a:endParaRPr lang="en-US" dirty="0"/>
          </a:p>
        </p:txBody>
      </p:sp>
      <p:sp>
        <p:nvSpPr>
          <p:cNvPr id="3" name="Titre 2"/>
          <p:cNvSpPr>
            <a:spLocks noGrp="1"/>
          </p:cNvSpPr>
          <p:nvPr>
            <p:ph type="ctrTitle"/>
          </p:nvPr>
        </p:nvSpPr>
        <p:spPr>
          <a:xfrm>
            <a:off x="258501" y="344402"/>
            <a:ext cx="7929218" cy="387798"/>
          </a:xfrm>
        </p:spPr>
        <p:txBody>
          <a:bodyPr/>
          <a:lstStyle/>
          <a:p>
            <a:r>
              <a:rPr lang="en-US" dirty="0" err="1"/>
              <a:t>RGui</a:t>
            </a:r>
            <a:r>
              <a:rPr lang="en-US" dirty="0"/>
              <a:t> (</a:t>
            </a:r>
            <a:r>
              <a:rPr lang="en-US" b="1" u="sng" dirty="0"/>
              <a:t>R</a:t>
            </a:r>
            <a:r>
              <a:rPr lang="en-US" dirty="0"/>
              <a:t> </a:t>
            </a:r>
            <a:r>
              <a:rPr lang="en-US" b="1" u="sng" dirty="0"/>
              <a:t>G</a:t>
            </a:r>
            <a:r>
              <a:rPr lang="en-US" dirty="0"/>
              <a:t>raphical </a:t>
            </a:r>
            <a:r>
              <a:rPr lang="en-US" b="1" u="sng" dirty="0"/>
              <a:t>u</a:t>
            </a:r>
            <a:r>
              <a:rPr lang="en-US" dirty="0"/>
              <a:t>ser </a:t>
            </a:r>
            <a:r>
              <a:rPr lang="en-US" b="1" u="sng" dirty="0"/>
              <a:t>i</a:t>
            </a:r>
            <a:r>
              <a:rPr lang="en-US" dirty="0"/>
              <a:t>nterface)</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3504" y="1986508"/>
            <a:ext cx="1281717" cy="993331"/>
          </a:xfrm>
          <a:prstGeom prst="rect">
            <a:avLst/>
          </a:prstGeom>
        </p:spPr>
      </p:pic>
      <p:pic>
        <p:nvPicPr>
          <p:cNvPr id="6" name="Picture 5"/>
          <p:cNvPicPr>
            <a:picLocks noChangeAspect="1"/>
          </p:cNvPicPr>
          <p:nvPr/>
        </p:nvPicPr>
        <p:blipFill>
          <a:blip r:embed="rId4"/>
          <a:stretch>
            <a:fillRect/>
          </a:stretch>
        </p:blipFill>
        <p:spPr>
          <a:xfrm>
            <a:off x="2097734" y="1986508"/>
            <a:ext cx="6872268" cy="4587911"/>
          </a:xfrm>
          <a:prstGeom prst="rect">
            <a:avLst/>
          </a:prstGeom>
        </p:spPr>
      </p:pic>
    </p:spTree>
    <p:extLst>
      <p:ext uri="{BB962C8B-B14F-4D97-AF65-F5344CB8AC3E}">
        <p14:creationId xmlns:p14="http://schemas.microsoft.com/office/powerpoint/2010/main" val="346175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593863"/>
          </a:xfrm>
        </p:spPr>
        <p:txBody>
          <a:bodyPr/>
          <a:lstStyle/>
          <a:p>
            <a:pPr marL="0" indent="0">
              <a:buNone/>
            </a:pPr>
            <a:r>
              <a:rPr lang="en-US" dirty="0">
                <a:solidFill>
                  <a:srgbClr val="4F81BD"/>
                </a:solidFill>
                <a:hlinkClick r:id="rId3"/>
              </a:rPr>
              <a:t>http</a:t>
            </a:r>
            <a:r>
              <a:rPr lang="en-US" dirty="0">
                <a:hlinkClick r:id="rId3"/>
              </a:rPr>
              <a:t>://www.rstudio.com/</a:t>
            </a:r>
            <a:endParaRPr lang="en-US" dirty="0"/>
          </a:p>
          <a:p>
            <a:endParaRPr lang="en-US" dirty="0"/>
          </a:p>
          <a:p>
            <a:pPr marL="0" indent="0">
              <a:buNone/>
            </a:pPr>
            <a:r>
              <a:rPr lang="en-US" dirty="0"/>
              <a:t>RStudio is an integrated development environment (IDE),</a:t>
            </a:r>
          </a:p>
          <a:p>
            <a:pPr marL="0" indent="0">
              <a:buNone/>
            </a:pPr>
            <a:r>
              <a:rPr lang="en-US" dirty="0"/>
              <a:t>designed to help you be more productive with R</a:t>
            </a:r>
          </a:p>
          <a:p>
            <a:pPr marL="0" indent="0">
              <a:buNone/>
            </a:pPr>
            <a:endParaRPr lang="en-US" dirty="0"/>
          </a:p>
          <a:p>
            <a:pPr marL="0" indent="0">
              <a:buNone/>
            </a:pPr>
            <a:r>
              <a:rPr lang="en-US" dirty="0"/>
              <a:t>It includes:</a:t>
            </a:r>
          </a:p>
          <a:p>
            <a:pPr lvl="1"/>
            <a:r>
              <a:rPr lang="en-US" dirty="0"/>
              <a:t>A </a:t>
            </a:r>
            <a:r>
              <a:rPr lang="en-US" dirty="0">
                <a:solidFill>
                  <a:srgbClr val="4F81BD"/>
                </a:solidFill>
              </a:rPr>
              <a:t>console</a:t>
            </a:r>
          </a:p>
          <a:p>
            <a:pPr lvl="1"/>
            <a:r>
              <a:rPr lang="en-US" dirty="0"/>
              <a:t>A </a:t>
            </a:r>
            <a:r>
              <a:rPr lang="en-US" dirty="0">
                <a:solidFill>
                  <a:srgbClr val="4F81BD"/>
                </a:solidFill>
              </a:rPr>
              <a:t>syntax-highlighting editor </a:t>
            </a:r>
            <a:r>
              <a:rPr lang="en-US" dirty="0"/>
              <a:t>that supports </a:t>
            </a:r>
            <a:r>
              <a:rPr lang="en-US" dirty="0">
                <a:solidFill>
                  <a:srgbClr val="4F81BD"/>
                </a:solidFill>
              </a:rPr>
              <a:t>direct code execution</a:t>
            </a:r>
          </a:p>
          <a:p>
            <a:pPr lvl="1"/>
            <a:r>
              <a:rPr lang="en-US" dirty="0"/>
              <a:t>Tools for viewing the </a:t>
            </a:r>
            <a:r>
              <a:rPr lang="en-US" dirty="0">
                <a:solidFill>
                  <a:srgbClr val="4F81BD"/>
                </a:solidFill>
              </a:rPr>
              <a:t>workspace </a:t>
            </a:r>
            <a:r>
              <a:rPr lang="en-US" dirty="0"/>
              <a:t>and the </a:t>
            </a:r>
            <a:r>
              <a:rPr lang="en-US" dirty="0">
                <a:solidFill>
                  <a:srgbClr val="4F81BD"/>
                </a:solidFill>
              </a:rPr>
              <a:t>history</a:t>
            </a:r>
          </a:p>
          <a:p>
            <a:pPr lvl="1"/>
            <a:r>
              <a:rPr lang="en-US" dirty="0"/>
              <a:t> A </a:t>
            </a:r>
            <a:r>
              <a:rPr lang="en-US" dirty="0">
                <a:solidFill>
                  <a:srgbClr val="4F81BD"/>
                </a:solidFill>
              </a:rPr>
              <a:t>file explorer</a:t>
            </a:r>
            <a:r>
              <a:rPr lang="en-US" dirty="0"/>
              <a:t>, a </a:t>
            </a:r>
            <a:r>
              <a:rPr lang="en-US" dirty="0">
                <a:solidFill>
                  <a:srgbClr val="4F81BD"/>
                </a:solidFill>
              </a:rPr>
              <a:t>package explorer</a:t>
            </a:r>
            <a:r>
              <a:rPr lang="en-US" dirty="0"/>
              <a:t>, </a:t>
            </a:r>
            <a:r>
              <a:rPr lang="en-US" dirty="0">
                <a:solidFill>
                  <a:srgbClr val="4F81BD"/>
                </a:solidFill>
              </a:rPr>
              <a:t>plot </a:t>
            </a:r>
            <a:r>
              <a:rPr lang="en-US" dirty="0"/>
              <a:t>and</a:t>
            </a:r>
            <a:r>
              <a:rPr lang="en-US" dirty="0">
                <a:solidFill>
                  <a:srgbClr val="4F81BD"/>
                </a:solidFill>
              </a:rPr>
              <a:t> help </a:t>
            </a:r>
            <a:r>
              <a:rPr lang="en-US" dirty="0"/>
              <a:t>display areas</a:t>
            </a:r>
          </a:p>
          <a:p>
            <a:pPr lvl="1"/>
            <a:endParaRPr lang="en-US" dirty="0"/>
          </a:p>
          <a:p>
            <a:pPr lvl="1"/>
            <a:endParaRPr lang="en-US" dirty="0"/>
          </a:p>
        </p:txBody>
      </p:sp>
      <p:sp>
        <p:nvSpPr>
          <p:cNvPr id="3" name="Titre 2"/>
          <p:cNvSpPr>
            <a:spLocks noGrp="1"/>
          </p:cNvSpPr>
          <p:nvPr>
            <p:ph type="ctrTitle"/>
          </p:nvPr>
        </p:nvSpPr>
        <p:spPr/>
        <p:txBody>
          <a:bodyPr/>
          <a:lstStyle/>
          <a:p>
            <a:r>
              <a:rPr lang="en-US" dirty="0"/>
              <a:t>R Combined with </a:t>
            </a:r>
            <a:r>
              <a:rPr lang="en-US" dirty="0" err="1"/>
              <a:t>RStudio</a:t>
            </a:r>
            <a:endParaRPr lang="en-US" dirty="0"/>
          </a:p>
        </p:txBody>
      </p:sp>
      <p:sp>
        <p:nvSpPr>
          <p:cNvPr id="4" name="Espace réservé du contenu 1"/>
          <p:cNvSpPr txBox="1">
            <a:spLocks/>
          </p:cNvSpPr>
          <p:nvPr/>
        </p:nvSpPr>
        <p:spPr>
          <a:xfrm>
            <a:off x="822168" y="5311580"/>
            <a:ext cx="6561202" cy="98504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We suggest </a:t>
            </a:r>
            <a:r>
              <a:rPr lang="en-US" sz="2400" b="1" dirty="0" err="1">
                <a:solidFill>
                  <a:srgbClr val="F6F6F6"/>
                </a:solidFill>
                <a:latin typeface="Comic Sans MS" panose="030F0702030302020204" pitchFamily="66" charset="0"/>
              </a:rPr>
              <a:t>Rstudio</a:t>
            </a:r>
            <a:r>
              <a:rPr lang="en-US" sz="2400" b="1" dirty="0">
                <a:solidFill>
                  <a:srgbClr val="F6F6F6"/>
                </a:solidFill>
                <a:latin typeface="Comic Sans MS" panose="030F0702030302020204" pitchFamily="66" charset="0"/>
              </a:rPr>
              <a:t> as a more powerful, more comfortable alternative to the RGUI</a:t>
            </a:r>
            <a:endParaRPr lang="en-US" sz="2400"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1141656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err="1"/>
              <a:t>RStudio</a:t>
            </a:r>
            <a:r>
              <a:rPr lang="en-US" dirty="0"/>
              <a:t> interface</a:t>
            </a:r>
          </a:p>
        </p:txBody>
      </p:sp>
      <p:pic>
        <p:nvPicPr>
          <p:cNvPr id="5" name="Imag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8425" y="1025558"/>
            <a:ext cx="8733099" cy="5427695"/>
          </a:xfrm>
          <a:prstGeom prst="rect">
            <a:avLst/>
          </a:prstGeom>
        </p:spPr>
      </p:pic>
      <p:sp>
        <p:nvSpPr>
          <p:cNvPr id="10" name="ZoneTexte 9"/>
          <p:cNvSpPr txBox="1"/>
          <p:nvPr/>
        </p:nvSpPr>
        <p:spPr>
          <a:xfrm>
            <a:off x="2014780" y="2371241"/>
            <a:ext cx="1239864" cy="369332"/>
          </a:xfrm>
          <a:prstGeom prst="rect">
            <a:avLst/>
          </a:prstGeom>
          <a:noFill/>
        </p:spPr>
        <p:txBody>
          <a:bodyPr wrap="square" rtlCol="0">
            <a:spAutoFit/>
          </a:bodyPr>
          <a:lstStyle/>
          <a:p>
            <a:r>
              <a:rPr lang="en-GB" dirty="0">
                <a:solidFill>
                  <a:srgbClr val="C00000"/>
                </a:solidFill>
              </a:rPr>
              <a:t>Editor</a:t>
            </a:r>
          </a:p>
        </p:txBody>
      </p:sp>
      <p:sp>
        <p:nvSpPr>
          <p:cNvPr id="11" name="ZoneTexte 10"/>
          <p:cNvSpPr txBox="1"/>
          <p:nvPr/>
        </p:nvSpPr>
        <p:spPr>
          <a:xfrm>
            <a:off x="6385301" y="1644252"/>
            <a:ext cx="2092271" cy="369332"/>
          </a:xfrm>
          <a:prstGeom prst="rect">
            <a:avLst/>
          </a:prstGeom>
          <a:noFill/>
        </p:spPr>
        <p:txBody>
          <a:bodyPr wrap="square" rtlCol="0">
            <a:spAutoFit/>
          </a:bodyPr>
          <a:lstStyle/>
          <a:p>
            <a:r>
              <a:rPr lang="en-GB" dirty="0">
                <a:solidFill>
                  <a:srgbClr val="C00000"/>
                </a:solidFill>
              </a:rPr>
              <a:t>Workspace, history</a:t>
            </a:r>
          </a:p>
        </p:txBody>
      </p:sp>
      <p:sp>
        <p:nvSpPr>
          <p:cNvPr id="12" name="ZoneTexte 11"/>
          <p:cNvSpPr txBox="1"/>
          <p:nvPr/>
        </p:nvSpPr>
        <p:spPr>
          <a:xfrm>
            <a:off x="2827775" y="4697183"/>
            <a:ext cx="2092271" cy="369332"/>
          </a:xfrm>
          <a:prstGeom prst="rect">
            <a:avLst/>
          </a:prstGeom>
          <a:noFill/>
        </p:spPr>
        <p:txBody>
          <a:bodyPr wrap="square" rtlCol="0">
            <a:spAutoFit/>
          </a:bodyPr>
          <a:lstStyle/>
          <a:p>
            <a:r>
              <a:rPr lang="en-GB" dirty="0">
                <a:solidFill>
                  <a:srgbClr val="C00000"/>
                </a:solidFill>
              </a:rPr>
              <a:t>Console, terminal</a:t>
            </a:r>
          </a:p>
        </p:txBody>
      </p:sp>
      <p:sp>
        <p:nvSpPr>
          <p:cNvPr id="13" name="ZoneTexte 12"/>
          <p:cNvSpPr txBox="1"/>
          <p:nvPr/>
        </p:nvSpPr>
        <p:spPr>
          <a:xfrm>
            <a:off x="5089237" y="5732986"/>
            <a:ext cx="3482618" cy="369332"/>
          </a:xfrm>
          <a:prstGeom prst="rect">
            <a:avLst/>
          </a:prstGeom>
          <a:noFill/>
        </p:spPr>
        <p:txBody>
          <a:bodyPr wrap="square" rtlCol="0">
            <a:spAutoFit/>
          </a:bodyPr>
          <a:lstStyle/>
          <a:p>
            <a:r>
              <a:rPr lang="en-GB" dirty="0">
                <a:solidFill>
                  <a:srgbClr val="C00000"/>
                </a:solidFill>
              </a:rPr>
              <a:t>File explorer, plots, packages, help</a:t>
            </a:r>
          </a:p>
        </p:txBody>
      </p:sp>
    </p:spTree>
    <p:extLst>
      <p:ext uri="{BB962C8B-B14F-4D97-AF65-F5344CB8AC3E}">
        <p14:creationId xmlns:p14="http://schemas.microsoft.com/office/powerpoint/2010/main" val="4262534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59995" y="932254"/>
            <a:ext cx="8356990" cy="4993491"/>
          </a:xfrm>
        </p:spPr>
        <p:txBody>
          <a:bodyPr lIns="0" tIns="0" rIns="0" bIns="0" anchor="t"/>
          <a:lstStyle/>
          <a:p>
            <a:pPr marL="457200" indent="-457200">
              <a:buFont typeface="Arial" charset="0"/>
              <a:buChar char="•"/>
            </a:pPr>
            <a:r>
              <a:rPr lang="en-GB" dirty="0"/>
              <a:t>RStudio allows organizing your work into projects. </a:t>
            </a:r>
          </a:p>
          <a:p>
            <a:endParaRPr lang="en-GB" dirty="0"/>
          </a:p>
          <a:p>
            <a:pPr marL="723900" lvl="1" indent="-457200">
              <a:buFont typeface="Arial" charset="0"/>
              <a:buChar char="•"/>
            </a:pPr>
            <a:r>
              <a:rPr lang="en-GB" sz="1600" dirty="0">
                <a:cs typeface="Arial"/>
              </a:rPr>
              <a:t>Go to </a:t>
            </a:r>
            <a:r>
              <a:rPr lang="en-GB" sz="1600" dirty="0">
                <a:solidFill>
                  <a:schemeClr val="accent1"/>
                </a:solidFill>
                <a:cs typeface="Arial"/>
              </a:rPr>
              <a:t>File </a:t>
            </a:r>
            <a:r>
              <a:rPr lang="en-GB" sz="1600" dirty="0">
                <a:solidFill>
                  <a:schemeClr val="accent1"/>
                </a:solidFill>
                <a:cs typeface="Arial"/>
                <a:sym typeface="Wingdings"/>
              </a:rPr>
              <a:t>&gt;</a:t>
            </a:r>
            <a:r>
              <a:rPr lang="en-GB" sz="1600" dirty="0">
                <a:solidFill>
                  <a:schemeClr val="accent1"/>
                </a:solidFill>
                <a:cs typeface="Arial"/>
              </a:rPr>
              <a:t> New project </a:t>
            </a:r>
            <a:r>
              <a:rPr lang="en-GB" sz="1600" dirty="0">
                <a:cs typeface="Arial"/>
              </a:rPr>
              <a:t>or click on “Project” in the upper right corner of RStudio.</a:t>
            </a:r>
          </a:p>
          <a:p>
            <a:pPr marL="723900" lvl="1" indent="-457200">
              <a:buFont typeface="Arial" charset="0"/>
              <a:buChar char="•"/>
            </a:pPr>
            <a:r>
              <a:rPr lang="en-GB" sz="1600" dirty="0"/>
              <a:t>Choose </a:t>
            </a:r>
            <a:r>
              <a:rPr lang="en-GB" sz="1600" dirty="0">
                <a:solidFill>
                  <a:schemeClr val="accent1"/>
                </a:solidFill>
              </a:rPr>
              <a:t>New Directory</a:t>
            </a:r>
            <a:r>
              <a:rPr lang="en-GB" sz="1600" dirty="0"/>
              <a:t>, then </a:t>
            </a:r>
            <a:r>
              <a:rPr lang="en-GB" sz="1600" dirty="0">
                <a:solidFill>
                  <a:schemeClr val="accent1"/>
                </a:solidFill>
              </a:rPr>
              <a:t>New Project</a:t>
            </a:r>
            <a:r>
              <a:rPr lang="en-GB" sz="1600" dirty="0"/>
              <a:t>, give a name to the directory and set its location. </a:t>
            </a:r>
          </a:p>
          <a:p>
            <a:pPr marL="723900" lvl="1" indent="-457200">
              <a:buFont typeface="Arial" charset="0"/>
              <a:buChar char="•"/>
            </a:pPr>
            <a:r>
              <a:rPr lang="en-GB" sz="1600" dirty="0"/>
              <a:t>This </a:t>
            </a:r>
            <a:r>
              <a:rPr lang="en-GB" sz="1600" dirty="0">
                <a:solidFill>
                  <a:schemeClr val="accent1"/>
                </a:solidFill>
              </a:rPr>
              <a:t>creates a new directory which contains a .</a:t>
            </a:r>
            <a:r>
              <a:rPr lang="en-GB" sz="1600" dirty="0" err="1">
                <a:solidFill>
                  <a:schemeClr val="accent1"/>
                </a:solidFill>
              </a:rPr>
              <a:t>Rproj</a:t>
            </a:r>
            <a:r>
              <a:rPr lang="en-GB" sz="1600" dirty="0">
                <a:solidFill>
                  <a:schemeClr val="accent1"/>
                </a:solidFill>
              </a:rPr>
              <a:t> file</a:t>
            </a:r>
            <a:r>
              <a:rPr lang="en-GB" sz="1600" dirty="0"/>
              <a:t> (same name as the directory).</a:t>
            </a:r>
          </a:p>
          <a:p>
            <a:pPr marL="723900" lvl="1" indent="-457200">
              <a:buFont typeface="Arial" charset="0"/>
              <a:buChar char="•"/>
            </a:pPr>
            <a:endParaRPr lang="en-GB" sz="1600" dirty="0"/>
          </a:p>
          <a:p>
            <a:pPr marL="723900" lvl="1" indent="-457200">
              <a:buFont typeface="Arial" charset="0"/>
              <a:buChar char="•"/>
            </a:pPr>
            <a:r>
              <a:rPr lang="en-GB" sz="1600" dirty="0"/>
              <a:t>OR choose </a:t>
            </a:r>
            <a:r>
              <a:rPr lang="en-GB" sz="1600" dirty="0">
                <a:solidFill>
                  <a:schemeClr val="accent1"/>
                </a:solidFill>
              </a:rPr>
              <a:t>Existing Directory</a:t>
            </a:r>
            <a:r>
              <a:rPr lang="en-GB" sz="1600" dirty="0"/>
              <a:t>, click </a:t>
            </a:r>
            <a:r>
              <a:rPr lang="en-GB" sz="1600" dirty="0">
                <a:solidFill>
                  <a:schemeClr val="accent1"/>
                </a:solidFill>
              </a:rPr>
              <a:t>Browse</a:t>
            </a:r>
            <a:r>
              <a:rPr lang="en-GB" sz="1600" dirty="0"/>
              <a:t>, navigate to a folder, then click </a:t>
            </a:r>
            <a:r>
              <a:rPr lang="en-GB" sz="1600" dirty="0">
                <a:solidFill>
                  <a:schemeClr val="accent1"/>
                </a:solidFill>
              </a:rPr>
              <a:t>Create Project</a:t>
            </a:r>
          </a:p>
          <a:p>
            <a:pPr marL="723900" lvl="1" indent="-457200">
              <a:buFont typeface="Arial" charset="0"/>
              <a:buChar char="•"/>
            </a:pPr>
            <a:r>
              <a:rPr lang="en-GB" sz="1600" dirty="0"/>
              <a:t>This </a:t>
            </a:r>
            <a:r>
              <a:rPr lang="en-GB" sz="1600" dirty="0">
                <a:solidFill>
                  <a:schemeClr val="accent1"/>
                </a:solidFill>
              </a:rPr>
              <a:t>creates an .</a:t>
            </a:r>
            <a:r>
              <a:rPr lang="en-GB" sz="1600" dirty="0" err="1">
                <a:solidFill>
                  <a:schemeClr val="accent1"/>
                </a:solidFill>
              </a:rPr>
              <a:t>Rproj</a:t>
            </a:r>
            <a:r>
              <a:rPr lang="en-GB" sz="1600" dirty="0">
                <a:solidFill>
                  <a:schemeClr val="accent1"/>
                </a:solidFill>
              </a:rPr>
              <a:t> file inside the directory</a:t>
            </a:r>
            <a:r>
              <a:rPr lang="en-GB" sz="1600" dirty="0"/>
              <a:t> (same name as the directory).</a:t>
            </a:r>
          </a:p>
          <a:p>
            <a:pPr lvl="1"/>
            <a:endParaRPr lang="en-GB" sz="1600" dirty="0"/>
          </a:p>
        </p:txBody>
      </p:sp>
      <p:sp>
        <p:nvSpPr>
          <p:cNvPr id="3" name="Titre 2"/>
          <p:cNvSpPr>
            <a:spLocks noGrp="1"/>
          </p:cNvSpPr>
          <p:nvPr>
            <p:ph type="ctrTitle"/>
          </p:nvPr>
        </p:nvSpPr>
        <p:spPr/>
        <p:txBody>
          <a:bodyPr/>
          <a:lstStyle/>
          <a:p>
            <a:r>
              <a:rPr lang="en-GB" dirty="0"/>
              <a:t>Creating an R Project</a:t>
            </a:r>
          </a:p>
        </p:txBody>
      </p:sp>
      <p:sp>
        <p:nvSpPr>
          <p:cNvPr id="4" name="Espace réservé du contenu 1"/>
          <p:cNvSpPr txBox="1">
            <a:spLocks/>
          </p:cNvSpPr>
          <p:nvPr/>
        </p:nvSpPr>
        <p:spPr>
          <a:xfrm>
            <a:off x="574044" y="4221813"/>
            <a:ext cx="6999445" cy="1073426"/>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The project directory becomes automatically the working directory.  </a:t>
            </a:r>
          </a:p>
        </p:txBody>
      </p:sp>
      <p:sp>
        <p:nvSpPr>
          <p:cNvPr id="5" name="TextBox 4"/>
          <p:cNvSpPr txBox="1"/>
          <p:nvPr/>
        </p:nvSpPr>
        <p:spPr>
          <a:xfrm>
            <a:off x="1737359" y="5925745"/>
            <a:ext cx="5245331" cy="369332"/>
          </a:xfrm>
          <a:prstGeom prst="rect">
            <a:avLst/>
          </a:prstGeom>
          <a:noFill/>
        </p:spPr>
        <p:txBody>
          <a:bodyPr wrap="square" rtlCol="0">
            <a:spAutoFit/>
          </a:bodyPr>
          <a:lstStyle/>
          <a:p>
            <a:r>
              <a:rPr lang="en-US" dirty="0"/>
              <a:t>This is one of the ways </a:t>
            </a:r>
            <a:r>
              <a:rPr lang="en-US" dirty="0" err="1"/>
              <a:t>RStudio</a:t>
            </a:r>
            <a:r>
              <a:rPr lang="en-US" dirty="0"/>
              <a:t> adds convenience</a:t>
            </a:r>
          </a:p>
        </p:txBody>
      </p:sp>
    </p:spTree>
    <p:extLst>
      <p:ext uri="{BB962C8B-B14F-4D97-AF65-F5344CB8AC3E}">
        <p14:creationId xmlns:p14="http://schemas.microsoft.com/office/powerpoint/2010/main" val="4151210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CustomShape 2"/>
          <p:cNvSpPr/>
          <p:nvPr/>
        </p:nvSpPr>
        <p:spPr>
          <a:xfrm>
            <a:off x="393480" y="938160"/>
            <a:ext cx="8470440" cy="5564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3175">
              <a:spcAft>
                <a:spcPts val="600"/>
              </a:spcAft>
              <a:buClr>
                <a:srgbClr val="262626"/>
              </a:buClr>
            </a:pPr>
            <a:r>
              <a:rPr lang="en-US" sz="2000" b="1" spc="-1" dirty="0">
                <a:solidFill>
                  <a:srgbClr val="262626"/>
                </a:solidFill>
                <a:latin typeface="Calibri"/>
                <a:ea typeface="Noto Sans CJK SC"/>
              </a:rPr>
              <a:t>1) Outside </a:t>
            </a:r>
            <a:r>
              <a:rPr lang="en-US" sz="2000" b="1" spc="-1" dirty="0" err="1">
                <a:solidFill>
                  <a:srgbClr val="262626"/>
                </a:solidFill>
                <a:latin typeface="Calibri"/>
                <a:ea typeface="Noto Sans CJK SC"/>
              </a:rPr>
              <a:t>Rstudio</a:t>
            </a:r>
            <a:r>
              <a:rPr lang="en-US" sz="2000" b="1" spc="-1" dirty="0">
                <a:solidFill>
                  <a:srgbClr val="262626"/>
                </a:solidFill>
                <a:latin typeface="Calibri"/>
                <a:ea typeface="Noto Sans CJK SC"/>
              </a:rPr>
              <a:t>: Prepare course data for exercises</a:t>
            </a:r>
            <a:endParaRPr lang="de-CH" sz="2000" b="1" spc="-1" dirty="0">
              <a:solidFill>
                <a:srgbClr val="262626"/>
              </a:solidFill>
              <a:latin typeface="Calibri"/>
              <a:ea typeface="Noto Sans CJK SC"/>
            </a:endParaRPr>
          </a:p>
          <a:p>
            <a:pPr marL="342900" indent="-342900">
              <a:spcAft>
                <a:spcPts val="600"/>
              </a:spcAft>
              <a:buFont typeface="Arial" panose="020B0604020202020204" pitchFamily="34" charset="0"/>
              <a:buChar char="•"/>
            </a:pPr>
            <a:r>
              <a:rPr lang="en-US" sz="2000" spc="-1" dirty="0">
                <a:solidFill>
                  <a:srgbClr val="262626"/>
                </a:solidFill>
                <a:latin typeface="Calibri"/>
                <a:ea typeface="Noto Sans CJK SC"/>
              </a:rPr>
              <a:t>Download the course material from : </a:t>
            </a:r>
          </a:p>
          <a:p>
            <a:pPr lvl="1">
              <a:spcAft>
                <a:spcPts val="600"/>
              </a:spcAft>
            </a:pPr>
            <a:r>
              <a:rPr lang="en-US" sz="2000" spc="-1" dirty="0">
                <a:ea typeface="+mn-lt"/>
                <a:cs typeface="+mn-lt"/>
                <a:hlinkClick r:id="rId3"/>
              </a:rPr>
              <a:t>https://github.com/sib-swiss/first-steps-with-R-training</a:t>
            </a:r>
          </a:p>
          <a:p>
            <a:pPr lvl="1">
              <a:spcAft>
                <a:spcPts val="600"/>
              </a:spcAft>
            </a:pPr>
            <a:r>
              <a:rPr lang="en-US" sz="2000" spc="-1" dirty="0">
                <a:solidFill>
                  <a:srgbClr val="000000"/>
                </a:solidFill>
                <a:latin typeface="Arial"/>
                <a:ea typeface="Noto Sans CJK SC"/>
                <a:cs typeface="Arial"/>
              </a:rPr>
              <a:t>Either use </a:t>
            </a:r>
            <a:r>
              <a:rPr lang="en-US" sz="2000" i="1" spc="-1" dirty="0">
                <a:solidFill>
                  <a:srgbClr val="000000"/>
                </a:solidFill>
                <a:latin typeface="Arial"/>
                <a:ea typeface="Noto Sans CJK SC"/>
                <a:cs typeface="Arial"/>
              </a:rPr>
              <a:t>git clone </a:t>
            </a:r>
            <a:r>
              <a:rPr lang="en-US" sz="2000" spc="-1" dirty="0">
                <a:solidFill>
                  <a:srgbClr val="000000"/>
                </a:solidFill>
                <a:latin typeface="Arial"/>
                <a:ea typeface="Noto Sans CJK SC"/>
                <a:cs typeface="Arial"/>
              </a:rPr>
              <a:t>if you know how</a:t>
            </a:r>
          </a:p>
          <a:p>
            <a:pPr lvl="1">
              <a:spcAft>
                <a:spcPts val="600"/>
              </a:spcAft>
            </a:pPr>
            <a:r>
              <a:rPr lang="en-US" sz="2000" spc="-1" dirty="0">
                <a:solidFill>
                  <a:srgbClr val="000000"/>
                </a:solidFill>
                <a:latin typeface="Arial"/>
                <a:ea typeface="Noto Sans CJK SC"/>
                <a:cs typeface="Arial"/>
              </a:rPr>
              <a:t>OR click </a:t>
            </a:r>
            <a:r>
              <a:rPr lang="en-US" sz="2000" b="1" spc="-1" dirty="0">
                <a:solidFill>
                  <a:srgbClr val="000000"/>
                </a:solidFill>
                <a:latin typeface="Arial"/>
                <a:ea typeface="Noto Sans CJK SC"/>
                <a:cs typeface="Arial"/>
              </a:rPr>
              <a:t>Download ZIP</a:t>
            </a:r>
          </a:p>
          <a:p>
            <a:pPr lvl="1">
              <a:spcAft>
                <a:spcPts val="600"/>
              </a:spcAft>
            </a:pPr>
            <a:r>
              <a:rPr lang="en-US" sz="2000" spc="-1" dirty="0">
                <a:solidFill>
                  <a:srgbClr val="000000"/>
                </a:solidFill>
                <a:latin typeface="Arial"/>
                <a:ea typeface="Noto Sans CJK SC"/>
                <a:cs typeface="Arial"/>
              </a:rPr>
              <a:t>       </a:t>
            </a: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endParaRPr lang="en-US" sz="2000" spc="-1" dirty="0">
              <a:solidFill>
                <a:srgbClr val="000000"/>
              </a:solidFill>
              <a:latin typeface="Arial"/>
              <a:ea typeface="Noto Sans CJK SC"/>
              <a:cs typeface="Arial"/>
            </a:endParaRPr>
          </a:p>
          <a:p>
            <a:pPr lvl="1">
              <a:spcAft>
                <a:spcPts val="600"/>
              </a:spcAft>
            </a:pPr>
            <a:r>
              <a:rPr lang="en-US" sz="2000" spc="-1" dirty="0">
                <a:solidFill>
                  <a:srgbClr val="000000"/>
                </a:solidFill>
                <a:latin typeface="Arial"/>
                <a:ea typeface="Noto Sans CJK SC"/>
                <a:cs typeface="Arial"/>
              </a:rPr>
              <a:t>and </a:t>
            </a:r>
            <a:r>
              <a:rPr lang="en-US" sz="2000" b="1" spc="-1" dirty="0">
                <a:solidFill>
                  <a:srgbClr val="000000"/>
                </a:solidFill>
                <a:latin typeface="Arial"/>
                <a:ea typeface="Noto Sans CJK SC"/>
                <a:cs typeface="Arial"/>
              </a:rPr>
              <a:t>unzip</a:t>
            </a:r>
            <a:r>
              <a:rPr lang="en-US" sz="2000" spc="-1" dirty="0">
                <a:solidFill>
                  <a:srgbClr val="000000"/>
                </a:solidFill>
                <a:latin typeface="Arial"/>
                <a:ea typeface="Noto Sans CJK SC"/>
                <a:cs typeface="Arial"/>
              </a:rPr>
              <a:t>(optional) move folder where</a:t>
            </a:r>
            <a:r>
              <a:rPr lang="en-US" sz="2000" spc="-1" dirty="0">
                <a:solidFill>
                  <a:srgbClr val="000000"/>
                </a:solidFill>
                <a:latin typeface="Arial"/>
                <a:ea typeface="+mn-lt"/>
                <a:cs typeface="+mn-lt"/>
              </a:rPr>
              <a:t> you want it </a:t>
            </a:r>
            <a:endParaRPr lang="en-US">
              <a:solidFill>
                <a:srgbClr val="000000"/>
              </a:solidFill>
              <a:latin typeface="Arial"/>
              <a:ea typeface="+mn-lt"/>
              <a:cs typeface="+mn-lt"/>
            </a:endParaRPr>
          </a:p>
          <a:p>
            <a:pPr marL="3175" lvl="1">
              <a:spcAft>
                <a:spcPts val="600"/>
              </a:spcAft>
            </a:pPr>
            <a:r>
              <a:rPr lang="de-CH" sz="2000" b="1" spc="-1" dirty="0">
                <a:solidFill>
                  <a:srgbClr val="262626"/>
                </a:solidFill>
                <a:ea typeface="+mn-lt"/>
                <a:cs typeface="+mn-lt"/>
              </a:rPr>
              <a:t>2) Inside </a:t>
            </a:r>
            <a:r>
              <a:rPr lang="de-CH" sz="2000" b="1" spc="-1" dirty="0" err="1">
                <a:solidFill>
                  <a:srgbClr val="262626"/>
                </a:solidFill>
                <a:ea typeface="+mn-lt"/>
                <a:cs typeface="+mn-lt"/>
              </a:rPr>
              <a:t>Rstudio</a:t>
            </a:r>
            <a:r>
              <a:rPr lang="de-CH" sz="2000" b="1" spc="-1" dirty="0">
                <a:solidFill>
                  <a:srgbClr val="262626"/>
                </a:solidFill>
                <a:ea typeface="+mn-lt"/>
                <a:cs typeface="+mn-lt"/>
              </a:rPr>
              <a:t>: Project </a:t>
            </a:r>
            <a:r>
              <a:rPr lang="de-CH" sz="2000" b="1" spc="-1" dirty="0" err="1">
                <a:solidFill>
                  <a:srgbClr val="262626"/>
                </a:solidFill>
                <a:ea typeface="+mn-lt"/>
                <a:cs typeface="+mn-lt"/>
              </a:rPr>
              <a:t>set-up</a:t>
            </a:r>
            <a:endParaRPr lang="en-US" sz="2000" spc="-1">
              <a:ea typeface="+mn-lt"/>
              <a:cs typeface="+mn-lt"/>
            </a:endParaRPr>
          </a:p>
          <a:p>
            <a:pPr marL="3175" lvl="1">
              <a:spcAft>
                <a:spcPts val="600"/>
              </a:spcAft>
            </a:pPr>
            <a:r>
              <a:rPr lang="en-US" sz="2000" spc="-1" dirty="0">
                <a:solidFill>
                  <a:srgbClr val="262626"/>
                </a:solidFill>
                <a:ea typeface="+mn-lt"/>
                <a:cs typeface="+mn-lt"/>
              </a:rPr>
              <a:t>In RStudio, create a new project in an existing directory, and set it as the </a:t>
            </a:r>
            <a:endParaRPr lang="en-US" sz="2000" spc="-1" dirty="0">
              <a:solidFill>
                <a:srgbClr val="000000"/>
              </a:solidFill>
              <a:ea typeface="+mn-lt"/>
              <a:cs typeface="+mn-lt"/>
            </a:endParaRPr>
          </a:p>
          <a:p>
            <a:pPr marL="3175" lvl="1">
              <a:spcAft>
                <a:spcPts val="600"/>
              </a:spcAft>
            </a:pPr>
            <a:r>
              <a:rPr lang="en-US" sz="2000" spc="-1" dirty="0">
                <a:solidFill>
                  <a:srgbClr val="262626"/>
                </a:solidFill>
                <a:ea typeface="+mn-lt"/>
                <a:cs typeface="+mn-lt"/>
              </a:rPr>
              <a:t>folder of the course material you just recovered.</a:t>
            </a: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1</a:t>
            </a:r>
            <a:endParaRPr lang="en-US" sz="4000" spc="-1" dirty="0">
              <a:solidFill>
                <a:prstClr val="black"/>
              </a:solidFill>
            </a:endParaRPr>
          </a:p>
        </p:txBody>
      </p:sp>
      <p:pic>
        <p:nvPicPr>
          <p:cNvPr id="2" name="Picture 2" descr="Graphical user interface, text, application, email&#10;&#10;Description automatically generated">
            <a:extLst>
              <a:ext uri="{FF2B5EF4-FFF2-40B4-BE49-F238E27FC236}">
                <a16:creationId xmlns:a16="http://schemas.microsoft.com/office/drawing/2014/main" id="{E483A284-C6FD-C6C2-08B9-4F1123C4DA6C}"/>
              </a:ext>
            </a:extLst>
          </p:cNvPr>
          <p:cNvPicPr>
            <a:picLocks noChangeAspect="1"/>
          </p:cNvPicPr>
          <p:nvPr/>
        </p:nvPicPr>
        <p:blipFill>
          <a:blip r:embed="rId4"/>
          <a:stretch>
            <a:fillRect/>
          </a:stretch>
        </p:blipFill>
        <p:spPr>
          <a:xfrm>
            <a:off x="1925905" y="2751676"/>
            <a:ext cx="5204528" cy="2244773"/>
          </a:xfrm>
          <a:prstGeom prst="rect">
            <a:avLst/>
          </a:prstGeom>
        </p:spPr>
      </p:pic>
    </p:spTree>
    <p:extLst>
      <p:ext uri="{BB962C8B-B14F-4D97-AF65-F5344CB8AC3E}">
        <p14:creationId xmlns:p14="http://schemas.microsoft.com/office/powerpoint/2010/main" val="424176584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564319" y="5141364"/>
            <a:ext cx="6865294"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The prompt "&gt;" indicates that R is waiting for you to type a command</a:t>
            </a:r>
            <a:endParaRPr lang="en-US" dirty="0">
              <a:solidFill>
                <a:srgbClr val="F6F6F6"/>
              </a:solidFill>
              <a:latin typeface="Comic Sans MS" panose="030F0702030302020204" pitchFamily="66" charset="0"/>
            </a:endParaRP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Console: The Command Line</a:t>
            </a:r>
          </a:p>
        </p:txBody>
      </p:sp>
      <p:pic>
        <p:nvPicPr>
          <p:cNvPr id="11" name="Image 4"/>
          <p:cNvPicPr>
            <a:picLocks noChangeAspect="1"/>
          </p:cNvPicPr>
          <p:nvPr/>
        </p:nvPicPr>
        <p:blipFill rotWithShape="1">
          <a:blip r:embed="rId3" cstate="print">
            <a:extLst>
              <a:ext uri="{28A0092B-C50C-407E-A947-70E740481C1C}">
                <a14:useLocalDpi xmlns:a14="http://schemas.microsoft.com/office/drawing/2010/main" val="0"/>
              </a:ext>
            </a:extLst>
          </a:blip>
          <a:srcRect t="63647" r="46328"/>
          <a:stretch/>
        </p:blipFill>
        <p:spPr>
          <a:xfrm>
            <a:off x="251164" y="1255018"/>
            <a:ext cx="8499331" cy="3577884"/>
          </a:xfrm>
          <a:prstGeom prst="rect">
            <a:avLst/>
          </a:prstGeom>
        </p:spPr>
      </p:pic>
      <p:sp>
        <p:nvSpPr>
          <p:cNvPr id="12" name="Oval 11"/>
          <p:cNvSpPr/>
          <p:nvPr/>
        </p:nvSpPr>
        <p:spPr>
          <a:xfrm>
            <a:off x="92629" y="4431504"/>
            <a:ext cx="601751" cy="469784"/>
          </a:xfrm>
          <a:prstGeom prst="ellipse">
            <a:avLst/>
          </a:prstGeom>
          <a:noFill/>
          <a:ln>
            <a:solidFill>
              <a:srgbClr val="E6000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022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3" name="Rechteck 2">
            <a:extLst>
              <a:ext uri="{FF2B5EF4-FFF2-40B4-BE49-F238E27FC236}">
                <a16:creationId xmlns:a16="http://schemas.microsoft.com/office/drawing/2014/main" id="{4DA4C587-5322-49CB-B345-CBA32F2E1616}"/>
              </a:ext>
            </a:extLst>
          </p:cNvPr>
          <p:cNvSpPr/>
          <p:nvPr/>
        </p:nvSpPr>
        <p:spPr>
          <a:xfrm>
            <a:off x="861060" y="2705725"/>
            <a:ext cx="6729984" cy="1815882"/>
          </a:xfrm>
          <a:prstGeom prst="rect">
            <a:avLst/>
          </a:prstGeom>
        </p:spPr>
        <p:txBody>
          <a:bodyPr wrap="square">
            <a:spAutoFit/>
          </a:bodyPr>
          <a:lstStyle/>
          <a:p>
            <a:pPr algn="ctr"/>
            <a:r>
              <a:rPr lang="en-US" sz="2800" b="1" dirty="0">
                <a:solidFill>
                  <a:schemeClr val="tx1">
                    <a:lumMod val="85000"/>
                    <a:lumOff val="15000"/>
                  </a:schemeClr>
                </a:solidFill>
                <a:cs typeface="Arial" pitchFamily="34" charset="0"/>
              </a:rPr>
              <a:t>After each command, hit the return key.</a:t>
            </a:r>
          </a:p>
          <a:p>
            <a:pPr algn="ctr"/>
            <a:endParaRPr lang="en-US" sz="2800" b="1" dirty="0">
              <a:solidFill>
                <a:schemeClr val="tx1">
                  <a:lumMod val="85000"/>
                  <a:lumOff val="15000"/>
                </a:schemeClr>
              </a:solidFill>
              <a:cs typeface="Arial" pitchFamily="34" charset="0"/>
            </a:endParaRPr>
          </a:p>
          <a:p>
            <a:pPr algn="ctr"/>
            <a:r>
              <a:rPr lang="en-US" sz="2800" b="1" dirty="0">
                <a:solidFill>
                  <a:schemeClr val="tx1">
                    <a:lumMod val="85000"/>
                    <a:lumOff val="15000"/>
                  </a:schemeClr>
                </a:solidFill>
                <a:cs typeface="Arial" pitchFamily="34" charset="0"/>
              </a:rPr>
              <a:t> </a:t>
            </a:r>
          </a:p>
          <a:p>
            <a:pPr algn="ctr"/>
            <a:r>
              <a:rPr lang="en-US" sz="2800" b="1" dirty="0">
                <a:solidFill>
                  <a:schemeClr val="tx1">
                    <a:lumMod val="85000"/>
                    <a:lumOff val="15000"/>
                  </a:schemeClr>
                </a:solidFill>
                <a:cs typeface="Arial" pitchFamily="34" charset="0"/>
              </a:rPr>
              <a:t>This causes R to execute it.</a:t>
            </a:r>
          </a:p>
        </p:txBody>
      </p:sp>
      <p:grpSp>
        <p:nvGrpSpPr>
          <p:cNvPr id="4" name="Gruppieren 3">
            <a:extLst>
              <a:ext uri="{FF2B5EF4-FFF2-40B4-BE49-F238E27FC236}">
                <a16:creationId xmlns:a16="http://schemas.microsoft.com/office/drawing/2014/main" id="{A8D9A6A9-8D13-4C79-8249-166690DDDEAE}"/>
              </a:ext>
            </a:extLst>
          </p:cNvPr>
          <p:cNvGrpSpPr/>
          <p:nvPr/>
        </p:nvGrpSpPr>
        <p:grpSpPr>
          <a:xfrm>
            <a:off x="3563112" y="3305656"/>
            <a:ext cx="1325880" cy="369332"/>
            <a:chOff x="3909060" y="1962369"/>
            <a:chExt cx="1325880" cy="369332"/>
          </a:xfrm>
        </p:grpSpPr>
        <p:sp>
          <p:nvSpPr>
            <p:cNvPr id="5" name="TextBox 4">
              <a:extLst>
                <a:ext uri="{FF2B5EF4-FFF2-40B4-BE49-F238E27FC236}">
                  <a16:creationId xmlns:a16="http://schemas.microsoft.com/office/drawing/2014/main" id="{D599DCB7-7539-46D4-9EA0-6634509FCC1A}"/>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6" name="Gruppieren 5">
              <a:extLst>
                <a:ext uri="{FF2B5EF4-FFF2-40B4-BE49-F238E27FC236}">
                  <a16:creationId xmlns:a16="http://schemas.microsoft.com/office/drawing/2014/main" id="{678B94F9-F487-4C19-8FA5-3CE0093013A0}"/>
                </a:ext>
              </a:extLst>
            </p:cNvPr>
            <p:cNvGrpSpPr/>
            <p:nvPr/>
          </p:nvGrpSpPr>
          <p:grpSpPr>
            <a:xfrm>
              <a:off x="4223110" y="2034398"/>
              <a:ext cx="621792" cy="193718"/>
              <a:chOff x="6339840" y="1992288"/>
              <a:chExt cx="621792" cy="193718"/>
            </a:xfrm>
          </p:grpSpPr>
          <p:cxnSp>
            <p:nvCxnSpPr>
              <p:cNvPr id="7" name="Gerader Verbinder 6">
                <a:extLst>
                  <a:ext uri="{FF2B5EF4-FFF2-40B4-BE49-F238E27FC236}">
                    <a16:creationId xmlns:a16="http://schemas.microsoft.com/office/drawing/2014/main" id="{F3210807-6FF3-4A1E-97BF-2121D9DD30CE}"/>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Gerade Verbindung mit Pfeil 7">
                <a:extLst>
                  <a:ext uri="{FF2B5EF4-FFF2-40B4-BE49-F238E27FC236}">
                    <a16:creationId xmlns:a16="http://schemas.microsoft.com/office/drawing/2014/main" id="{E83B3305-7EEE-4F69-9B96-AD8A6071AA7B}"/>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2809028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561351"/>
          </a:xfrm>
        </p:spPr>
        <p:txBody>
          <a:bodyPr/>
          <a:lstStyle/>
          <a:p>
            <a:r>
              <a:rPr lang="en-US" sz="2000" b="1" dirty="0"/>
              <a:t>Type the following at the command prompt:</a:t>
            </a:r>
          </a:p>
          <a:p>
            <a:endParaRPr lang="en-US" sz="2000" b="1" dirty="0"/>
          </a:p>
          <a:p>
            <a:pPr>
              <a:spcBef>
                <a:spcPts val="1200"/>
              </a:spcBef>
            </a:pPr>
            <a:r>
              <a:rPr lang="en-US" sz="2000" dirty="0"/>
              <a:t>Simple calculations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1 + 1</a:t>
            </a:r>
            <a:r>
              <a:rPr lang="en-US" sz="1800" dirty="0">
                <a:solidFill>
                  <a:srgbClr val="4E81BD"/>
                </a:solidFill>
                <a:latin typeface="Lucida Console" panose="020B0609040504020204" pitchFamily="49" charset="0"/>
                <a:ea typeface="Cambria Math" panose="02040503050406030204" pitchFamily="18" charset="0"/>
                <a:cs typeface="Consolas" panose="020B0609020204030204" pitchFamily="49" charset="0"/>
              </a:rPr>
              <a:t>		</a:t>
            </a:r>
          </a:p>
          <a:p>
            <a:pPr>
              <a:spcBef>
                <a:spcPts val="1200"/>
              </a:spcBef>
            </a:pPr>
            <a:r>
              <a:rPr lang="en-US" sz="2000" dirty="0"/>
              <a:t>Pre-defined functions</a:t>
            </a:r>
          </a:p>
          <a:p>
            <a:pPr>
              <a:spcBef>
                <a:spcPts val="12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abs(-11)</a:t>
            </a:r>
          </a:p>
          <a:p>
            <a:pPr>
              <a:spcBef>
                <a:spcPts val="1200"/>
              </a:spcBef>
            </a:pPr>
            <a:r>
              <a:rPr lang="en-US" sz="2000" dirty="0"/>
              <a:t>Assign values to a variable names</a:t>
            </a:r>
          </a:p>
          <a:p>
            <a:pPr>
              <a:spcBef>
                <a:spcPts val="600"/>
              </a:spcBef>
            </a:pPr>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  &lt;- 128.5</a:t>
            </a:r>
          </a:p>
          <a:p>
            <a:pPr>
              <a:spcBef>
                <a:spcPts val="1200"/>
              </a:spcBef>
            </a:pPr>
            <a:r>
              <a:rPr lang="en-US" sz="2000" dirty="0"/>
              <a:t>Display content of variables</a:t>
            </a:r>
          </a:p>
          <a:p>
            <a:r>
              <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rPr>
              <a:t>&gt; x</a:t>
            </a:r>
          </a:p>
          <a:p>
            <a:endParaRPr lang="en-US" sz="2000" dirty="0">
              <a:solidFill>
                <a:srgbClr val="4E81BD"/>
              </a:solidFill>
              <a:latin typeface="Lucida Console" panose="020B0609040504020204" pitchFamily="49" charset="0"/>
              <a:ea typeface="Droid Sans Mono Slashed" panose="020B0609030804020204" pitchFamily="49" charset="0"/>
              <a:cs typeface="Consolas" panose="020B0609020204030204" pitchFamily="49" charset="0"/>
            </a:endParaRPr>
          </a:p>
          <a:p>
            <a:endParaRPr lang="en-US" sz="2400" dirty="0"/>
          </a:p>
        </p:txBody>
      </p:sp>
      <p:sp>
        <p:nvSpPr>
          <p:cNvPr id="3" name="Title 2"/>
          <p:cNvSpPr>
            <a:spLocks noGrp="1"/>
          </p:cNvSpPr>
          <p:nvPr>
            <p:ph type="ctrTitle"/>
          </p:nvPr>
        </p:nvSpPr>
        <p:spPr/>
        <p:txBody>
          <a:bodyPr/>
          <a:lstStyle/>
          <a:p>
            <a:r>
              <a:rPr lang="en-US" dirty="0"/>
              <a:t>Try it out...</a:t>
            </a:r>
          </a:p>
        </p:txBody>
      </p:sp>
      <p:sp>
        <p:nvSpPr>
          <p:cNvPr id="30" name="Textfeld 29">
            <a:extLst>
              <a:ext uri="{FF2B5EF4-FFF2-40B4-BE49-F238E27FC236}">
                <a16:creationId xmlns:a16="http://schemas.microsoft.com/office/drawing/2014/main" id="{7D56BD2C-8CDE-4633-AA6E-AD4B84174930}"/>
              </a:ext>
            </a:extLst>
          </p:cNvPr>
          <p:cNvSpPr txBox="1"/>
          <p:nvPr/>
        </p:nvSpPr>
        <p:spPr>
          <a:xfrm>
            <a:off x="6169151" y="2575405"/>
            <a:ext cx="2267713"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de-CH" b="1" dirty="0"/>
              <a:t>After </a:t>
            </a:r>
            <a:r>
              <a:rPr lang="de-CH" b="1" dirty="0" err="1"/>
              <a:t>each</a:t>
            </a:r>
            <a:r>
              <a:rPr lang="de-CH" b="1" dirty="0"/>
              <a:t> </a:t>
            </a:r>
            <a:r>
              <a:rPr lang="de-CH" b="1" dirty="0" err="1"/>
              <a:t>command</a:t>
            </a:r>
            <a:r>
              <a:rPr lang="de-CH" b="1" dirty="0"/>
              <a:t>, </a:t>
            </a:r>
            <a:r>
              <a:rPr lang="de-CH" b="1" dirty="0" err="1"/>
              <a:t>hit</a:t>
            </a:r>
            <a:r>
              <a:rPr lang="de-CH" b="1" dirty="0"/>
              <a:t> </a:t>
            </a:r>
            <a:r>
              <a:rPr lang="de-CH" b="1" dirty="0" err="1"/>
              <a:t>the</a:t>
            </a:r>
            <a:r>
              <a:rPr lang="de-CH" b="1" dirty="0"/>
              <a:t> </a:t>
            </a:r>
            <a:r>
              <a:rPr lang="de-CH" b="1" dirty="0" err="1"/>
              <a:t>return</a:t>
            </a:r>
            <a:r>
              <a:rPr lang="de-CH" b="1" dirty="0"/>
              <a:t> </a:t>
            </a:r>
            <a:r>
              <a:rPr lang="de-CH" b="1" dirty="0" err="1"/>
              <a:t>key</a:t>
            </a:r>
            <a:r>
              <a:rPr lang="de-CH" b="1" dirty="0"/>
              <a:t>.</a:t>
            </a:r>
          </a:p>
          <a:p>
            <a:endParaRPr lang="de-CH" b="1" dirty="0"/>
          </a:p>
          <a:p>
            <a:endParaRPr lang="de-CH" b="1" dirty="0"/>
          </a:p>
        </p:txBody>
      </p:sp>
      <p:grpSp>
        <p:nvGrpSpPr>
          <p:cNvPr id="32" name="Gruppieren 31">
            <a:extLst>
              <a:ext uri="{FF2B5EF4-FFF2-40B4-BE49-F238E27FC236}">
                <a16:creationId xmlns:a16="http://schemas.microsoft.com/office/drawing/2014/main" id="{468AD6B5-5634-432E-BAF1-CF43E4BD8467}"/>
              </a:ext>
            </a:extLst>
          </p:cNvPr>
          <p:cNvGrpSpPr/>
          <p:nvPr/>
        </p:nvGrpSpPr>
        <p:grpSpPr>
          <a:xfrm>
            <a:off x="6944867" y="3306006"/>
            <a:ext cx="716280" cy="245988"/>
            <a:chOff x="3909060" y="1962369"/>
            <a:chExt cx="1325880" cy="369332"/>
          </a:xfrm>
        </p:grpSpPr>
        <p:sp>
          <p:nvSpPr>
            <p:cNvPr id="33" name="TextBox 4">
              <a:extLst>
                <a:ext uri="{FF2B5EF4-FFF2-40B4-BE49-F238E27FC236}">
                  <a16:creationId xmlns:a16="http://schemas.microsoft.com/office/drawing/2014/main" id="{FCA3BE24-E5B7-49D6-9D7E-E7D4DCC91863}"/>
                </a:ext>
              </a:extLst>
            </p:cNvPr>
            <p:cNvSpPr txBox="1"/>
            <p:nvPr/>
          </p:nvSpPr>
          <p:spPr>
            <a:xfrm>
              <a:off x="3909060" y="1962369"/>
              <a:ext cx="1325880" cy="369332"/>
            </a:xfrm>
            <a:prstGeom prst="rect">
              <a:avLst/>
            </a:prstGeom>
            <a:solidFill>
              <a:schemeClr val="bg2">
                <a:lumMod val="90000"/>
              </a:schemeClr>
            </a:solidFill>
            <a:ln>
              <a:solidFill>
                <a:srgbClr val="0070C0"/>
              </a:solidFill>
            </a:ln>
          </p:spPr>
          <p:txBody>
            <a:bodyPr wrap="square" rtlCol="0">
              <a:spAutoFit/>
            </a:bodyPr>
            <a:lstStyle/>
            <a:p>
              <a:endParaRPr lang="en-US" dirty="0"/>
            </a:p>
          </p:txBody>
        </p:sp>
        <p:grpSp>
          <p:nvGrpSpPr>
            <p:cNvPr id="34" name="Gruppieren 33">
              <a:extLst>
                <a:ext uri="{FF2B5EF4-FFF2-40B4-BE49-F238E27FC236}">
                  <a16:creationId xmlns:a16="http://schemas.microsoft.com/office/drawing/2014/main" id="{530BB68A-ACA0-4A8C-AC57-8ADF0A7B2237}"/>
                </a:ext>
              </a:extLst>
            </p:cNvPr>
            <p:cNvGrpSpPr/>
            <p:nvPr/>
          </p:nvGrpSpPr>
          <p:grpSpPr>
            <a:xfrm>
              <a:off x="4223110" y="2034398"/>
              <a:ext cx="621792" cy="193718"/>
              <a:chOff x="6339840" y="1992288"/>
              <a:chExt cx="621792" cy="193718"/>
            </a:xfrm>
          </p:grpSpPr>
          <p:cxnSp>
            <p:nvCxnSpPr>
              <p:cNvPr id="35" name="Gerader Verbinder 34">
                <a:extLst>
                  <a:ext uri="{FF2B5EF4-FFF2-40B4-BE49-F238E27FC236}">
                    <a16:creationId xmlns:a16="http://schemas.microsoft.com/office/drawing/2014/main" id="{6DBA0FE0-84B0-4D11-B52A-37E158713031}"/>
                  </a:ext>
                </a:extLst>
              </p:cNvPr>
              <p:cNvCxnSpPr/>
              <p:nvPr/>
            </p:nvCxnSpPr>
            <p:spPr>
              <a:xfrm>
                <a:off x="6937248" y="1992288"/>
                <a:ext cx="0" cy="193718"/>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id="{0BB68934-764E-4128-8D4F-55D5454ED207}"/>
                  </a:ext>
                </a:extLst>
              </p:cNvPr>
              <p:cNvCxnSpPr>
                <a:cxnSpLocks/>
              </p:cNvCxnSpPr>
              <p:nvPr/>
            </p:nvCxnSpPr>
            <p:spPr>
              <a:xfrm flipH="1">
                <a:off x="6339840" y="2159227"/>
                <a:ext cx="621792" cy="0"/>
              </a:xfrm>
              <a:prstGeom prst="straightConnector1">
                <a:avLst/>
              </a:prstGeom>
              <a:ln w="571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710606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lIns="0" tIns="0" rIns="0" bIns="0"/>
          <a:lstStyle/>
          <a:p>
            <a:r>
              <a:rPr lang="en-US" sz="2000" b="1" dirty="0"/>
              <a:t>Variable: A storage space in memory that has a name and can hold data.</a:t>
            </a:r>
          </a:p>
          <a:p>
            <a:pPr marL="266700" lvl="1" indent="0">
              <a:buNone/>
            </a:pPr>
            <a:r>
              <a:rPr lang="en-US" dirty="0">
                <a:solidFill>
                  <a:schemeClr val="accent1"/>
                </a:solidFill>
              </a:rPr>
              <a:t>            temp &lt;- -5.5    </a:t>
            </a:r>
            <a:r>
              <a:rPr lang="en-US" dirty="0"/>
              <a:t># Create a variable named </a:t>
            </a:r>
            <a:r>
              <a:rPr lang="en-US" dirty="0">
                <a:solidFill>
                  <a:schemeClr val="accent1"/>
                </a:solidFill>
              </a:rPr>
              <a:t>temp, </a:t>
            </a:r>
            <a:r>
              <a:rPr lang="en-US" dirty="0"/>
              <a:t>holding value -5.5</a:t>
            </a:r>
          </a:p>
          <a:p>
            <a:pPr lvl="2"/>
            <a:endParaRPr lang="en-US" dirty="0"/>
          </a:p>
          <a:p>
            <a:r>
              <a:rPr lang="en-US" sz="2000" b="1" dirty="0"/>
              <a:t>Numeric constant:   </a:t>
            </a:r>
            <a:r>
              <a:rPr lang="en-US" sz="2000" dirty="0"/>
              <a:t>a number, such as 128.5</a:t>
            </a:r>
          </a:p>
          <a:p>
            <a:r>
              <a:rPr lang="en-US" sz="2000" b="1" dirty="0"/>
              <a:t>Character constant: </a:t>
            </a:r>
            <a:r>
              <a:rPr lang="en-US" sz="2000" dirty="0"/>
              <a:t>a text sequence, such a "Hello" (enclosed in quotes)</a:t>
            </a:r>
          </a:p>
          <a:p>
            <a:pPr marL="0" indent="0">
              <a:buNone/>
            </a:pPr>
            <a:r>
              <a:rPr lang="en-US" sz="2000" b="1" dirty="0"/>
              <a:t>	</a:t>
            </a:r>
          </a:p>
          <a:p>
            <a:r>
              <a:rPr lang="en-US" sz="2000" b="1" dirty="0"/>
              <a:t> Function: pre-written code that performs a specific task and can be executed by "calling" the function.</a:t>
            </a:r>
          </a:p>
          <a:p>
            <a:pPr marL="266700" lvl="1" indent="0">
              <a:buNone/>
            </a:pPr>
            <a:r>
              <a:rPr lang="en-US" dirty="0">
                <a:solidFill>
                  <a:schemeClr val="tx1"/>
                </a:solidFill>
              </a:rPr>
              <a:t>Write the function's name, followed by parentheses. Inside the parenthesis, pass </a:t>
            </a:r>
            <a:r>
              <a:rPr lang="en-US" dirty="0">
                <a:solidFill>
                  <a:schemeClr val="accent1"/>
                </a:solidFill>
              </a:rPr>
              <a:t>variables </a:t>
            </a:r>
            <a:r>
              <a:rPr lang="en-US" dirty="0">
                <a:solidFill>
                  <a:schemeClr val="tx1"/>
                </a:solidFill>
              </a:rPr>
              <a:t>or</a:t>
            </a:r>
            <a:r>
              <a:rPr lang="en-US" dirty="0">
                <a:solidFill>
                  <a:schemeClr val="accent1"/>
                </a:solidFill>
              </a:rPr>
              <a:t> literal values</a:t>
            </a:r>
            <a:r>
              <a:rPr lang="en-US" dirty="0">
                <a:solidFill>
                  <a:schemeClr val="tx1"/>
                </a:solidFill>
              </a:rPr>
              <a:t> to the function code (function arguments).</a:t>
            </a:r>
          </a:p>
          <a:p>
            <a:pPr marL="266700" lvl="1" indent="0">
              <a:buNone/>
            </a:pPr>
            <a:r>
              <a:rPr lang="en-US" dirty="0">
                <a:solidFill>
                  <a:schemeClr val="accent1"/>
                </a:solidFill>
              </a:rPr>
              <a:t>  	abs(temp)          </a:t>
            </a:r>
            <a:r>
              <a:rPr lang="en-US" dirty="0">
                <a:solidFill>
                  <a:schemeClr val="tx1"/>
                </a:solidFill>
              </a:rPr>
              <a:t> # the absolute value of </a:t>
            </a:r>
            <a:r>
              <a:rPr lang="en-US" dirty="0">
                <a:solidFill>
                  <a:schemeClr val="accent1"/>
                </a:solidFill>
              </a:rPr>
              <a:t>temp</a:t>
            </a:r>
          </a:p>
          <a:p>
            <a:pPr marL="266700" lvl="1" indent="0">
              <a:buNone/>
            </a:pPr>
            <a:r>
              <a:rPr lang="en-US" dirty="0">
                <a:solidFill>
                  <a:schemeClr val="accent1"/>
                </a:solidFill>
              </a:rPr>
              <a:t>	log2(16)               </a:t>
            </a:r>
            <a:r>
              <a:rPr lang="en-US" dirty="0">
                <a:solidFill>
                  <a:schemeClr val="tx1"/>
                </a:solidFill>
              </a:rPr>
              <a:t># the base 2-logarithm of 16</a:t>
            </a:r>
          </a:p>
          <a:p>
            <a:pPr marL="266700" lvl="1" indent="0">
              <a:buNone/>
            </a:pPr>
            <a:r>
              <a:rPr lang="en-US" dirty="0">
                <a:solidFill>
                  <a:schemeClr val="accent1"/>
                </a:solidFill>
              </a:rPr>
              <a:t>	 q()	              </a:t>
            </a:r>
            <a:r>
              <a:rPr lang="en-US" dirty="0">
                <a:solidFill>
                  <a:schemeClr val="tx1"/>
                </a:solidFill>
              </a:rPr>
              <a:t># quit R  (no function arguments necessary)</a:t>
            </a:r>
          </a:p>
          <a:p>
            <a:pPr marL="266700" lvl="1" indent="0">
              <a:buNone/>
            </a:pPr>
            <a:endParaRPr lang="en-US" dirty="0">
              <a:solidFill>
                <a:schemeClr val="accent1"/>
              </a:solidFill>
            </a:endParaRPr>
          </a:p>
          <a:p>
            <a:r>
              <a:rPr lang="en-US" sz="2000" b="1" dirty="0"/>
              <a:t>Operator: </a:t>
            </a:r>
            <a:r>
              <a:rPr lang="en-US" sz="2000" dirty="0"/>
              <a:t>a special function for arithmetic, logical or other operations.</a:t>
            </a:r>
          </a:p>
          <a:p>
            <a:pPr marL="0" indent="0">
              <a:buNone/>
            </a:pPr>
            <a:r>
              <a:rPr lang="en-US" sz="2000" dirty="0"/>
              <a:t>	Examples of arithmetic operators:  +, -, *, /, ^, …</a:t>
            </a:r>
          </a:p>
          <a:p>
            <a:endParaRPr lang="en-US" sz="2000" b="1" dirty="0"/>
          </a:p>
        </p:txBody>
      </p:sp>
      <p:sp>
        <p:nvSpPr>
          <p:cNvPr id="3" name="Titre 2"/>
          <p:cNvSpPr>
            <a:spLocks noGrp="1"/>
          </p:cNvSpPr>
          <p:nvPr>
            <p:ph type="ctrTitle"/>
          </p:nvPr>
        </p:nvSpPr>
        <p:spPr>
          <a:xfrm>
            <a:off x="392186" y="261618"/>
            <a:ext cx="3819143" cy="498598"/>
          </a:xfrm>
        </p:spPr>
        <p:txBody>
          <a:bodyPr/>
          <a:lstStyle/>
          <a:p>
            <a:r>
              <a:rPr lang="en-US" dirty="0"/>
              <a:t>R Key</a:t>
            </a:r>
            <a:r>
              <a:rPr lang="en-US" sz="3600" dirty="0"/>
              <a:t> </a:t>
            </a:r>
            <a:r>
              <a:rPr lang="en-US" dirty="0"/>
              <a:t>Concepts</a:t>
            </a:r>
          </a:p>
        </p:txBody>
      </p:sp>
    </p:spTree>
    <p:extLst>
      <p:ext uri="{BB962C8B-B14F-4D97-AF65-F5344CB8AC3E}">
        <p14:creationId xmlns:p14="http://schemas.microsoft.com/office/powerpoint/2010/main" val="1274311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4" y="1010137"/>
            <a:ext cx="8458395" cy="5314463"/>
          </a:xfrm>
        </p:spPr>
        <p:txBody>
          <a:bodyPr/>
          <a:lstStyle/>
          <a:p>
            <a:r>
              <a:rPr lang="en-US" dirty="0"/>
              <a:t>R can read and write files. The </a:t>
            </a:r>
            <a:r>
              <a:rPr lang="en-US" dirty="0">
                <a:solidFill>
                  <a:schemeClr val="accent1"/>
                </a:solidFill>
              </a:rPr>
              <a:t>working directory </a:t>
            </a:r>
            <a:r>
              <a:rPr lang="en-US" dirty="0"/>
              <a:t>is the folder on your computer where it will look for files.</a:t>
            </a:r>
          </a:p>
          <a:p>
            <a:endParaRPr lang="en-US" dirty="0"/>
          </a:p>
          <a:p>
            <a:r>
              <a:rPr lang="en-US" dirty="0">
                <a:solidFill>
                  <a:srgbClr val="4E81BD"/>
                </a:solidFill>
              </a:rPr>
              <a:t>See</a:t>
            </a:r>
            <a:r>
              <a:rPr lang="en-US" dirty="0"/>
              <a:t> the current working directory:</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getwd</a:t>
            </a:r>
            <a:r>
              <a:rPr lang="en-US" sz="1800" dirty="0">
                <a:solidFill>
                  <a:srgbClr val="4F81BD"/>
                </a:solidFill>
                <a:latin typeface="Consolas" panose="020B0609020204030204" pitchFamily="49" charset="0"/>
                <a:cs typeface="Consolas" panose="020B0609020204030204" pitchFamily="49" charset="0"/>
              </a:rPr>
              <a:t>()</a:t>
            </a:r>
          </a:p>
          <a:p>
            <a:r>
              <a:rPr lang="en-US" sz="1800" dirty="0">
                <a:solidFill>
                  <a:srgbClr val="4F81BD"/>
                </a:solidFill>
                <a:latin typeface="Consolas" panose="020B0609020204030204" pitchFamily="49" charset="0"/>
                <a:cs typeface="Consolas" panose="020B0609020204030204" pitchFamily="49" charset="0"/>
              </a:rPr>
              <a:t>[1] "C:/Users/lwigger/Documents/Rcourse2022"</a:t>
            </a:r>
          </a:p>
          <a:p>
            <a:endParaRPr lang="en-US" dirty="0"/>
          </a:p>
          <a:p>
            <a:r>
              <a:rPr lang="en-US" dirty="0">
                <a:solidFill>
                  <a:srgbClr val="4E81BD"/>
                </a:solidFill>
              </a:rPr>
              <a:t>Change</a:t>
            </a:r>
            <a:r>
              <a:rPr lang="en-US" dirty="0"/>
              <a:t> the working directory to any </a:t>
            </a:r>
            <a:r>
              <a:rPr lang="en-US" dirty="0">
                <a:solidFill>
                  <a:srgbClr val="4E81BD"/>
                </a:solidFill>
              </a:rPr>
              <a:t>existing folder </a:t>
            </a:r>
            <a:r>
              <a:rPr lang="en-US" dirty="0"/>
              <a:t>on your hard drive or system using </a:t>
            </a:r>
            <a:r>
              <a:rPr lang="en-US" dirty="0" err="1"/>
              <a:t>setwd</a:t>
            </a:r>
            <a:r>
              <a:rPr lang="en-US" dirty="0"/>
              <a:t>() and the file path, e.g.</a:t>
            </a:r>
          </a:p>
          <a:p>
            <a:r>
              <a:rPr lang="en-US" sz="1800" dirty="0">
                <a:solidFill>
                  <a:srgbClr val="4F81BD"/>
                </a:solidFill>
                <a:latin typeface="Consolas" panose="020B0609020204030204" pitchFamily="49" charset="0"/>
                <a:cs typeface="Consolas" panose="020B0609020204030204" pitchFamily="49" charset="0"/>
              </a:rPr>
              <a:t>&gt; </a:t>
            </a:r>
            <a:r>
              <a:rPr lang="en-US" sz="1800" dirty="0" err="1">
                <a:solidFill>
                  <a:srgbClr val="4F81BD"/>
                </a:solidFill>
                <a:latin typeface="Consolas" panose="020B0609020204030204" pitchFamily="49" charset="0"/>
                <a:cs typeface="Consolas" panose="020B0609020204030204" pitchFamily="49" charset="0"/>
              </a:rPr>
              <a:t>setwd</a:t>
            </a:r>
            <a:r>
              <a:rPr lang="en-US" sz="1800" dirty="0">
                <a:solidFill>
                  <a:srgbClr val="4F81BD"/>
                </a:solidFill>
                <a:latin typeface="Consolas" panose="020B0609020204030204" pitchFamily="49" charset="0"/>
                <a:cs typeface="Consolas" panose="020B0609020204030204" pitchFamily="49" charset="0"/>
              </a:rPr>
              <a:t>("D:/R_exercises/")</a:t>
            </a:r>
          </a:p>
          <a:p>
            <a:endParaRPr lang="en-US" dirty="0"/>
          </a:p>
        </p:txBody>
      </p:sp>
      <p:sp>
        <p:nvSpPr>
          <p:cNvPr id="3" name="Title 2"/>
          <p:cNvSpPr>
            <a:spLocks noGrp="1"/>
          </p:cNvSpPr>
          <p:nvPr>
            <p:ph type="ctrTitle"/>
          </p:nvPr>
        </p:nvSpPr>
        <p:spPr/>
        <p:txBody>
          <a:bodyPr/>
          <a:lstStyle/>
          <a:p>
            <a:r>
              <a:rPr lang="en-US" dirty="0"/>
              <a:t>Working Directory</a:t>
            </a:r>
          </a:p>
        </p:txBody>
      </p:sp>
      <p:sp>
        <p:nvSpPr>
          <p:cNvPr id="4" name="Espace réservé du contenu 1">
            <a:extLst>
              <a:ext uri="{FF2B5EF4-FFF2-40B4-BE49-F238E27FC236}">
                <a16:creationId xmlns:a16="http://schemas.microsoft.com/office/drawing/2014/main" id="{2A0F4B72-C6DA-4E8A-9391-70ACF6CC5162}"/>
              </a:ext>
            </a:extLst>
          </p:cNvPr>
          <p:cNvSpPr txBox="1">
            <a:spLocks/>
          </p:cNvSpPr>
          <p:nvPr/>
        </p:nvSpPr>
        <p:spPr>
          <a:xfrm>
            <a:off x="393504" y="5368663"/>
            <a:ext cx="8356991" cy="95840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In an </a:t>
            </a:r>
            <a:r>
              <a:rPr lang="en-US" b="1" dirty="0" err="1">
                <a:solidFill>
                  <a:srgbClr val="F6F6F6"/>
                </a:solidFill>
                <a:latin typeface="Comic Sans MS" panose="030F0702030302020204" pitchFamily="66" charset="0"/>
              </a:rPr>
              <a:t>Rstudio</a:t>
            </a:r>
            <a:r>
              <a:rPr lang="en-US" b="1" dirty="0">
                <a:solidFill>
                  <a:srgbClr val="F6F6F6"/>
                </a:solidFill>
                <a:latin typeface="Comic Sans MS" panose="030F0702030302020204" pitchFamily="66" charset="0"/>
              </a:rPr>
              <a:t> project, we usually do not need to change the working directory </a:t>
            </a:r>
            <a:endParaRPr lang="en-US" dirty="0">
              <a:solidFill>
                <a:srgbClr val="F6F6F6"/>
              </a:solidFill>
              <a:latin typeface="Comic Sans MS" panose="030F0702030302020204" pitchFamily="66" charset="0"/>
            </a:endParaRPr>
          </a:p>
        </p:txBody>
      </p:sp>
    </p:spTree>
    <p:extLst>
      <p:ext uri="{BB962C8B-B14F-4D97-AF65-F5344CB8AC3E}">
        <p14:creationId xmlns:p14="http://schemas.microsoft.com/office/powerpoint/2010/main" val="2399087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marL="342900" indent="-342900">
              <a:lnSpc>
                <a:spcPct val="100000"/>
              </a:lnSpc>
              <a:spcBef>
                <a:spcPts val="561"/>
              </a:spcBef>
              <a:buFont typeface="Arial" panose="020B0604020202020204" pitchFamily="34" charset="0"/>
              <a:buChar char="•"/>
            </a:pPr>
            <a:r>
              <a:rPr lang="en-US" sz="2400" spc="-1" dirty="0">
                <a:solidFill>
                  <a:srgbClr val="262626"/>
                </a:solidFill>
                <a:latin typeface="Calibri" panose="020F0502020204030204" pitchFamily="34" charset="0"/>
                <a:ea typeface="DejaVu Sans"/>
              </a:rPr>
              <a:t>Raise your hand anytime</a:t>
            </a: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a:endParaRPr>
          </a:p>
          <a:p>
            <a:pPr marL="342900" indent="-342900">
              <a:lnSpc>
                <a:spcPct val="100000"/>
              </a:lnSpc>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Sans-Serif" panose="020B0604020202020204" pitchFamily="34" charset="0"/>
              <a:buChar char="•"/>
            </a:pPr>
            <a:r>
              <a:rPr lang="en-US" sz="2400" spc="-1" dirty="0">
                <a:solidFill>
                  <a:srgbClr val="262626"/>
                </a:solidFill>
                <a:ea typeface="+mn-lt"/>
                <a:cs typeface="+mn-lt"/>
              </a:rPr>
              <a:t>Done with an exercise ? </a:t>
            </a:r>
            <a:endParaRPr lang="en-US" sz="2400" spc="-1" dirty="0">
              <a:solidFill>
                <a:srgbClr val="323232"/>
              </a:solidFill>
              <a:latin typeface="Arial"/>
              <a:ea typeface="DejaVu Sans"/>
              <a:cs typeface="Arial"/>
            </a:endParaRPr>
          </a:p>
          <a:p>
            <a:pPr marL="342900" indent="-342900">
              <a:spcBef>
                <a:spcPts val="561"/>
              </a:spcBef>
              <a:buFont typeface="Arial" panose="020B0604020202020204" pitchFamily="34" charset="0"/>
              <a:buChar char="•"/>
            </a:pPr>
            <a:endParaRPr lang="en-US" sz="2400" spc="-1" dirty="0">
              <a:solidFill>
                <a:srgbClr val="262626"/>
              </a:solidFill>
              <a:latin typeface="Calibri" panose="020F0502020204030204" pitchFamily="34" charset="0"/>
              <a:ea typeface="DejaVu Sans"/>
              <a:cs typeface="Calibri" panose="020F0502020204030204" pitchFamily="34" charset="0"/>
            </a:endParaRPr>
          </a:p>
          <a:p>
            <a:pPr marL="342900" indent="-342900">
              <a:spcBef>
                <a:spcPts val="561"/>
              </a:spcBef>
              <a:buFont typeface="Arial" panose="020B0604020202020204" pitchFamily="34" charset="0"/>
              <a:buChar char="•"/>
            </a:pPr>
            <a:endParaRPr lang="de-CH" sz="2400" spc="-1" dirty="0">
              <a:solidFill>
                <a:srgbClr val="4E81BD"/>
              </a:solidFill>
              <a:latin typeface="Calibri" panose="020F0502020204030204" pitchFamily="34" charset="0"/>
              <a:ea typeface="DejaVu Sans"/>
              <a:cs typeface="Calibri"/>
            </a:endParaRPr>
          </a:p>
        </p:txBody>
      </p:sp>
      <p:sp>
        <p:nvSpPr>
          <p:cNvPr id="370"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Asking questions</a:t>
            </a:r>
            <a:r>
              <a:rPr lang="en-US" sz="4400" spc="-1" dirty="0">
                <a:solidFill>
                  <a:srgbClr val="4F81BD"/>
                </a:solidFill>
                <a:latin typeface="Calibri"/>
                <a:ea typeface="DejaVu Sans"/>
              </a:rPr>
              <a:t> - communicating</a:t>
            </a:r>
            <a:endParaRPr lang="en-US" sz="4400" b="0" strike="noStrike" spc="-1" dirty="0">
              <a:latin typeface="Arial"/>
            </a:endParaRPr>
          </a:p>
        </p:txBody>
      </p:sp>
      <p:pic>
        <p:nvPicPr>
          <p:cNvPr id="4" name="Picture 3" descr="Icon&#10;&#10;Description automatically generated">
            <a:extLst>
              <a:ext uri="{FF2B5EF4-FFF2-40B4-BE49-F238E27FC236}">
                <a16:creationId xmlns:a16="http://schemas.microsoft.com/office/drawing/2014/main" id="{E2CCA216-BD14-45D5-A5B1-5FDBC67E3D5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5980" y="1664000"/>
            <a:ext cx="605520" cy="605520"/>
          </a:xfrm>
          <a:prstGeom prst="rect">
            <a:avLst/>
          </a:prstGeom>
        </p:spPr>
      </p:pic>
      <p:pic>
        <p:nvPicPr>
          <p:cNvPr id="3" name="Image 5" descr="A picture containing text, businesscard, envelope, picture frame&#10;&#10;Description automatically generated">
            <a:extLst>
              <a:ext uri="{FF2B5EF4-FFF2-40B4-BE49-F238E27FC236}">
                <a16:creationId xmlns:a16="http://schemas.microsoft.com/office/drawing/2014/main" id="{3B5DF803-13CC-026D-9A4E-8E438D8AEE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70706">
            <a:off x="4773565" y="4571202"/>
            <a:ext cx="1273559" cy="1058988"/>
          </a:xfrm>
          <a:prstGeom prst="rect">
            <a:avLst/>
          </a:prstGeom>
        </p:spPr>
      </p:pic>
      <p:pic>
        <p:nvPicPr>
          <p:cNvPr id="7" name="Image 4" descr="A picture containing text, businesscard, stationary, envelope&#10;&#10;Description automatically generated">
            <a:extLst>
              <a:ext uri="{FF2B5EF4-FFF2-40B4-BE49-F238E27FC236}">
                <a16:creationId xmlns:a16="http://schemas.microsoft.com/office/drawing/2014/main" id="{9CA54AED-FE1D-D53D-FF08-6BF214A2828B}"/>
              </a:ext>
            </a:extLst>
          </p:cNvPr>
          <p:cNvPicPr>
            <a:picLocks noChangeAspect="1"/>
          </p:cNvPicPr>
          <p:nvPr/>
        </p:nvPicPr>
        <p:blipFill rotWithShape="1">
          <a:blip r:embed="rId5">
            <a:extLst>
              <a:ext uri="{28A0092B-C50C-407E-A947-70E740481C1C}">
                <a14:useLocalDpi xmlns:a14="http://schemas.microsoft.com/office/drawing/2010/main" val="0"/>
              </a:ext>
            </a:extLst>
          </a:blip>
          <a:srcRect l="22545" t="8255" r="17877" b="10261"/>
          <a:stretch/>
        </p:blipFill>
        <p:spPr>
          <a:xfrm rot="20826069">
            <a:off x="5625169" y="1377195"/>
            <a:ext cx="1370389" cy="1235084"/>
          </a:xfrm>
          <a:prstGeom prst="rect">
            <a:avLst/>
          </a:prstGeom>
        </p:spPr>
      </p:pic>
      <p:sp>
        <p:nvSpPr>
          <p:cNvPr id="12" name="TextBox 11">
            <a:extLst>
              <a:ext uri="{FF2B5EF4-FFF2-40B4-BE49-F238E27FC236}">
                <a16:creationId xmlns:a16="http://schemas.microsoft.com/office/drawing/2014/main" id="{4164A0DA-CE1B-303B-223F-8C5E61653B7E}"/>
              </a:ext>
            </a:extLst>
          </p:cNvPr>
          <p:cNvSpPr txBox="1"/>
          <p:nvPr/>
        </p:nvSpPr>
        <p:spPr>
          <a:xfrm>
            <a:off x="5429755" y="3050697"/>
            <a:ext cx="1319001" cy="590718"/>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l"/>
            <a:endParaRPr lang="en-GB" dirty="0" err="1">
              <a:effectLst>
                <a:outerShdw blurRad="38100" dist="12700" dir="2700000" algn="ctr" rotWithShape="0">
                  <a:srgbClr val="000000">
                    <a:alpha val="50000"/>
                  </a:srgbClr>
                </a:outerShdw>
              </a:effectLst>
            </a:endParaRPr>
          </a:p>
        </p:txBody>
      </p:sp>
      <p:sp>
        <p:nvSpPr>
          <p:cNvPr id="13" name="TextBox 12">
            <a:extLst>
              <a:ext uri="{FF2B5EF4-FFF2-40B4-BE49-F238E27FC236}">
                <a16:creationId xmlns:a16="http://schemas.microsoft.com/office/drawing/2014/main" id="{4B38D560-CFDD-603F-DEA8-C90753B3D9D9}"/>
              </a:ext>
            </a:extLst>
          </p:cNvPr>
          <p:cNvSpPr txBox="1"/>
          <p:nvPr/>
        </p:nvSpPr>
        <p:spPr>
          <a:xfrm>
            <a:off x="5653635" y="271487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Red sticky note</a:t>
            </a:r>
            <a:endParaRPr lang="en-GB" dirty="0" err="1">
              <a:effectLst>
                <a:outerShdw blurRad="38100" dist="12700" dir="2700000" algn="ctr" rotWithShape="0">
                  <a:srgbClr val="000000">
                    <a:alpha val="50000"/>
                  </a:srgbClr>
                </a:outerShdw>
              </a:effectLst>
            </a:endParaRPr>
          </a:p>
        </p:txBody>
      </p:sp>
      <p:sp>
        <p:nvSpPr>
          <p:cNvPr id="14" name="TextBox 13">
            <a:extLst>
              <a:ext uri="{FF2B5EF4-FFF2-40B4-BE49-F238E27FC236}">
                <a16:creationId xmlns:a16="http://schemas.microsoft.com/office/drawing/2014/main" id="{DE2B1469-A7D8-B42F-369F-E94AE5D7AA8C}"/>
              </a:ext>
            </a:extLst>
          </p:cNvPr>
          <p:cNvSpPr txBox="1"/>
          <p:nvPr/>
        </p:nvSpPr>
        <p:spPr>
          <a:xfrm>
            <a:off x="6118927" y="5102027"/>
            <a:ext cx="184658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GB" dirty="0">
                <a:effectLst>
                  <a:outerShdw blurRad="38100" dist="12700" dir="2700000" algn="ctr" rotWithShape="0">
                    <a:srgbClr val="000000">
                      <a:alpha val="50000"/>
                    </a:srgbClr>
                  </a:outerShdw>
                </a:effectLst>
                <a:cs typeface="Arial"/>
              </a:rPr>
              <a:t>green sticky note</a:t>
            </a:r>
            <a:endParaRPr lang="en-GB" dirty="0" err="1">
              <a:effectLst>
                <a:outerShdw blurRad="38100" dist="12700" dir="2700000" algn="ctr" rotWithShape="0">
                  <a:srgbClr val="000000">
                    <a:alpha val="50000"/>
                  </a:srgbClr>
                </a:outerShdw>
              </a:effectLst>
            </a:endParaRPr>
          </a:p>
        </p:txBody>
      </p:sp>
    </p:spTree>
    <p:extLst>
      <p:ext uri="{BB962C8B-B14F-4D97-AF65-F5344CB8AC3E}">
        <p14:creationId xmlns:p14="http://schemas.microsoft.com/office/powerpoint/2010/main" val="12353139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2741A8-65E7-4383-84EC-80455C7EE819}"/>
              </a:ext>
            </a:extLst>
          </p:cNvPr>
          <p:cNvSpPr txBox="1">
            <a:spLocks/>
          </p:cNvSpPr>
          <p:nvPr/>
        </p:nvSpPr>
        <p:spPr>
          <a:xfrm>
            <a:off x="393505" y="1010137"/>
            <a:ext cx="8356990" cy="532970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9" name="Espace réservé du contenu 1"/>
          <p:cNvSpPr txBox="1">
            <a:spLocks/>
          </p:cNvSpPr>
          <p:nvPr/>
        </p:nvSpPr>
        <p:spPr>
          <a:xfrm>
            <a:off x="478912" y="5715838"/>
            <a:ext cx="8186176" cy="62400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b="1" dirty="0">
                <a:solidFill>
                  <a:srgbClr val="F6F6F6"/>
                </a:solidFill>
                <a:latin typeface="Comic Sans MS" panose="030F0702030302020204" pitchFamily="66" charset="0"/>
              </a:rPr>
              <a:t>Notice the syntax highlighting</a:t>
            </a:r>
          </a:p>
        </p:txBody>
      </p:sp>
      <p:sp>
        <p:nvSpPr>
          <p:cNvPr id="10" name="Titre 2"/>
          <p:cNvSpPr txBox="1">
            <a:spLocks/>
          </p:cNvSpPr>
          <p:nvPr/>
        </p:nvSpPr>
        <p:spPr>
          <a:xfrm>
            <a:off x="410901" y="275202"/>
            <a:ext cx="7929218" cy="609398"/>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Editor: Write Code to a File</a:t>
            </a:r>
          </a:p>
        </p:txBody>
      </p:sp>
      <p:pic>
        <p:nvPicPr>
          <p:cNvPr id="3" name="Picture 2">
            <a:extLst>
              <a:ext uri="{FF2B5EF4-FFF2-40B4-BE49-F238E27FC236}">
                <a16:creationId xmlns:a16="http://schemas.microsoft.com/office/drawing/2014/main" id="{77A8473C-1981-469F-9350-CE4F4D6B6D2C}"/>
              </a:ext>
            </a:extLst>
          </p:cNvPr>
          <p:cNvPicPr>
            <a:picLocks noChangeAspect="1"/>
          </p:cNvPicPr>
          <p:nvPr/>
        </p:nvPicPr>
        <p:blipFill rotWithShape="1">
          <a:blip r:embed="rId3"/>
          <a:srcRect r="45930" b="38364"/>
          <a:stretch/>
        </p:blipFill>
        <p:spPr>
          <a:xfrm>
            <a:off x="614101" y="1010137"/>
            <a:ext cx="6175080" cy="4580163"/>
          </a:xfrm>
          <a:prstGeom prst="rect">
            <a:avLst/>
          </a:prstGeom>
        </p:spPr>
      </p:pic>
    </p:spTree>
    <p:extLst>
      <p:ext uri="{BB962C8B-B14F-4D97-AF65-F5344CB8AC3E}">
        <p14:creationId xmlns:p14="http://schemas.microsoft.com/office/powerpoint/2010/main" val="3566297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script is a file that contains commands to be executed in succession. Write your code into a script and save it</a:t>
            </a:r>
          </a:p>
          <a:p>
            <a:endParaRPr lang="en-US" dirty="0"/>
          </a:p>
          <a:p>
            <a:pPr marL="457200" indent="-457200">
              <a:buFont typeface="Arial" panose="020B0604020202020204" pitchFamily="34" charset="0"/>
              <a:buChar char="•"/>
            </a:pPr>
            <a:r>
              <a:rPr lang="en-US" dirty="0"/>
              <a:t>to have documentation later of what you did</a:t>
            </a:r>
          </a:p>
          <a:p>
            <a:pPr marL="457200" indent="-457200">
              <a:buFont typeface="Arial" panose="020B0604020202020204" pitchFamily="34" charset="0"/>
              <a:buChar char="•"/>
            </a:pPr>
            <a:r>
              <a:rPr lang="en-US" dirty="0"/>
              <a:t>to be able to re-use the code and create variations</a:t>
            </a:r>
          </a:p>
          <a:p>
            <a:pPr marL="457200" indent="-457200">
              <a:buFont typeface="Arial" panose="020B0604020202020204" pitchFamily="34" charset="0"/>
              <a:buChar char="•"/>
            </a:pPr>
            <a:r>
              <a:rPr lang="en-US" dirty="0"/>
              <a:t>for easy execution</a:t>
            </a:r>
          </a:p>
          <a:p>
            <a:endParaRPr lang="en-US" dirty="0"/>
          </a:p>
          <a:p>
            <a:endParaRPr lang="en-US" dirty="0"/>
          </a:p>
        </p:txBody>
      </p:sp>
      <p:sp>
        <p:nvSpPr>
          <p:cNvPr id="3" name="Title 2"/>
          <p:cNvSpPr>
            <a:spLocks noGrp="1"/>
          </p:cNvSpPr>
          <p:nvPr>
            <p:ph type="ctrTitle"/>
          </p:nvPr>
        </p:nvSpPr>
        <p:spPr/>
        <p:txBody>
          <a:bodyPr/>
          <a:lstStyle/>
          <a:p>
            <a:r>
              <a:rPr lang="en-US" dirty="0"/>
              <a:t>R Scripts</a:t>
            </a:r>
          </a:p>
        </p:txBody>
      </p:sp>
    </p:spTree>
    <p:extLst>
      <p:ext uri="{BB962C8B-B14F-4D97-AF65-F5344CB8AC3E}">
        <p14:creationId xmlns:p14="http://schemas.microsoft.com/office/powerpoint/2010/main" val="3126385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056083"/>
            <a:ext cx="8356990" cy="1962420"/>
          </a:xfrm>
        </p:spPr>
        <p:txBody>
          <a:bodyPr lIns="0" tIns="0" rIns="0" bIns="0" anchor="t"/>
          <a:lstStyle/>
          <a:p>
            <a:r>
              <a:rPr lang="en-US" dirty="0">
                <a:cs typeface="Arial"/>
              </a:rPr>
              <a:t>Create a new script using  </a:t>
            </a:r>
            <a:r>
              <a:rPr lang="en-US" dirty="0">
                <a:solidFill>
                  <a:srgbClr val="4F81BD"/>
                </a:solidFill>
                <a:cs typeface="Arial"/>
              </a:rPr>
              <a:t>File </a:t>
            </a:r>
            <a:r>
              <a:rPr lang="en-US" dirty="0">
                <a:solidFill>
                  <a:srgbClr val="4F81BD"/>
                </a:solidFill>
                <a:cs typeface="Arial"/>
                <a:sym typeface="Wingdings"/>
              </a:rPr>
              <a:t>&gt;</a:t>
            </a:r>
            <a:r>
              <a:rPr lang="en-US" dirty="0">
                <a:solidFill>
                  <a:srgbClr val="4F81BD"/>
                </a:solidFill>
                <a:cs typeface="Arial"/>
              </a:rPr>
              <a:t> New File </a:t>
            </a:r>
            <a:r>
              <a:rPr lang="en-US" dirty="0">
                <a:solidFill>
                  <a:srgbClr val="4F81BD"/>
                </a:solidFill>
                <a:cs typeface="Arial"/>
                <a:sym typeface="Wingdings"/>
              </a:rPr>
              <a:t>&gt; R script</a:t>
            </a:r>
            <a:r>
              <a:rPr lang="en-US" dirty="0">
                <a:cs typeface="Arial"/>
              </a:rPr>
              <a:t>. </a:t>
            </a:r>
            <a:r>
              <a:rPr lang="en-US" b="1" dirty="0">
                <a:cs typeface="Arial"/>
              </a:rPr>
              <a:t>Don't forget to save your script often.</a:t>
            </a:r>
          </a:p>
          <a:p>
            <a:r>
              <a:rPr lang="en-US" dirty="0">
                <a:cs typeface="Arial"/>
              </a:rPr>
              <a:t>By default, scripts are saved into the working directory.</a:t>
            </a:r>
          </a:p>
          <a:p>
            <a:r>
              <a:rPr lang="en-US" dirty="0">
                <a:cs typeface="Arial"/>
              </a:rPr>
              <a:t>Files can be saved to other locations </a:t>
            </a:r>
            <a:r>
              <a:rPr lang="en-US" dirty="0">
                <a:solidFill>
                  <a:srgbClr val="4F81BD"/>
                </a:solidFill>
                <a:cs typeface="Arial"/>
              </a:rPr>
              <a:t>(File -&gt; Save As…)</a:t>
            </a:r>
            <a:r>
              <a:rPr lang="en-US" dirty="0">
                <a:cs typeface="Arial"/>
              </a:rPr>
              <a:t> </a:t>
            </a: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15638" y="301539"/>
            <a:ext cx="7943178" cy="387798"/>
          </a:xfrm>
        </p:spPr>
        <p:txBody>
          <a:bodyPr/>
          <a:lstStyle/>
          <a:p>
            <a:r>
              <a:rPr lang="en-US" dirty="0"/>
              <a:t>Writing Scripts (.R file)</a:t>
            </a:r>
            <a:endParaRPr lang="en-US" dirty="0">
              <a:solidFill>
                <a:srgbClr val="FF0000"/>
              </a:solidFill>
            </a:endParaRPr>
          </a:p>
        </p:txBody>
      </p:sp>
    </p:spTree>
    <p:extLst>
      <p:ext uri="{BB962C8B-B14F-4D97-AF65-F5344CB8AC3E}">
        <p14:creationId xmlns:p14="http://schemas.microsoft.com/office/powerpoint/2010/main" val="301366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sz="2000" dirty="0"/>
          </a:p>
          <a:p>
            <a:endParaRPr lang="en-US" sz="2000" dirty="0"/>
          </a:p>
          <a:p>
            <a:endParaRPr lang="en-US" sz="2000" b="1" dirty="0"/>
          </a:p>
          <a:p>
            <a:endParaRPr lang="en-US" sz="2000" b="1" dirty="0"/>
          </a:p>
        </p:txBody>
      </p:sp>
      <p:sp>
        <p:nvSpPr>
          <p:cNvPr id="3" name="Title 2"/>
          <p:cNvSpPr>
            <a:spLocks noGrp="1"/>
          </p:cNvSpPr>
          <p:nvPr>
            <p:ph type="ctrTitle"/>
          </p:nvPr>
        </p:nvSpPr>
        <p:spPr/>
        <p:txBody>
          <a:bodyPr/>
          <a:lstStyle/>
          <a:p>
            <a:r>
              <a:rPr lang="en-US" dirty="0"/>
              <a:t>R scripts</a:t>
            </a:r>
          </a:p>
        </p:txBody>
      </p:sp>
      <p:sp>
        <p:nvSpPr>
          <p:cNvPr id="4" name="Espace réservé du contenu 1"/>
          <p:cNvSpPr txBox="1">
            <a:spLocks/>
          </p:cNvSpPr>
          <p:nvPr/>
        </p:nvSpPr>
        <p:spPr>
          <a:xfrm>
            <a:off x="571930" y="2097932"/>
            <a:ext cx="8275507" cy="3611206"/>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Clr>
                <a:schemeClr val="bg1"/>
              </a:buClr>
              <a:buNone/>
            </a:pPr>
            <a:r>
              <a:rPr lang="en-US" sz="2400" b="1" dirty="0">
                <a:solidFill>
                  <a:srgbClr val="F6F6F6"/>
                </a:solidFill>
                <a:latin typeface="Comic Sans MS" panose="030F0702030302020204" pitchFamily="66" charset="0"/>
              </a:rPr>
              <a:t>Tips: </a:t>
            </a:r>
          </a:p>
          <a:p>
            <a:pPr>
              <a:buClr>
                <a:schemeClr val="bg1"/>
              </a:buClr>
            </a:pPr>
            <a:r>
              <a:rPr lang="en-US" sz="2400" b="1" dirty="0">
                <a:solidFill>
                  <a:srgbClr val="F6F6F6"/>
                </a:solidFill>
                <a:latin typeface="Comic Sans MS" panose="030F0702030302020204" pitchFamily="66" charset="0"/>
              </a:rPr>
              <a:t>Most of your code should be developed and saved in scripts. </a:t>
            </a:r>
          </a:p>
          <a:p>
            <a:pPr>
              <a:buClr>
                <a:schemeClr val="bg1"/>
              </a:buClr>
            </a:pPr>
            <a:endParaRPr lang="en-US" sz="2400" b="1" dirty="0">
              <a:solidFill>
                <a:srgbClr val="F6F6F6"/>
              </a:solidFill>
              <a:latin typeface="Comic Sans MS" panose="030F0702030302020204" pitchFamily="66" charset="0"/>
            </a:endParaRPr>
          </a:p>
          <a:p>
            <a:pPr lvl="1">
              <a:buClr>
                <a:schemeClr val="bg1"/>
              </a:buClr>
            </a:pPr>
            <a:r>
              <a:rPr lang="en-US" sz="2000" b="1" dirty="0">
                <a:solidFill>
                  <a:srgbClr val="F6F6F6"/>
                </a:solidFill>
                <a:latin typeface="Comic Sans MS" panose="030F0702030302020204" pitchFamily="66" charset="0"/>
              </a:rPr>
              <a:t>You can execute </a:t>
            </a:r>
            <a:r>
              <a:rPr lang="en-US" sz="2000" b="1" dirty="0">
                <a:solidFill>
                  <a:schemeClr val="tx2">
                    <a:lumMod val="40000"/>
                    <a:lumOff val="60000"/>
                  </a:schemeClr>
                </a:solidFill>
                <a:latin typeface="Comic Sans MS" panose="030F0702030302020204" pitchFamily="66" charset="0"/>
              </a:rPr>
              <a:t>individual lines </a:t>
            </a:r>
            <a:r>
              <a:rPr lang="en-US" sz="2000" b="1" dirty="0">
                <a:solidFill>
                  <a:srgbClr val="F6F6F6"/>
                </a:solidFill>
                <a:latin typeface="Comic Sans MS" panose="030F0702030302020204" pitchFamily="66" charset="0"/>
              </a:rPr>
              <a:t>of code </a:t>
            </a:r>
            <a:r>
              <a:rPr lang="en-US" sz="2000" b="1" dirty="0">
                <a:solidFill>
                  <a:schemeClr val="tx2">
                    <a:lumMod val="40000"/>
                    <a:lumOff val="60000"/>
                  </a:schemeClr>
                </a:solidFill>
                <a:latin typeface="Comic Sans MS" panose="030F0702030302020204" pitchFamily="66" charset="0"/>
              </a:rPr>
              <a:t>interactively</a:t>
            </a:r>
            <a:r>
              <a:rPr lang="en-US" sz="2000" b="1" dirty="0">
                <a:solidFill>
                  <a:srgbClr val="F6F6F6"/>
                </a:solidFill>
                <a:latin typeface="Comic Sans MS" panose="030F0702030302020204" pitchFamily="66" charset="0"/>
              </a:rPr>
              <a:t> while you are writing it.</a:t>
            </a:r>
          </a:p>
          <a:p>
            <a:pPr lvl="1">
              <a:buClr>
                <a:schemeClr val="bg1"/>
              </a:buClr>
            </a:pPr>
            <a:r>
              <a:rPr lang="en-US" sz="2000" b="1" dirty="0">
                <a:solidFill>
                  <a:srgbClr val="F6F6F6"/>
                </a:solidFill>
                <a:latin typeface="Comic Sans MS" panose="030F0702030302020204" pitchFamily="66" charset="0"/>
              </a:rPr>
              <a:t>You can run </a:t>
            </a:r>
            <a:r>
              <a:rPr lang="en-US" sz="2000" b="1" dirty="0">
                <a:solidFill>
                  <a:schemeClr val="tx2">
                    <a:lumMod val="40000"/>
                    <a:lumOff val="60000"/>
                  </a:schemeClr>
                </a:solidFill>
                <a:latin typeface="Comic Sans MS" panose="030F0702030302020204" pitchFamily="66" charset="0"/>
              </a:rPr>
              <a:t>the entire script </a:t>
            </a:r>
            <a:r>
              <a:rPr lang="en-US" sz="2000" b="1" dirty="0">
                <a:solidFill>
                  <a:srgbClr val="F6F6F6"/>
                </a:solidFill>
                <a:latin typeface="Comic Sans MS" panose="030F0702030302020204" pitchFamily="66" charset="0"/>
              </a:rPr>
              <a:t>after it is finished and debugged.</a:t>
            </a:r>
          </a:p>
        </p:txBody>
      </p:sp>
    </p:spTree>
    <p:extLst>
      <p:ext uri="{BB962C8B-B14F-4D97-AF65-F5344CB8AC3E}">
        <p14:creationId xmlns:p14="http://schemas.microsoft.com/office/powerpoint/2010/main" val="30434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Run </a:t>
            </a:r>
            <a:r>
              <a:rPr lang="en-US" dirty="0">
                <a:solidFill>
                  <a:srgbClr val="4E81BD"/>
                </a:solidFill>
              </a:rPr>
              <a:t>individual lines</a:t>
            </a:r>
            <a:r>
              <a:rPr lang="en-US" dirty="0"/>
              <a:t>, one by one:</a:t>
            </a:r>
          </a:p>
          <a:p>
            <a:pPr marL="609600" lvl="1" indent="-342900">
              <a:buFont typeface="Arial" panose="020B0604020202020204" pitchFamily="34" charset="0"/>
              <a:buChar char="•"/>
            </a:pPr>
            <a:r>
              <a:rPr lang="en-US" dirty="0">
                <a:solidFill>
                  <a:schemeClr val="tx1"/>
                </a:solidFill>
              </a:rPr>
              <a:t>In </a:t>
            </a:r>
            <a:r>
              <a:rPr lang="en-US" dirty="0" err="1">
                <a:solidFill>
                  <a:schemeClr val="tx1"/>
                </a:solidFill>
              </a:rPr>
              <a:t>RStudio</a:t>
            </a:r>
            <a:r>
              <a:rPr lang="en-US" dirty="0">
                <a:solidFill>
                  <a:schemeClr val="tx1"/>
                </a:solidFill>
              </a:rPr>
              <a:t>: put the cursor anywhere in a line, hit </a:t>
            </a:r>
          </a:p>
          <a:p>
            <a:pPr marL="609600" lvl="1" indent="-342900">
              <a:buFont typeface="Arial" panose="020B0604020202020204" pitchFamily="34" charset="0"/>
              <a:buChar char="•"/>
            </a:pPr>
            <a:endParaRPr lang="en-US" dirty="0">
              <a:solidFill>
                <a:schemeClr val="tx1"/>
              </a:solidFill>
            </a:endParaRPr>
          </a:p>
          <a:p>
            <a:pPr lvl="1"/>
            <a:r>
              <a:rPr lang="en-US" dirty="0">
                <a:solidFill>
                  <a:schemeClr val="tx1"/>
                </a:solidFill>
              </a:rPr>
              <a:t>		</a:t>
            </a:r>
            <a:r>
              <a:rPr lang="en-US" dirty="0">
                <a:solidFill>
                  <a:srgbClr val="4E81BD"/>
                </a:solidFill>
              </a:rPr>
              <a:t>Ctrl + enter (Windows) </a:t>
            </a:r>
          </a:p>
          <a:p>
            <a:pPr lvl="1"/>
            <a:r>
              <a:rPr lang="en-US" dirty="0">
                <a:solidFill>
                  <a:srgbClr val="4E81BD"/>
                </a:solidFill>
              </a:rPr>
              <a:t>		</a:t>
            </a:r>
            <a:r>
              <a:rPr lang="en-US" dirty="0" err="1">
                <a:solidFill>
                  <a:srgbClr val="4E81BD"/>
                </a:solidFill>
              </a:rPr>
              <a:t>Cmd</a:t>
            </a:r>
            <a:r>
              <a:rPr lang="en-US" dirty="0">
                <a:solidFill>
                  <a:srgbClr val="4E81BD"/>
                </a:solidFill>
              </a:rPr>
              <a:t> + return (Mac)</a:t>
            </a:r>
          </a:p>
          <a:p>
            <a:pPr lvl="1"/>
            <a:endParaRPr lang="en-US" dirty="0">
              <a:solidFill>
                <a:srgbClr val="4E81BD"/>
              </a:solidFill>
            </a:endParaRPr>
          </a:p>
          <a:p>
            <a:pPr lvl="1"/>
            <a:r>
              <a:rPr lang="en-US" dirty="0">
                <a:solidFill>
                  <a:schemeClr val="tx1"/>
                </a:solidFill>
              </a:rPr>
              <a:t>	</a:t>
            </a:r>
            <a:r>
              <a:rPr lang="en-US" b="1" dirty="0">
                <a:solidFill>
                  <a:schemeClr val="tx1"/>
                </a:solidFill>
              </a:rPr>
              <a:t>or</a:t>
            </a:r>
            <a:r>
              <a:rPr lang="en-US" dirty="0">
                <a:solidFill>
                  <a:schemeClr val="tx1"/>
                </a:solidFill>
              </a:rPr>
              <a:t> click the </a:t>
            </a:r>
            <a:r>
              <a:rPr lang="en-US" dirty="0">
                <a:solidFill>
                  <a:srgbClr val="4E81BD"/>
                </a:solidFill>
              </a:rPr>
              <a:t>"Run" button</a:t>
            </a:r>
            <a:endParaRPr lang="en-US" dirty="0">
              <a:solidFill>
                <a:schemeClr val="tx1"/>
              </a:solidFill>
            </a:endParaRPr>
          </a:p>
          <a:p>
            <a:pPr lvl="1"/>
            <a:endParaRPr lang="en-US" dirty="0">
              <a:solidFill>
                <a:schemeClr val="tx1"/>
              </a:solidFill>
            </a:endParaRPr>
          </a:p>
          <a:p>
            <a:pPr lvl="1"/>
            <a:endParaRPr lang="en-US" dirty="0">
              <a:solidFill>
                <a:schemeClr val="tx1"/>
              </a:solidFill>
            </a:endParaRPr>
          </a:p>
          <a:p>
            <a:pPr lvl="1"/>
            <a:r>
              <a:rPr lang="en-US" dirty="0">
                <a:solidFill>
                  <a:schemeClr val="tx1"/>
                </a:solidFill>
              </a:rPr>
              <a:t>Tip: Run </a:t>
            </a:r>
            <a:r>
              <a:rPr lang="en-US" dirty="0">
                <a:solidFill>
                  <a:srgbClr val="4E81BD"/>
                </a:solidFill>
              </a:rPr>
              <a:t>part of a line </a:t>
            </a:r>
            <a:r>
              <a:rPr lang="en-US" dirty="0">
                <a:solidFill>
                  <a:schemeClr val="tx1"/>
                </a:solidFill>
              </a:rPr>
              <a:t>or </a:t>
            </a:r>
            <a:r>
              <a:rPr lang="en-US" dirty="0">
                <a:solidFill>
                  <a:srgbClr val="4E81BD"/>
                </a:solidFill>
              </a:rPr>
              <a:t>multiple lines</a:t>
            </a:r>
            <a:r>
              <a:rPr lang="en-US" dirty="0">
                <a:solidFill>
                  <a:schemeClr val="tx1"/>
                </a:solidFill>
              </a:rPr>
              <a:t>: </a:t>
            </a:r>
            <a:r>
              <a:rPr lang="en-US" dirty="0">
                <a:solidFill>
                  <a:srgbClr val="4E81BD"/>
                </a:solidFill>
              </a:rPr>
              <a:t>Highlight</a:t>
            </a:r>
            <a:r>
              <a:rPr lang="en-US" dirty="0">
                <a:solidFill>
                  <a:schemeClr val="tx1"/>
                </a:solidFill>
              </a:rPr>
              <a:t> the code, then proceed as above</a:t>
            </a:r>
          </a:p>
          <a:p>
            <a:pPr lvl="1"/>
            <a:endParaRPr lang="en-US" dirty="0"/>
          </a:p>
          <a:p>
            <a:endParaRPr lang="en-US" dirty="0"/>
          </a:p>
          <a:p>
            <a:endParaRPr lang="en-US" sz="2000" dirty="0">
              <a:solidFill>
                <a:srgbClr val="7030A0"/>
              </a:solidFill>
            </a:endParaRPr>
          </a:p>
          <a:p>
            <a:endParaRPr lang="en-US" sz="2000" b="1" dirty="0"/>
          </a:p>
          <a:p>
            <a:endParaRPr lang="en-US" sz="2000" b="1" dirty="0"/>
          </a:p>
        </p:txBody>
      </p:sp>
      <p:sp>
        <p:nvSpPr>
          <p:cNvPr id="3" name="Title 2"/>
          <p:cNvSpPr>
            <a:spLocks noGrp="1"/>
          </p:cNvSpPr>
          <p:nvPr>
            <p:ph type="ctrTitle"/>
          </p:nvPr>
        </p:nvSpPr>
        <p:spPr/>
        <p:txBody>
          <a:bodyPr/>
          <a:lstStyle/>
          <a:p>
            <a:r>
              <a:rPr lang="en-US" dirty="0"/>
              <a:t>Send Code From a Script to the Console</a:t>
            </a:r>
          </a:p>
        </p:txBody>
      </p:sp>
    </p:spTree>
    <p:extLst>
      <p:ext uri="{BB962C8B-B14F-4D97-AF65-F5344CB8AC3E}">
        <p14:creationId xmlns:p14="http://schemas.microsoft.com/office/powerpoint/2010/main" val="23639677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indent="0">
              <a:buNone/>
            </a:pPr>
            <a:r>
              <a:rPr lang="en-US" sz="2000" dirty="0"/>
              <a:t>The workspace is the internal memory where </a:t>
            </a:r>
            <a:r>
              <a:rPr lang="en-US" sz="2000" dirty="0">
                <a:solidFill>
                  <a:srgbClr val="4F81BD"/>
                </a:solidFill>
              </a:rPr>
              <a:t>R stores the objects </a:t>
            </a:r>
            <a:r>
              <a:rPr lang="en-US" sz="2000" dirty="0">
                <a:solidFill>
                  <a:schemeClr val="tx1"/>
                </a:solidFill>
              </a:rPr>
              <a:t>you created during the session.</a:t>
            </a:r>
          </a:p>
          <a:p>
            <a:endParaRPr lang="en-US" sz="2000" dirty="0">
              <a:solidFill>
                <a:schemeClr val="tx1"/>
              </a:solidFill>
            </a:endParaRPr>
          </a:p>
          <a:p>
            <a:pPr marL="0" indent="0">
              <a:spcAft>
                <a:spcPts val="600"/>
              </a:spcAft>
              <a:buNone/>
            </a:pPr>
            <a:r>
              <a:rPr lang="en-US" sz="2000" b="1" dirty="0">
                <a:solidFill>
                  <a:schemeClr val="tx1"/>
                </a:solidFill>
              </a:rPr>
              <a:t>Explore your workspace using the command line:</a:t>
            </a:r>
          </a:p>
          <a:p>
            <a:r>
              <a:rPr lang="en-US" sz="2000" dirty="0">
                <a:solidFill>
                  <a:schemeClr val="tx1"/>
                </a:solidFill>
              </a:rPr>
              <a:t>To list what is in your workspace, type</a:t>
            </a:r>
          </a:p>
          <a:p>
            <a:pPr marL="0" lvl="1" indent="0">
              <a:spcAft>
                <a:spcPts val="600"/>
              </a:spcAft>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ls()</a:t>
            </a: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an object from the workspace, use function </a:t>
            </a:r>
            <a:r>
              <a:rPr lang="en-US" sz="2000" dirty="0" err="1"/>
              <a:t>rm</a:t>
            </a:r>
            <a:r>
              <a:rPr lang="en-US" sz="2000" dirty="0"/>
              <a: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a:t>
            </a:r>
            <a:r>
              <a:rPr lang="de-CH" sz="1800" dirty="0">
                <a:solidFill>
                  <a:srgbClr val="4F81BD"/>
                </a:solidFill>
                <a:latin typeface="Lucida Console" panose="020B0609040504020204" pitchFamily="49" charset="0"/>
                <a:ea typeface="Courier" charset="0"/>
                <a:cs typeface="Courier" charset="0"/>
              </a:rPr>
              <a:t>x)</a:t>
            </a:r>
            <a:endParaRPr lang="en-US" sz="1800" dirty="0">
              <a:solidFill>
                <a:srgbClr val="4F81BD"/>
              </a:solidFill>
              <a:latin typeface="Lucida Console" panose="020B0609040504020204" pitchFamily="49" charset="0"/>
              <a:ea typeface="Courier" charset="0"/>
              <a:cs typeface="Courier" charset="0"/>
            </a:endParaRPr>
          </a:p>
          <a:p>
            <a:pPr marL="0" lvl="1" indent="0">
              <a:spcAft>
                <a:spcPts val="600"/>
              </a:spcAft>
              <a:buNone/>
            </a:pPr>
            <a:endParaRPr lang="en-GB" sz="1800" dirty="0">
              <a:solidFill>
                <a:srgbClr val="4F81BD"/>
              </a:solidFill>
              <a:latin typeface="Lucida Console" panose="020B0609040504020204" pitchFamily="49" charset="0"/>
              <a:ea typeface="Courier" charset="0"/>
              <a:cs typeface="Courier" charset="0"/>
            </a:endParaRPr>
          </a:p>
          <a:p>
            <a:r>
              <a:rPr lang="en-US" sz="2000" dirty="0"/>
              <a:t>To remove (delete) all objects from the workspace, type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rm</a:t>
            </a:r>
            <a:r>
              <a:rPr lang="en-US" sz="1800" dirty="0">
                <a:solidFill>
                  <a:srgbClr val="4F81BD"/>
                </a:solidFill>
                <a:latin typeface="Lucida Console" panose="020B0609040504020204" pitchFamily="49" charset="0"/>
                <a:ea typeface="Courier" charset="0"/>
                <a:cs typeface="Courier" charset="0"/>
              </a:rPr>
              <a:t>(list</a:t>
            </a:r>
            <a:r>
              <a:rPr lang="en-GB" sz="1800" dirty="0">
                <a:solidFill>
                  <a:srgbClr val="4F81BD"/>
                </a:solidFill>
                <a:latin typeface="Lucida Console" panose="020B0609040504020204" pitchFamily="49" charset="0"/>
                <a:ea typeface="Courier" charset="0"/>
                <a:cs typeface="Courier" charset="0"/>
              </a:rPr>
              <a:t>=ls())</a:t>
            </a:r>
            <a:endParaRPr lang="en-US" sz="1800" dirty="0">
              <a:solidFill>
                <a:srgbClr val="4F81BD"/>
              </a:solidFill>
              <a:latin typeface="Lucida Console" panose="020B0609040504020204" pitchFamily="49" charset="0"/>
              <a:ea typeface="Courier" charset="0"/>
              <a:cs typeface="Courier" charset="0"/>
            </a:endParaRPr>
          </a:p>
          <a:p>
            <a:pPr marL="0" lvl="1" indent="0">
              <a:buNone/>
            </a:pPr>
            <a:endParaRPr lang="en-US" dirty="0">
              <a:solidFill>
                <a:schemeClr val="tx1"/>
              </a:solidFill>
            </a:endParaRP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a:t>
            </a:r>
          </a:p>
        </p:txBody>
      </p:sp>
    </p:spTree>
    <p:extLst>
      <p:ext uri="{BB962C8B-B14F-4D97-AF65-F5344CB8AC3E}">
        <p14:creationId xmlns:p14="http://schemas.microsoft.com/office/powerpoint/2010/main" val="1033991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258501" y="919746"/>
            <a:ext cx="8356990" cy="5720863"/>
          </a:xfrm>
        </p:spPr>
        <p:txBody>
          <a:bodyPr/>
          <a:lstStyle/>
          <a:p>
            <a:pPr marL="0" lvl="1" indent="0">
              <a:buNone/>
            </a:pPr>
            <a:endParaRPr lang="en-US" dirty="0">
              <a:solidFill>
                <a:schemeClr val="tx1"/>
              </a:solidFill>
            </a:endParaRPr>
          </a:p>
          <a:p>
            <a:pPr marL="0" lvl="1" indent="0">
              <a:spcAft>
                <a:spcPts val="600"/>
              </a:spcAft>
              <a:buNone/>
            </a:pPr>
            <a:r>
              <a:rPr lang="en-US" b="1" dirty="0">
                <a:solidFill>
                  <a:schemeClr val="tx1"/>
                </a:solidFill>
              </a:rPr>
              <a:t>Explore your workspace using </a:t>
            </a:r>
            <a:r>
              <a:rPr lang="en-US" b="1" dirty="0" err="1">
                <a:solidFill>
                  <a:schemeClr val="tx1"/>
                </a:solidFill>
              </a:rPr>
              <a:t>Rstudio's</a:t>
            </a:r>
            <a:r>
              <a:rPr lang="en-US" b="1" dirty="0">
                <a:solidFill>
                  <a:schemeClr val="tx1"/>
                </a:solidFill>
              </a:rPr>
              <a:t> GUI:</a:t>
            </a:r>
          </a:p>
          <a:p>
            <a:pPr marL="342900" lvl="1" indent="-342900">
              <a:spcAft>
                <a:spcPts val="600"/>
              </a:spcAft>
            </a:pPr>
            <a:r>
              <a:rPr lang="en-US" dirty="0">
                <a:solidFill>
                  <a:schemeClr val="tx1"/>
                </a:solidFill>
              </a:rPr>
              <a:t>See the upper right quadrant,  tab "Environment": all objects are listed</a:t>
            </a:r>
          </a:p>
          <a:p>
            <a:pPr marL="342900" lvl="1" indent="-342900">
              <a:spcAft>
                <a:spcPts val="600"/>
              </a:spcAft>
            </a:pPr>
            <a:r>
              <a:rPr lang="en-US" dirty="0">
                <a:solidFill>
                  <a:schemeClr val="tx1"/>
                </a:solidFill>
              </a:rPr>
              <a:t>To remove all objects form the workspace, click the broom icon.</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Workspace in </a:t>
            </a:r>
            <a:r>
              <a:rPr lang="en-US" dirty="0" err="1"/>
              <a:t>RStudio</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7527302" y="2064911"/>
            <a:ext cx="479433" cy="530352"/>
          </a:xfrm>
          <a:prstGeom prst="rect">
            <a:avLst/>
          </a:prstGeom>
        </p:spPr>
      </p:pic>
      <p:pic>
        <p:nvPicPr>
          <p:cNvPr id="5" name="Picture 4">
            <a:extLst>
              <a:ext uri="{FF2B5EF4-FFF2-40B4-BE49-F238E27FC236}">
                <a16:creationId xmlns:a16="http://schemas.microsoft.com/office/drawing/2014/main" id="{1DA4D216-DB6E-410B-A282-D326D7A0DF3C}"/>
              </a:ext>
            </a:extLst>
          </p:cNvPr>
          <p:cNvPicPr>
            <a:picLocks noChangeAspect="1"/>
          </p:cNvPicPr>
          <p:nvPr/>
        </p:nvPicPr>
        <p:blipFill rotWithShape="1">
          <a:blip r:embed="rId4"/>
          <a:srcRect l="53256" b="51403"/>
          <a:stretch/>
        </p:blipFill>
        <p:spPr>
          <a:xfrm>
            <a:off x="1616697" y="2692821"/>
            <a:ext cx="5910605" cy="3820777"/>
          </a:xfrm>
          <a:prstGeom prst="rect">
            <a:avLst/>
          </a:prstGeom>
        </p:spPr>
      </p:pic>
    </p:spTree>
    <p:extLst>
      <p:ext uri="{BB962C8B-B14F-4D97-AF65-F5344CB8AC3E}">
        <p14:creationId xmlns:p14="http://schemas.microsoft.com/office/powerpoint/2010/main" val="3788488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41640" y="892943"/>
            <a:ext cx="8470440" cy="1729136"/>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en-US" sz="2000" b="1" spc="-1" dirty="0">
                <a:solidFill>
                  <a:srgbClr val="262626"/>
                </a:solidFill>
                <a:latin typeface="Calibri"/>
              </a:rPr>
              <a:t>1) Prepare your first script</a:t>
            </a:r>
          </a:p>
          <a:p>
            <a:pPr marL="914400" lvl="1" indent="-457200">
              <a:buFont typeface="Arial" panose="020B0604020202020204" pitchFamily="34" charset="0"/>
              <a:buChar char="•"/>
            </a:pPr>
            <a:r>
              <a:rPr lang="en-US" sz="2000" spc="-1" dirty="0">
                <a:solidFill>
                  <a:prstClr val="black"/>
                </a:solidFill>
                <a:latin typeface="Calibri" panose="020F0502020204030204" pitchFamily="34" charset="0"/>
              </a:rPr>
              <a:t>Open a script file and s</a:t>
            </a:r>
            <a:r>
              <a:rPr lang="en-US" sz="2000" spc="-1" dirty="0">
                <a:solidFill>
                  <a:srgbClr val="262626"/>
                </a:solidFill>
                <a:latin typeface="Calibri"/>
              </a:rPr>
              <a:t>ave it with file name "</a:t>
            </a:r>
            <a:r>
              <a:rPr lang="en-US" dirty="0">
                <a:solidFill>
                  <a:srgbClr val="4F81BD"/>
                </a:solidFill>
                <a:latin typeface="Consolas" panose="020B0609020204030204" pitchFamily="49" charset="0"/>
                <a:cs typeface="Consolas" panose="020B0609020204030204" pitchFamily="49" charset="0"/>
              </a:rPr>
              <a:t>ex1.R</a:t>
            </a:r>
            <a:r>
              <a:rPr lang="en-US" sz="2000" spc="-1" dirty="0">
                <a:solidFill>
                  <a:srgbClr val="262626"/>
                </a:solidFill>
                <a:latin typeface="Calibri"/>
              </a:rPr>
              <a:t>"</a:t>
            </a:r>
            <a:endParaRPr lang="en-US" sz="2000" spc="-1" dirty="0">
              <a:solidFill>
                <a:prstClr val="black"/>
              </a:solidFill>
              <a:latin typeface="Calibri" panose="020F0502020204030204" pitchFamily="34" charset="0"/>
            </a:endParaRPr>
          </a:p>
          <a:p>
            <a:pPr marL="914400" lvl="1" indent="-457200">
              <a:buFont typeface="Arial" panose="020B0604020202020204" pitchFamily="34" charset="0"/>
              <a:buChar char="•"/>
            </a:pPr>
            <a:r>
              <a:rPr lang="en-US" sz="2000" spc="-1" dirty="0">
                <a:solidFill>
                  <a:srgbClr val="262626"/>
                </a:solidFill>
                <a:latin typeface="Calibri"/>
                <a:ea typeface="Noto Sans CJK SC"/>
              </a:rPr>
              <a:t>Comment it (# symbol at the beginning of the line).</a:t>
            </a:r>
          </a:p>
          <a:p>
            <a:pPr marL="914400" lvl="1" indent="-457200">
              <a:buFont typeface="Arial" panose="020B0604020202020204" pitchFamily="34" charset="0"/>
              <a:buChar char="•"/>
            </a:pPr>
            <a:r>
              <a:rPr lang="de-CH" sz="2000" spc="-1" dirty="0">
                <a:solidFill>
                  <a:srgbClr val="262626"/>
                </a:solidFill>
                <a:latin typeface="Calibri"/>
                <a:ea typeface="Noto Sans CJK SC"/>
              </a:rPr>
              <a:t>Type </a:t>
            </a:r>
            <a:r>
              <a:rPr lang="de-CH" sz="2000" spc="-1" dirty="0" err="1">
                <a:solidFill>
                  <a:srgbClr val="262626"/>
                </a:solidFill>
                <a:latin typeface="Calibri"/>
                <a:ea typeface="Noto Sans CJK SC"/>
              </a:rPr>
              <a:t>or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paste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following code:</a:t>
            </a: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 </a:t>
            </a:r>
            <a:endParaRPr lang="en-US" sz="4000" spc="-1" dirty="0">
              <a:solidFill>
                <a:prstClr val="black"/>
              </a:solidFill>
            </a:endParaRPr>
          </a:p>
        </p:txBody>
      </p:sp>
      <p:sp>
        <p:nvSpPr>
          <p:cNvPr id="2" name="Rectangle 1"/>
          <p:cNvSpPr/>
          <p:nvPr/>
        </p:nvSpPr>
        <p:spPr>
          <a:xfrm>
            <a:off x="400704" y="2364988"/>
            <a:ext cx="3375535" cy="1477328"/>
          </a:xfrm>
          <a:prstGeom prst="rect">
            <a:avLst/>
          </a:prstGeom>
        </p:spPr>
        <p:txBody>
          <a:bodyPr wrap="square">
            <a:spAutoFit/>
          </a:bodyPr>
          <a:lstStyle/>
          <a:p>
            <a:r>
              <a:rPr lang="en-US" dirty="0">
                <a:solidFill>
                  <a:srgbClr val="4F81BD"/>
                </a:solidFill>
                <a:latin typeface="Consolas" panose="020B0609020204030204" pitchFamily="49" charset="0"/>
                <a:cs typeface="Consolas" panose="020B0609020204030204" pitchFamily="49" charset="0"/>
              </a:rPr>
              <a:t># First Steps, ex 1</a:t>
            </a:r>
          </a:p>
          <a:p>
            <a:r>
              <a:rPr lang="en-US" dirty="0">
                <a:solidFill>
                  <a:srgbClr val="4F81BD"/>
                </a:solidFill>
                <a:latin typeface="Consolas" panose="020B0609020204030204" pitchFamily="49" charset="0"/>
                <a:cs typeface="Consolas" panose="020B0609020204030204" pitchFamily="49" charset="0"/>
              </a:rPr>
              <a:t>w &lt;- 3</a:t>
            </a:r>
          </a:p>
          <a:p>
            <a:r>
              <a:rPr lang="en-US" dirty="0">
                <a:solidFill>
                  <a:srgbClr val="4F81BD"/>
                </a:solidFill>
                <a:latin typeface="Consolas" panose="020B0609020204030204" pitchFamily="49" charset="0"/>
                <a:cs typeface="Consolas" panose="020B0609020204030204" pitchFamily="49" charset="0"/>
              </a:rPr>
              <a:t>h &lt;- 0.5</a:t>
            </a:r>
          </a:p>
          <a:p>
            <a:r>
              <a:rPr lang="en-US" dirty="0">
                <a:solidFill>
                  <a:srgbClr val="4F81BD"/>
                </a:solidFill>
                <a:latin typeface="Consolas" panose="020B0609020204030204" pitchFamily="49" charset="0"/>
                <a:cs typeface="Consolas" panose="020B0609020204030204" pitchFamily="49" charset="0"/>
              </a:rPr>
              <a:t>area &lt;- w * h</a:t>
            </a:r>
          </a:p>
          <a:p>
            <a:r>
              <a:rPr lang="en-US" dirty="0">
                <a:solidFill>
                  <a:srgbClr val="4F81BD"/>
                </a:solidFill>
                <a:latin typeface="Consolas" panose="020B0609020204030204" pitchFamily="49" charset="0"/>
                <a:cs typeface="Consolas" panose="020B0609020204030204" pitchFamily="49" charset="0"/>
              </a:rPr>
              <a:t>area</a:t>
            </a:r>
          </a:p>
        </p:txBody>
      </p:sp>
      <p:sp>
        <p:nvSpPr>
          <p:cNvPr id="8" name="CustomShape 2"/>
          <p:cNvSpPr/>
          <p:nvPr/>
        </p:nvSpPr>
        <p:spPr>
          <a:xfrm>
            <a:off x="240994" y="3949504"/>
            <a:ext cx="8553600" cy="77587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ea typeface="Noto Sans CJK SC"/>
              </a:rPr>
              <a:t>2) Look at the script (before trying to run it)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Can you understand each line? What do you expect it to print to the console?</a:t>
            </a:r>
            <a:endParaRPr lang="de-CH" sz="2000" spc="-1" dirty="0">
              <a:solidFill>
                <a:srgbClr val="262626"/>
              </a:solidFill>
              <a:latin typeface="Calibri"/>
            </a:endParaRP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
        <p:nvSpPr>
          <p:cNvPr id="7" name="CustomShape 2"/>
          <p:cNvSpPr/>
          <p:nvPr/>
        </p:nvSpPr>
        <p:spPr>
          <a:xfrm>
            <a:off x="258480" y="4832565"/>
            <a:ext cx="8754891" cy="1869823"/>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Aft>
                <a:spcPts val="600"/>
              </a:spcAft>
            </a:pPr>
            <a:r>
              <a:rPr lang="de-CH" sz="2000" b="1" spc="-1" dirty="0">
                <a:solidFill>
                  <a:srgbClr val="262626"/>
                </a:solidFill>
                <a:latin typeface="Calibri"/>
              </a:rPr>
              <a:t>3) Run the script and explore RStudio features</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Run the script line by line. Try both the "Run" button and the keyboard shortcut.  Watch variables appear in the Environment panel (top right).</a:t>
            </a:r>
          </a:p>
          <a:p>
            <a:pPr marL="342900" indent="-342900">
              <a:spcAft>
                <a:spcPts val="600"/>
              </a:spcAft>
              <a:buFont typeface="Arial" panose="020B0604020202020204" pitchFamily="34" charset="0"/>
              <a:buChar char="•"/>
            </a:pPr>
            <a:r>
              <a:rPr lang="de-CH" sz="2000" spc="-1" dirty="0">
                <a:solidFill>
                  <a:srgbClr val="262626"/>
                </a:solidFill>
                <a:latin typeface="Calibri"/>
                <a:ea typeface="Noto Sans CJK SC"/>
              </a:rPr>
              <a:t>Watch what is printed to the console (bottom left). Does it match your expectation?</a:t>
            </a:r>
          </a:p>
          <a:p>
            <a:pPr marL="342900" indent="-342900">
              <a:spcAft>
                <a:spcPts val="600"/>
              </a:spcAft>
              <a:buFont typeface="Arial" panose="020B0604020202020204" pitchFamily="34" charset="0"/>
              <a:buChar char="•"/>
            </a:pPr>
            <a:endParaRPr lang="de-CH" sz="2000" spc="-1" dirty="0">
              <a:solidFill>
                <a:srgbClr val="262626"/>
              </a:solidFill>
              <a:latin typeface="Calibri"/>
              <a:ea typeface="Noto Sans CJK SC"/>
            </a:endParaRPr>
          </a:p>
        </p:txBody>
      </p:sp>
    </p:spTree>
    <p:extLst>
      <p:ext uri="{BB962C8B-B14F-4D97-AF65-F5344CB8AC3E}">
        <p14:creationId xmlns:p14="http://schemas.microsoft.com/office/powerpoint/2010/main" val="332661999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457200" indent="-457200">
              <a:buFont typeface="Arial" charset="0"/>
              <a:buChar char="•"/>
            </a:pPr>
            <a:r>
              <a:rPr lang="en-GB" dirty="0"/>
              <a:t>Close a project</a:t>
            </a:r>
            <a:r>
              <a:rPr lang="en-GB" dirty="0">
                <a:solidFill>
                  <a:schemeClr val="tx1"/>
                </a:solidFill>
              </a:rPr>
              <a:t>:</a:t>
            </a:r>
            <a:r>
              <a:rPr lang="en-GB" dirty="0">
                <a:solidFill>
                  <a:schemeClr val="accent1"/>
                </a:solidFill>
              </a:rPr>
              <a:t>  </a:t>
            </a:r>
          </a:p>
          <a:p>
            <a:r>
              <a:rPr lang="en-GB" dirty="0">
                <a:solidFill>
                  <a:schemeClr val="accent1"/>
                </a:solidFill>
              </a:rPr>
              <a:t>       </a:t>
            </a:r>
            <a:r>
              <a:rPr lang="en-GB" dirty="0">
                <a:solidFill>
                  <a:srgbClr val="4E81BD"/>
                </a:solidFill>
              </a:rPr>
              <a:t>File -&gt; Close</a:t>
            </a:r>
          </a:p>
          <a:p>
            <a:endParaRPr lang="en-GB" dirty="0"/>
          </a:p>
          <a:p>
            <a:pPr marL="457200" indent="-457200">
              <a:buFont typeface="Arial" charset="0"/>
              <a:buChar char="•"/>
            </a:pPr>
            <a:r>
              <a:rPr lang="en-GB" dirty="0"/>
              <a:t>Switch to another project, which will close the current one: </a:t>
            </a:r>
          </a:p>
          <a:p>
            <a:r>
              <a:rPr lang="en-GB" dirty="0">
                <a:solidFill>
                  <a:srgbClr val="4E81BD"/>
                </a:solidFill>
              </a:rPr>
              <a:t>        File -&gt;  Open Project...</a:t>
            </a:r>
          </a:p>
          <a:p>
            <a:endParaRPr lang="en-GB" dirty="0"/>
          </a:p>
          <a:p>
            <a:pPr marL="342900" indent="-342900">
              <a:buFont typeface="Arial" panose="020B0604020202020204" pitchFamily="34" charset="0"/>
              <a:buChar char="•"/>
            </a:pPr>
            <a:r>
              <a:rPr lang="en-GB" dirty="0"/>
              <a:t>Open another project and keep the current one open as well:</a:t>
            </a:r>
          </a:p>
          <a:p>
            <a:r>
              <a:rPr lang="en-GB" dirty="0"/>
              <a:t>      </a:t>
            </a:r>
            <a:r>
              <a:rPr lang="en-GB" dirty="0">
                <a:solidFill>
                  <a:srgbClr val="4E81BD"/>
                </a:solidFill>
              </a:rPr>
              <a:t>File  -&gt;  Open Project in New Session...</a:t>
            </a:r>
          </a:p>
          <a:p>
            <a:endParaRPr lang="en-GB" dirty="0"/>
          </a:p>
        </p:txBody>
      </p:sp>
      <p:sp>
        <p:nvSpPr>
          <p:cNvPr id="3" name="Titre 2"/>
          <p:cNvSpPr>
            <a:spLocks noGrp="1"/>
          </p:cNvSpPr>
          <p:nvPr>
            <p:ph type="ctrTitle"/>
          </p:nvPr>
        </p:nvSpPr>
        <p:spPr>
          <a:xfrm>
            <a:off x="258501" y="344402"/>
            <a:ext cx="7929218" cy="387798"/>
          </a:xfrm>
        </p:spPr>
        <p:txBody>
          <a:bodyPr/>
          <a:lstStyle/>
          <a:p>
            <a:r>
              <a:rPr lang="en-GB" dirty="0"/>
              <a:t>Closing or Switching Projects</a:t>
            </a:r>
          </a:p>
        </p:txBody>
      </p:sp>
    </p:spTree>
    <p:extLst>
      <p:ext uri="{BB962C8B-B14F-4D97-AF65-F5344CB8AC3E}">
        <p14:creationId xmlns:p14="http://schemas.microsoft.com/office/powerpoint/2010/main" val="6494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0" indent="0">
              <a:buNone/>
            </a:pPr>
            <a:r>
              <a:rPr lang="en-GB" dirty="0"/>
              <a:t>You can </a:t>
            </a:r>
            <a:r>
              <a:rPr lang="en-GB" dirty="0">
                <a:solidFill>
                  <a:schemeClr val="accent1"/>
                </a:solidFill>
              </a:rPr>
              <a:t>access your R project directly from your hard drive </a:t>
            </a:r>
          </a:p>
          <a:p>
            <a:r>
              <a:rPr lang="en-GB" dirty="0">
                <a:solidFill>
                  <a:schemeClr val="tx1"/>
                </a:solidFill>
              </a:rPr>
              <a:t>Find the </a:t>
            </a:r>
            <a:r>
              <a:rPr lang="en-GB" dirty="0">
                <a:solidFill>
                  <a:schemeClr val="accent1"/>
                </a:solidFill>
              </a:rPr>
              <a:t>.</a:t>
            </a:r>
            <a:r>
              <a:rPr lang="en-GB" dirty="0" err="1">
                <a:solidFill>
                  <a:schemeClr val="accent1"/>
                </a:solidFill>
              </a:rPr>
              <a:t>Rproj</a:t>
            </a:r>
            <a:r>
              <a:rPr lang="en-GB" dirty="0">
                <a:solidFill>
                  <a:schemeClr val="accent1"/>
                </a:solidFill>
              </a:rPr>
              <a:t> </a:t>
            </a:r>
            <a:r>
              <a:rPr lang="en-GB" dirty="0"/>
              <a:t>file and open it (double click on many systems).</a:t>
            </a:r>
          </a:p>
          <a:p>
            <a:r>
              <a:rPr lang="en-GB" dirty="0" err="1"/>
              <a:t>Rstudio</a:t>
            </a:r>
            <a:r>
              <a:rPr lang="en-GB" dirty="0"/>
              <a:t> will automatically start if it is not already running.</a:t>
            </a:r>
          </a:p>
          <a:p>
            <a:endParaRPr lang="en-GB" dirty="0"/>
          </a:p>
          <a:p>
            <a:endParaRPr lang="en-GB" dirty="0"/>
          </a:p>
        </p:txBody>
      </p:sp>
      <p:sp>
        <p:nvSpPr>
          <p:cNvPr id="3" name="Titre 2"/>
          <p:cNvSpPr>
            <a:spLocks noGrp="1"/>
          </p:cNvSpPr>
          <p:nvPr>
            <p:ph type="ctrTitle"/>
          </p:nvPr>
        </p:nvSpPr>
        <p:spPr/>
        <p:txBody>
          <a:bodyPr/>
          <a:lstStyle/>
          <a:p>
            <a:r>
              <a:rPr lang="en-GB" dirty="0"/>
              <a:t>Reopening an R Project from a File</a:t>
            </a:r>
          </a:p>
        </p:txBody>
      </p:sp>
    </p:spTree>
    <p:extLst>
      <p:ext uri="{BB962C8B-B14F-4D97-AF65-F5344CB8AC3E}">
        <p14:creationId xmlns:p14="http://schemas.microsoft.com/office/powerpoint/2010/main" val="465114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3505" y="1103473"/>
            <a:ext cx="8356990" cy="4993491"/>
          </a:xfrm>
        </p:spPr>
        <p:txBody>
          <a:bodyPr/>
          <a:lstStyle/>
          <a:p>
            <a:pPr marL="0" indent="0">
              <a:buNone/>
            </a:pPr>
            <a:endParaRPr lang="en-US" dirty="0"/>
          </a:p>
          <a:p>
            <a:pPr marL="0" indent="0">
              <a:buNone/>
            </a:pPr>
            <a:r>
              <a:rPr lang="en-US" dirty="0"/>
              <a:t>                    Make use of the </a:t>
            </a:r>
            <a:r>
              <a:rPr lang="en-US" dirty="0">
                <a:solidFill>
                  <a:schemeClr val="accent1"/>
                </a:solidFill>
              </a:rPr>
              <a:t>sticky notes</a:t>
            </a:r>
          </a:p>
          <a:p>
            <a:pPr marL="0" indent="0">
              <a:buNone/>
            </a:pPr>
            <a:endParaRPr lang="en-US" dirty="0"/>
          </a:p>
          <a:p>
            <a:pPr marL="0" marR="0" lvl="0" indent="0" fontAlgn="auto">
              <a:lnSpc>
                <a:spcPct val="100000"/>
              </a:lnSpc>
              <a:spcAft>
                <a:spcPts val="0"/>
              </a:spcAft>
              <a:buSzTx/>
              <a:buNone/>
              <a:tabLst/>
              <a:defRPr/>
            </a:pPr>
            <a:endParaRPr lang="en-US" dirty="0"/>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70706">
            <a:off x="1896866" y="2843530"/>
            <a:ext cx="2129966" cy="1773784"/>
          </a:xfrm>
          <a:prstGeom prst="rect">
            <a:avLst/>
          </a:prstGeom>
        </p:spPr>
      </p:pic>
      <p:pic>
        <p:nvPicPr>
          <p:cNvPr id="5" name="Image 4"/>
          <p:cNvPicPr>
            <a:picLocks noChangeAspect="1"/>
          </p:cNvPicPr>
          <p:nvPr/>
        </p:nvPicPr>
        <p:blipFill rotWithShape="1">
          <a:blip r:embed="rId4">
            <a:extLst>
              <a:ext uri="{28A0092B-C50C-407E-A947-70E740481C1C}">
                <a14:useLocalDpi xmlns:a14="http://schemas.microsoft.com/office/drawing/2010/main" val="0"/>
              </a:ext>
            </a:extLst>
          </a:blip>
          <a:srcRect l="22545" t="8255" r="17877" b="10261"/>
          <a:stretch/>
        </p:blipFill>
        <p:spPr>
          <a:xfrm rot="20826069">
            <a:off x="4523932" y="3118920"/>
            <a:ext cx="2341433" cy="2111721"/>
          </a:xfrm>
          <a:prstGeom prst="rect">
            <a:avLst/>
          </a:prstGeom>
        </p:spPr>
      </p:pic>
      <p:sp>
        <p:nvSpPr>
          <p:cNvPr id="8" name="TextBox 7">
            <a:extLst>
              <a:ext uri="{FF2B5EF4-FFF2-40B4-BE49-F238E27FC236}">
                <a16:creationId xmlns:a16="http://schemas.microsoft.com/office/drawing/2014/main" id="{A5437EE8-9413-49CA-862F-94B41D35469F}"/>
              </a:ext>
            </a:extLst>
          </p:cNvPr>
          <p:cNvSpPr txBox="1"/>
          <p:nvPr/>
        </p:nvSpPr>
        <p:spPr>
          <a:xfrm>
            <a:off x="1991358" y="5616027"/>
            <a:ext cx="1188720" cy="276999"/>
          </a:xfrm>
          <a:prstGeom prst="rect">
            <a:avLst/>
          </a:prstGeom>
          <a:noFill/>
        </p:spPr>
        <p:txBody>
          <a:bodyPr wrap="square" lIns="0" tIns="0" rIns="0" bIns="0" rtlCol="0">
            <a:spAutoFit/>
          </a:bodyPr>
          <a:lstStyle/>
          <a:p>
            <a:r>
              <a:rPr lang="de-CH" dirty="0">
                <a:effectLst>
                  <a:outerShdw blurRad="38100" dist="12700" dir="2700000" algn="ctr" rotWithShape="0">
                    <a:srgbClr val="000000">
                      <a:alpha val="50000"/>
                    </a:srgbClr>
                  </a:outerShdw>
                </a:effectLst>
              </a:rPr>
              <a:t>Yes/</a:t>
            </a:r>
            <a:r>
              <a:rPr lang="de-CH" dirty="0" err="1">
                <a:effectLst>
                  <a:outerShdw blurRad="38100" dist="12700" dir="2700000" algn="ctr" rotWithShape="0">
                    <a:srgbClr val="000000">
                      <a:alpha val="50000"/>
                    </a:srgbClr>
                  </a:outerShdw>
                </a:effectLst>
              </a:rPr>
              <a:t>Done</a:t>
            </a:r>
            <a:endParaRPr lang="en-CH" dirty="0" err="1">
              <a:effectLst>
                <a:outerShdw blurRad="38100" dist="12700" dir="2700000" algn="ctr" rotWithShape="0">
                  <a:srgbClr val="000000">
                    <a:alpha val="50000"/>
                  </a:srgbClr>
                </a:outerShdw>
              </a:effectLst>
            </a:endParaRPr>
          </a:p>
        </p:txBody>
      </p:sp>
      <p:sp>
        <p:nvSpPr>
          <p:cNvPr id="9" name="TextBox 8">
            <a:extLst>
              <a:ext uri="{FF2B5EF4-FFF2-40B4-BE49-F238E27FC236}">
                <a16:creationId xmlns:a16="http://schemas.microsoft.com/office/drawing/2014/main" id="{E89FFD14-4938-483D-9A70-CD281B3F2DE8}"/>
              </a:ext>
            </a:extLst>
          </p:cNvPr>
          <p:cNvSpPr txBox="1"/>
          <p:nvPr/>
        </p:nvSpPr>
        <p:spPr>
          <a:xfrm>
            <a:off x="5074430" y="5642651"/>
            <a:ext cx="1781713" cy="276999"/>
          </a:xfrm>
          <a:prstGeom prst="rect">
            <a:avLst/>
          </a:prstGeom>
          <a:noFill/>
        </p:spPr>
        <p:txBody>
          <a:bodyPr wrap="square" lIns="0" tIns="0" rIns="0" bIns="0" rtlCol="0">
            <a:spAutoFit/>
          </a:bodyPr>
          <a:lstStyle/>
          <a:p>
            <a:r>
              <a:rPr lang="de-CH" dirty="0" err="1">
                <a:effectLst>
                  <a:outerShdw blurRad="38100" dist="12700" dir="2700000" algn="ctr" rotWithShape="0">
                    <a:srgbClr val="000000">
                      <a:alpha val="50000"/>
                    </a:srgbClr>
                  </a:outerShdw>
                </a:effectLst>
              </a:rPr>
              <a:t>No</a:t>
            </a:r>
            <a:r>
              <a:rPr lang="de-CH" dirty="0">
                <a:effectLst>
                  <a:outerShdw blurRad="38100" dist="12700" dir="2700000" algn="ctr" rotWithShape="0">
                    <a:srgbClr val="000000">
                      <a:alpha val="50000"/>
                    </a:srgbClr>
                  </a:outerShdw>
                </a:effectLst>
              </a:rPr>
              <a:t>/Not </a:t>
            </a:r>
            <a:r>
              <a:rPr lang="de-CH" dirty="0" err="1">
                <a:effectLst>
                  <a:outerShdw blurRad="38100" dist="12700" dir="2700000" algn="ctr" rotWithShape="0">
                    <a:srgbClr val="000000">
                      <a:alpha val="50000"/>
                    </a:srgbClr>
                  </a:outerShdw>
                </a:effectLst>
              </a:rPr>
              <a:t>Done</a:t>
            </a:r>
            <a:endParaRPr lang="en-CH" dirty="0" err="1">
              <a:effectLst>
                <a:outerShdw blurRad="38100" dist="12700" dir="2700000" algn="ctr" rotWithShape="0">
                  <a:srgbClr val="000000">
                    <a:alpha val="50000"/>
                  </a:srgbClr>
                </a:outerShdw>
              </a:effectLst>
            </a:endParaRPr>
          </a:p>
        </p:txBody>
      </p:sp>
    </p:spTree>
    <p:extLst>
      <p:ext uri="{BB962C8B-B14F-4D97-AF65-F5344CB8AC3E}">
        <p14:creationId xmlns:p14="http://schemas.microsoft.com/office/powerpoint/2010/main" val="195799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pPr marL="342900" indent="-342900">
              <a:buFont typeface="Arial" panose="020B0604020202020204" pitchFamily="34" charset="0"/>
              <a:buChar char="•"/>
            </a:pPr>
            <a:r>
              <a:rPr lang="en-GB" sz="2000" dirty="0"/>
              <a:t>When closing or switching projects, the workspace and the history are automatically cleared. </a:t>
            </a:r>
          </a:p>
          <a:p>
            <a:r>
              <a:rPr lang="en-GB" sz="2000" dirty="0"/>
              <a:t>   </a:t>
            </a:r>
            <a:endParaRPr lang="en-GB" dirty="0"/>
          </a:p>
        </p:txBody>
      </p:sp>
      <p:sp>
        <p:nvSpPr>
          <p:cNvPr id="3" name="Titre 2"/>
          <p:cNvSpPr>
            <a:spLocks noGrp="1"/>
          </p:cNvSpPr>
          <p:nvPr>
            <p:ph type="ctrTitle"/>
          </p:nvPr>
        </p:nvSpPr>
        <p:spPr>
          <a:xfrm>
            <a:off x="258501" y="344402"/>
            <a:ext cx="7929218" cy="387798"/>
          </a:xfrm>
        </p:spPr>
        <p:txBody>
          <a:bodyPr/>
          <a:lstStyle/>
          <a:p>
            <a:r>
              <a:rPr lang="en-GB" dirty="0"/>
              <a:t>Workspace (.</a:t>
            </a:r>
            <a:r>
              <a:rPr lang="en-GB" dirty="0" err="1"/>
              <a:t>Rdata</a:t>
            </a:r>
            <a:r>
              <a:rPr lang="en-GB" dirty="0"/>
              <a:t>) and History (.</a:t>
            </a:r>
            <a:r>
              <a:rPr lang="en-GB" dirty="0" err="1"/>
              <a:t>Rhistory</a:t>
            </a:r>
            <a:r>
              <a:rPr lang="en-GB" dirty="0"/>
              <a:t>) Options</a:t>
            </a:r>
          </a:p>
        </p:txBody>
      </p:sp>
      <p:sp>
        <p:nvSpPr>
          <p:cNvPr id="5" name="Espace réservé du contenu 1"/>
          <p:cNvSpPr txBox="1">
            <a:spLocks/>
          </p:cNvSpPr>
          <p:nvPr/>
        </p:nvSpPr>
        <p:spPr>
          <a:xfrm>
            <a:off x="393504" y="2041928"/>
            <a:ext cx="8356991" cy="2929908"/>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1200"/>
              </a:spcAft>
              <a:buNone/>
            </a:pP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RStudio</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can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be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configured</a:t>
            </a:r>
            <a:r>
              <a:rPr lang="fr-CH" sz="2400" b="1" dirty="0">
                <a:solidFill>
                  <a:srgbClr val="F6F6F6"/>
                </a:solidFill>
                <a:latin typeface="Comic Sans MS" panose="030F0702030302020204" pitchFamily="66" charset="0"/>
              </a:rPr>
              <a:t> to </a:t>
            </a:r>
            <a:br>
              <a:rPr lang="fr-CH" sz="2400" b="1" dirty="0">
                <a:solidFill>
                  <a:srgbClr val="F6F6F6"/>
                </a:solidFill>
                <a:latin typeface="Comic Sans MS" panose="030F0702030302020204" pitchFamily="66" charset="0"/>
              </a:rPr>
            </a:br>
            <a:r>
              <a:rPr lang="fr-CH" sz="2400" b="1" dirty="0" err="1">
                <a:solidFill>
                  <a:srgbClr val="F6F6F6"/>
                </a:solidFill>
                <a:latin typeface="Comic Sans MS" panose="030F0702030302020204" pitchFamily="66" charset="0"/>
              </a:rPr>
              <a:t>save</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your</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workspace</a:t>
            </a:r>
            <a:r>
              <a:rPr lang="fr-CH" sz="2400" b="1" dirty="0">
                <a:solidFill>
                  <a:srgbClr val="F6F6F6"/>
                </a:solidFill>
                <a:latin typeface="Comic Sans MS" panose="030F0702030302020204" pitchFamily="66" charset="0"/>
              </a:rPr>
              <a:t> and </a:t>
            </a:r>
            <a:r>
              <a:rPr lang="fr-CH" sz="2400" b="1" dirty="0" err="1">
                <a:solidFill>
                  <a:srgbClr val="F6F6F6"/>
                </a:solidFill>
                <a:latin typeface="Comic Sans MS" panose="030F0702030302020204" pitchFamily="66" charset="0"/>
              </a:rPr>
              <a:t>history</a:t>
            </a:r>
            <a:r>
              <a:rPr lang="fr-CH" sz="2400" b="1" dirty="0">
                <a:solidFill>
                  <a:srgbClr val="F6F6F6"/>
                </a:solidFill>
                <a:latin typeface="Comic Sans MS" panose="030F0702030302020204" pitchFamily="66" charset="0"/>
              </a:rPr>
              <a:t> to a file </a:t>
            </a:r>
            <a:r>
              <a:rPr lang="fr-CH" sz="2400" b="1" dirty="0" err="1">
                <a:solidFill>
                  <a:srgbClr val="F6F6F6"/>
                </a:solidFill>
                <a:latin typeface="Comic Sans MS" panose="030F0702030302020204" pitchFamily="66" charset="0"/>
              </a:rPr>
              <a:t>upon</a:t>
            </a:r>
            <a:r>
              <a:rPr lang="fr-CH" sz="2400" b="1" dirty="0">
                <a:solidFill>
                  <a:srgbClr val="F6F6F6"/>
                </a:solidFill>
                <a:latin typeface="Comic Sans MS" panose="030F0702030302020204" pitchFamily="66" charset="0"/>
              </a:rPr>
              <a:t> </a:t>
            </a:r>
            <a:r>
              <a:rPr lang="fr-CH" sz="2400" b="1" dirty="0" err="1">
                <a:solidFill>
                  <a:srgbClr val="F6F6F6"/>
                </a:solidFill>
                <a:latin typeface="Comic Sans MS" panose="030F0702030302020204" pitchFamily="66" charset="0"/>
              </a:rPr>
              <a:t>closing</a:t>
            </a:r>
            <a:r>
              <a:rPr lang="fr-CH" sz="2400" b="1" dirty="0">
                <a:solidFill>
                  <a:srgbClr val="F6F6F6"/>
                </a:solidFill>
                <a:latin typeface="Comic Sans MS" panose="030F0702030302020204" pitchFamily="66" charset="0"/>
              </a:rPr>
              <a:t> a </a:t>
            </a:r>
            <a:r>
              <a:rPr lang="fr-CH" sz="2400" b="1" dirty="0" err="1">
                <a:solidFill>
                  <a:srgbClr val="F6F6F6"/>
                </a:solidFill>
                <a:latin typeface="Comic Sans MS" panose="030F0702030302020204" pitchFamily="66" charset="0"/>
              </a:rPr>
              <a:t>project</a:t>
            </a:r>
            <a:r>
              <a:rPr lang="fr-CH" sz="2400" b="1" dirty="0">
                <a:solidFill>
                  <a:srgbClr val="F6F6F6"/>
                </a:solidFill>
                <a:latin typeface="Comic Sans MS" panose="030F0702030302020204" pitchFamily="66" charset="0"/>
              </a:rPr>
              <a:t> - or not.</a:t>
            </a:r>
          </a:p>
          <a:p>
            <a:pPr marL="0" indent="0">
              <a:buNone/>
            </a:pPr>
            <a:r>
              <a:rPr lang="fr-CH" sz="2400" b="1" dirty="0">
                <a:solidFill>
                  <a:srgbClr val="F6F6F6"/>
                </a:solidFill>
                <a:latin typeface="Comic Sans MS" panose="030F0702030302020204" pitchFamily="66" charset="0"/>
              </a:rPr>
              <a:t>Menu: </a:t>
            </a:r>
          </a:p>
          <a:p>
            <a:pPr marL="0" indent="0">
              <a:buNone/>
            </a:pPr>
            <a:r>
              <a:rPr lang="fr-CH" sz="2000" b="1" dirty="0">
                <a:solidFill>
                  <a:srgbClr val="F6F6F6"/>
                </a:solidFill>
                <a:latin typeface="Comic Sans MS" panose="030F0702030302020204" pitchFamily="66" charset="0"/>
              </a:rPr>
              <a:t>Tools –&gt; Global Options –&gt; General (set default for all </a:t>
            </a:r>
            <a:r>
              <a:rPr lang="fr-CH" sz="2000" b="1" dirty="0" err="1">
                <a:solidFill>
                  <a:srgbClr val="F6F6F6"/>
                </a:solidFill>
                <a:latin typeface="Comic Sans MS" panose="030F0702030302020204" pitchFamily="66" charset="0"/>
              </a:rPr>
              <a:t>projects</a:t>
            </a:r>
            <a:r>
              <a:rPr lang="fr-CH" sz="2000" b="1" dirty="0">
                <a:solidFill>
                  <a:srgbClr val="F6F6F6"/>
                </a:solidFill>
                <a:latin typeface="Comic Sans MS" panose="030F0702030302020204" pitchFamily="66" charset="0"/>
              </a:rPr>
              <a:t>)</a:t>
            </a:r>
          </a:p>
          <a:p>
            <a:pPr marL="0" indent="0">
              <a:buNone/>
            </a:pPr>
            <a:r>
              <a:rPr lang="fr-CH" sz="2000" b="1" dirty="0">
                <a:solidFill>
                  <a:srgbClr val="F6F6F6"/>
                </a:solidFill>
                <a:latin typeface="Comic Sans MS" panose="030F0702030302020204" pitchFamily="66" charset="0"/>
              </a:rPr>
              <a:t>Tools –&gt; Project Options –&gt; General (settings for one </a:t>
            </a:r>
            <a:r>
              <a:rPr lang="fr-CH" sz="2000" b="1" dirty="0" err="1">
                <a:solidFill>
                  <a:srgbClr val="F6F6F6"/>
                </a:solidFill>
                <a:latin typeface="Comic Sans MS" panose="030F0702030302020204" pitchFamily="66" charset="0"/>
              </a:rPr>
              <a:t>project</a:t>
            </a:r>
            <a:r>
              <a:rPr lang="fr-CH" sz="2000" b="1" dirty="0">
                <a:solidFill>
                  <a:srgbClr val="F6F6F6"/>
                </a:solidFill>
                <a:latin typeface="Comic Sans MS" panose="030F0702030302020204" pitchFamily="66" charset="0"/>
              </a:rPr>
              <a:t>)</a:t>
            </a:r>
          </a:p>
          <a:p>
            <a:pPr marL="0" indent="0" algn="ctr">
              <a:buNone/>
            </a:pPr>
            <a:endParaRPr lang="en-NZ" sz="2400" b="1" dirty="0">
              <a:solidFill>
                <a:srgbClr val="F6F6F6"/>
              </a:solidFill>
              <a:latin typeface="Comic Sans MS" panose="030F0702030302020204" pitchFamily="66" charset="0"/>
            </a:endParaRPr>
          </a:p>
        </p:txBody>
      </p:sp>
      <p:sp>
        <p:nvSpPr>
          <p:cNvPr id="6" name="Espace réservé du contenu 1"/>
          <p:cNvSpPr txBox="1">
            <a:spLocks/>
          </p:cNvSpPr>
          <p:nvPr/>
        </p:nvSpPr>
        <p:spPr>
          <a:xfrm>
            <a:off x="393503" y="5227925"/>
            <a:ext cx="8356991" cy="1176831"/>
          </a:xfrm>
          <a:prstGeom prst="rect">
            <a:avLst/>
          </a:prstGeom>
          <a:solidFill>
            <a:schemeClr val="tx2"/>
          </a:solidFill>
        </p:spPr>
        <p:txBody>
          <a:bodyPr lIns="182880" tIns="182880" rIns="182880" bIns="18288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NZ" sz="2400" b="1" dirty="0">
                <a:solidFill>
                  <a:srgbClr val="F6F6F6"/>
                </a:solidFill>
                <a:latin typeface="Comic Sans MS" panose="030F0702030302020204" pitchFamily="66" charset="0"/>
              </a:rPr>
              <a:t>CAUTION: .</a:t>
            </a:r>
            <a:r>
              <a:rPr lang="en-NZ" sz="2400" b="1" dirty="0" err="1">
                <a:solidFill>
                  <a:srgbClr val="F6F6F6"/>
                </a:solidFill>
                <a:latin typeface="Comic Sans MS" panose="030F0702030302020204" pitchFamily="66" charset="0"/>
              </a:rPr>
              <a:t>Rdata</a:t>
            </a:r>
            <a:r>
              <a:rPr lang="en-NZ" sz="2400" b="1" dirty="0">
                <a:solidFill>
                  <a:srgbClr val="F6F6F6"/>
                </a:solidFill>
                <a:latin typeface="Comic Sans MS" panose="030F0702030302020204" pitchFamily="66" charset="0"/>
              </a:rPr>
              <a:t> files can be very large. </a:t>
            </a:r>
          </a:p>
          <a:p>
            <a:pPr marL="0" indent="0">
              <a:buNone/>
            </a:pPr>
            <a:r>
              <a:rPr lang="en-NZ" sz="2400" b="1" dirty="0">
                <a:solidFill>
                  <a:srgbClr val="F6F6F6"/>
                </a:solidFill>
                <a:latin typeface="Comic Sans MS" panose="030F0702030302020204" pitchFamily="66" charset="0"/>
              </a:rPr>
              <a:t>Save only when you have space on your hard drive!</a:t>
            </a:r>
          </a:p>
        </p:txBody>
      </p:sp>
    </p:spTree>
    <p:extLst>
      <p:ext uri="{BB962C8B-B14F-4D97-AF65-F5344CB8AC3E}">
        <p14:creationId xmlns:p14="http://schemas.microsoft.com/office/powerpoint/2010/main" val="3633234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258480" y="216720"/>
            <a:ext cx="8636760" cy="6378480"/>
          </a:xfrm>
          <a:prstGeom prst="rect">
            <a:avLst/>
          </a:prstGeom>
          <a:noFill/>
          <a:ln w="25560">
            <a:noFill/>
          </a:ln>
        </p:spPr>
        <p:style>
          <a:lnRef idx="0">
            <a:scrgbClr r="0" g="0" b="0"/>
          </a:lnRef>
          <a:fillRef idx="0">
            <a:scrgbClr r="0" g="0" b="0"/>
          </a:fillRef>
          <a:effectRef idx="0">
            <a:scrgbClr r="0" g="0" b="0"/>
          </a:effectRef>
          <a:fontRef idx="minor"/>
        </p:style>
      </p:sp>
      <p:sp>
        <p:nvSpPr>
          <p:cNvPr id="199" name="CustomShape 2"/>
          <p:cNvSpPr/>
          <p:nvPr/>
        </p:nvSpPr>
        <p:spPr>
          <a:xfrm>
            <a:off x="393480" y="1366576"/>
            <a:ext cx="8470440" cy="5135824"/>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39"/>
              </a:spcBef>
            </a:pPr>
            <a:r>
              <a:rPr lang="de-CH" sz="2000" spc="-1" dirty="0">
                <a:solidFill>
                  <a:srgbClr val="262626"/>
                </a:solidFill>
                <a:latin typeface="Calibri"/>
                <a:ea typeface="Noto Sans CJK SC"/>
              </a:rPr>
              <a:t>4) Look at the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options</a:t>
            </a:r>
            <a:r>
              <a:rPr lang="en-US" sz="2000" spc="-1" dirty="0">
                <a:solidFill>
                  <a:srgbClr val="262626"/>
                </a:solidFill>
                <a:latin typeface="Calibri"/>
                <a:ea typeface="Noto Sans CJK SC"/>
              </a:rPr>
              <a:t> (RStudio’s </a:t>
            </a:r>
            <a:r>
              <a:rPr lang="en-US" sz="2000" i="1" spc="-1" dirty="0">
                <a:solidFill>
                  <a:srgbClr val="262626"/>
                </a:solidFill>
                <a:latin typeface="Calibri"/>
                <a:ea typeface="Noto Sans CJK SC"/>
              </a:rPr>
              <a:t>Tools</a:t>
            </a:r>
            <a:r>
              <a:rPr lang="en-US" sz="2000" spc="-1" dirty="0">
                <a:solidFill>
                  <a:srgbClr val="262626"/>
                </a:solidFill>
                <a:latin typeface="Calibri"/>
                <a:ea typeface="Noto Sans CJK SC"/>
              </a:rPr>
              <a:t> menu). If needed, modify them to save your workspace and history and to restore them at startup.</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if this works:</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In your course folder, (double-)click the .rproj file.</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Does your project open? Are your variables still in the Environment?</a:t>
            </a:r>
          </a:p>
          <a:p>
            <a:pPr>
              <a:spcBef>
                <a:spcPts val="439"/>
              </a:spcBef>
            </a:pPr>
            <a:endParaRPr lang="de-CH" sz="2000" spc="-1" dirty="0">
              <a:solidFill>
                <a:srgbClr val="262626"/>
              </a:solidFill>
              <a:latin typeface="Calibri"/>
              <a:ea typeface="Noto Sans CJK SC"/>
            </a:endParaRPr>
          </a:p>
          <a:p>
            <a:pPr>
              <a:spcBef>
                <a:spcPts val="439"/>
              </a:spcBef>
            </a:pPr>
            <a:r>
              <a:rPr lang="de-CH" sz="2000" spc="-1" dirty="0">
                <a:solidFill>
                  <a:srgbClr val="262626"/>
                </a:solidFill>
                <a:latin typeface="Calibri"/>
                <a:ea typeface="Noto Sans CJK SC"/>
              </a:rPr>
              <a:t>Check </a:t>
            </a:r>
            <a:r>
              <a:rPr lang="de-CH" sz="2000" spc="-1" dirty="0" err="1">
                <a:solidFill>
                  <a:srgbClr val="262626"/>
                </a:solidFill>
                <a:latin typeface="Calibri"/>
                <a:ea typeface="Noto Sans CJK SC"/>
              </a:rPr>
              <a:t>if</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works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too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Close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a:solidFill>
                  <a:srgbClr val="262626"/>
                </a:solidFill>
                <a:latin typeface="Calibri"/>
                <a:ea typeface="Noto Sans CJK SC"/>
              </a:rPr>
              <a:t>Open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again</a:t>
            </a:r>
            <a:r>
              <a:rPr lang="de-CH" sz="2000" spc="-1" dirty="0">
                <a:solidFill>
                  <a:srgbClr val="262626"/>
                </a:solidFill>
                <a:latin typeface="Calibri"/>
                <a:ea typeface="Noto Sans CJK SC"/>
              </a:rPr>
              <a:t>. </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Verify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that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is</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currently</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closed</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How</a:t>
            </a:r>
            <a:r>
              <a:rPr lang="de-CH" sz="2000" spc="-1" dirty="0">
                <a:solidFill>
                  <a:srgbClr val="262626"/>
                </a:solidFill>
                <a:latin typeface="Calibri"/>
                <a:ea typeface="Noto Sans CJK SC"/>
              </a:rPr>
              <a:t> do </a:t>
            </a:r>
            <a:r>
              <a:rPr lang="de-CH" sz="2000" spc="-1" dirty="0" err="1">
                <a:solidFill>
                  <a:srgbClr val="262626"/>
                </a:solidFill>
                <a:latin typeface="Calibri"/>
                <a:ea typeface="Noto Sans CJK SC"/>
              </a:rPr>
              <a:t>you</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see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this</a:t>
            </a:r>
            <a:r>
              <a:rPr lang="de-CH" sz="2000" spc="-1" dirty="0">
                <a:solidFill>
                  <a:srgbClr val="262626"/>
                </a:solidFill>
                <a:latin typeface="Calibri"/>
                <a:ea typeface="Noto Sans CJK SC"/>
              </a:rPr>
              <a:t>?</a:t>
            </a:r>
          </a:p>
          <a:p>
            <a:pPr marL="342900" indent="-342900">
              <a:spcBef>
                <a:spcPts val="439"/>
              </a:spcBef>
              <a:buFont typeface="Arial" panose="020B0604020202020204" pitchFamily="34" charset="0"/>
              <a:buChar char="•"/>
            </a:pPr>
            <a:r>
              <a:rPr lang="de-CH" sz="2000" spc="-1" dirty="0" err="1">
                <a:solidFill>
                  <a:srgbClr val="262626"/>
                </a:solidFill>
                <a:latin typeface="Calibri"/>
                <a:ea typeface="Noto Sans CJK SC"/>
              </a:rPr>
              <a:t>From</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inside</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RStudio</a:t>
            </a:r>
            <a:r>
              <a:rPr lang="de-CH" sz="2000" spc="-1" dirty="0">
                <a:solidFill>
                  <a:srgbClr val="262626"/>
                </a:solidFill>
                <a:latin typeface="Calibri"/>
                <a:ea typeface="Noto Sans CJK SC"/>
              </a:rPr>
              <a:t>, open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a:t>
            </a:r>
            <a:r>
              <a:rPr lang="de-CH" sz="2000" spc="-1" dirty="0" err="1">
                <a:solidFill>
                  <a:srgbClr val="262626"/>
                </a:solidFill>
                <a:latin typeface="Calibri"/>
                <a:ea typeface="Noto Sans CJK SC"/>
              </a:rPr>
              <a:t>project</a:t>
            </a:r>
            <a:r>
              <a:rPr lang="de-CH" sz="2000" spc="-1" dirty="0">
                <a:solidFill>
                  <a:srgbClr val="262626"/>
                </a:solidFill>
                <a:latin typeface="Calibri"/>
                <a:ea typeface="Noto Sans CJK SC"/>
              </a:rPr>
              <a:t>. Are </a:t>
            </a:r>
            <a:r>
              <a:rPr lang="de-CH" sz="2000" spc="-1" dirty="0" err="1">
                <a:solidFill>
                  <a:srgbClr val="262626"/>
                </a:solidFill>
                <a:latin typeface="Calibri"/>
                <a:ea typeface="Noto Sans CJK SC"/>
              </a:rPr>
              <a:t>your</a:t>
            </a:r>
            <a:r>
              <a:rPr lang="de-CH" sz="2000" spc="-1" dirty="0">
                <a:solidFill>
                  <a:srgbClr val="262626"/>
                </a:solidFill>
                <a:latin typeface="Calibri"/>
                <a:ea typeface="Noto Sans CJK SC"/>
              </a:rPr>
              <a:t> variables </a:t>
            </a:r>
            <a:r>
              <a:rPr lang="de-CH" sz="2000" spc="-1" dirty="0" err="1">
                <a:solidFill>
                  <a:srgbClr val="262626"/>
                </a:solidFill>
                <a:latin typeface="Calibri"/>
                <a:ea typeface="Noto Sans CJK SC"/>
              </a:rPr>
              <a:t>now</a:t>
            </a:r>
            <a:r>
              <a:rPr lang="de-CH" sz="2000" spc="-1" dirty="0">
                <a:solidFill>
                  <a:srgbClr val="262626"/>
                </a:solidFill>
                <a:latin typeface="Calibri"/>
                <a:ea typeface="Noto Sans CJK SC"/>
              </a:rPr>
              <a:t> in </a:t>
            </a:r>
            <a:r>
              <a:rPr lang="de-CH" sz="2000" spc="-1" dirty="0" err="1">
                <a:solidFill>
                  <a:srgbClr val="262626"/>
                </a:solidFill>
                <a:latin typeface="Calibri"/>
                <a:ea typeface="Noto Sans CJK SC"/>
              </a:rPr>
              <a:t>the</a:t>
            </a:r>
            <a:r>
              <a:rPr lang="de-CH" sz="2000" spc="-1" dirty="0">
                <a:solidFill>
                  <a:srgbClr val="262626"/>
                </a:solidFill>
                <a:latin typeface="Calibri"/>
                <a:ea typeface="Noto Sans CJK SC"/>
              </a:rPr>
              <a:t> Environment? </a:t>
            </a:r>
          </a:p>
          <a:p>
            <a:pPr>
              <a:spcBef>
                <a:spcPts val="439"/>
              </a:spcBef>
            </a:pPr>
            <a:endParaRPr lang="en-US" sz="2000" spc="-1" dirty="0">
              <a:solidFill>
                <a:srgbClr val="262626"/>
              </a:solidFill>
              <a:latin typeface="Calibri"/>
              <a:ea typeface="Noto Sans CJK SC"/>
            </a:endParaRPr>
          </a:p>
        </p:txBody>
      </p:sp>
      <p:sp>
        <p:nvSpPr>
          <p:cNvPr id="200" name="CustomShape 3"/>
          <p:cNvSpPr/>
          <p:nvPr/>
        </p:nvSpPr>
        <p:spPr>
          <a:xfrm>
            <a:off x="258480" y="216720"/>
            <a:ext cx="7939440" cy="6058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Let’s practice – 2bis</a:t>
            </a:r>
            <a:endParaRPr lang="en-US" sz="4000" spc="-1" dirty="0">
              <a:solidFill>
                <a:prstClr val="black"/>
              </a:solidFill>
            </a:endParaRPr>
          </a:p>
        </p:txBody>
      </p:sp>
    </p:spTree>
    <p:extLst>
      <p:ext uri="{BB962C8B-B14F-4D97-AF65-F5344CB8AC3E}">
        <p14:creationId xmlns:p14="http://schemas.microsoft.com/office/powerpoint/2010/main" val="391424196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Tree>
    <p:extLst>
      <p:ext uri="{BB962C8B-B14F-4D97-AF65-F5344CB8AC3E}">
        <p14:creationId xmlns:p14="http://schemas.microsoft.com/office/powerpoint/2010/main" val="201605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spcAft>
                <a:spcPts val="1200"/>
              </a:spcAft>
              <a:buNone/>
            </a:pPr>
            <a:r>
              <a:rPr lang="en-US" b="1" dirty="0">
                <a:solidFill>
                  <a:schemeClr val="tx1"/>
                </a:solidFill>
              </a:rPr>
              <a:t>Before quitting R, you have the option of saving everything that is currently in your workspace to a file.</a:t>
            </a:r>
          </a:p>
          <a:p>
            <a:pPr marL="342900" lvl="1" indent="-342900"/>
            <a:r>
              <a:rPr lang="en-US" dirty="0">
                <a:solidFill>
                  <a:schemeClr val="tx1"/>
                </a:solidFill>
              </a:rPr>
              <a:t>To save your entire workspace, use </a:t>
            </a:r>
            <a:r>
              <a:rPr lang="en-US" b="1" dirty="0" err="1">
                <a:solidFill>
                  <a:srgbClr val="4E81BD"/>
                </a:solidFill>
              </a:rPr>
              <a:t>save.image</a:t>
            </a:r>
            <a:r>
              <a:rPr lang="en-US" b="1" dirty="0">
                <a:solidFill>
                  <a:srgbClr val="4E81BD"/>
                </a:solidFill>
              </a:rPr>
              <a:t>() </a:t>
            </a:r>
            <a:r>
              <a:rPr lang="en-US" dirty="0">
                <a:solidFill>
                  <a:schemeClr val="tx1"/>
                </a:solidFill>
              </a:rPr>
              <a:t>and pass a file path of your choice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err="1">
                <a:solidFill>
                  <a:srgbClr val="4F81BD"/>
                </a:solidFill>
                <a:latin typeface="Lucida Console" panose="020B0609040504020204" pitchFamily="49" charset="0"/>
                <a:ea typeface="Courier" charset="0"/>
                <a:cs typeface="Courier" charset="0"/>
              </a:rPr>
              <a:t>save.image</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endParaRPr lang="en-US" sz="1800" dirty="0">
              <a:solidFill>
                <a:schemeClr val="tx1"/>
              </a:solidFill>
              <a:latin typeface="Lucida Console" panose="020B0609040504020204" pitchFamily="49" charset="0"/>
            </a:endParaRPr>
          </a:p>
          <a:p>
            <a:pPr marL="0" lvl="1" indent="0">
              <a:buNone/>
            </a:pPr>
            <a:endParaRPr lang="en-US" dirty="0">
              <a:solidFill>
                <a:schemeClr val="tx1"/>
              </a:solidFill>
            </a:endParaRPr>
          </a:p>
          <a:p>
            <a:pPr marL="342900" lvl="1" indent="-342900"/>
            <a:r>
              <a:rPr lang="en-US" dirty="0">
                <a:solidFill>
                  <a:schemeClr val="tx1"/>
                </a:solidFill>
              </a:rPr>
              <a:t>To save only specific R objects from the workspace, use </a:t>
            </a:r>
            <a:r>
              <a:rPr lang="en-US" b="1" dirty="0">
                <a:solidFill>
                  <a:srgbClr val="4E81BD"/>
                </a:solidFill>
              </a:rPr>
              <a:t>save()</a:t>
            </a:r>
            <a:r>
              <a:rPr lang="en-US" b="1" dirty="0">
                <a:solidFill>
                  <a:schemeClr val="tx1"/>
                </a:solidFill>
              </a:rPr>
              <a:t>, </a:t>
            </a:r>
            <a:r>
              <a:rPr lang="en-US" dirty="0">
                <a:solidFill>
                  <a:schemeClr val="tx1"/>
                </a:solidFill>
              </a:rPr>
              <a:t>pass all objects you want to save and a file path of your choice</a:t>
            </a:r>
          </a:p>
          <a:p>
            <a:pPr marL="0" lvl="1" indent="0">
              <a:buNone/>
            </a:pPr>
            <a:r>
              <a:rPr lang="en-US" sz="1800" dirty="0">
                <a:solidFill>
                  <a:srgbClr val="4F81BD"/>
                </a:solidFill>
                <a:latin typeface="Lucida Console" panose="020B0609040504020204" pitchFamily="49" charset="0"/>
                <a:ea typeface="Courier" charset="0"/>
                <a:cs typeface="Courier" charset="0"/>
              </a:rPr>
              <a:t>&gt; </a:t>
            </a:r>
            <a:r>
              <a:rPr lang="en-GB" sz="1800" dirty="0">
                <a:solidFill>
                  <a:srgbClr val="4F81BD"/>
                </a:solidFill>
                <a:latin typeface="Lucida Console" panose="020B0609040504020204" pitchFamily="49" charset="0"/>
                <a:ea typeface="Courier" charset="0"/>
                <a:cs typeface="Courier" charset="0"/>
              </a:rPr>
              <a:t>save(x, y, </a:t>
            </a:r>
            <a:r>
              <a:rPr lang="en-GB" sz="1800" dirty="0" err="1">
                <a:solidFill>
                  <a:srgbClr val="4F81BD"/>
                </a:solidFill>
                <a:latin typeface="Lucida Console" panose="020B0609040504020204" pitchFamily="49" charset="0"/>
                <a:ea typeface="Courier" charset="0"/>
                <a:cs typeface="Courier" charset="0"/>
              </a:rPr>
              <a:t>my_sum</a:t>
            </a:r>
            <a:r>
              <a:rPr lang="en-GB" sz="1800" dirty="0">
                <a:solidFill>
                  <a:srgbClr val="4F81BD"/>
                </a:solidFill>
                <a:latin typeface="Lucida Console" panose="020B0609040504020204" pitchFamily="49" charset="0"/>
                <a:ea typeface="Courier" charset="0"/>
                <a:cs typeface="Courier" charset="0"/>
              </a:rPr>
              <a:t>, file="</a:t>
            </a:r>
            <a:r>
              <a:rPr lang="en-US" sz="1800" dirty="0" err="1">
                <a:solidFill>
                  <a:srgbClr val="4F81BD"/>
                </a:solidFill>
                <a:latin typeface="Lucida Console" panose="020B0609040504020204" pitchFamily="49" charset="0"/>
                <a:ea typeface="Courier" charset="0"/>
                <a:cs typeface="Courier" charset="0"/>
              </a:rPr>
              <a:t>my_precious_objects.RData</a:t>
            </a:r>
            <a:r>
              <a:rPr lang="en-US" sz="1800" dirty="0">
                <a:solidFill>
                  <a:srgbClr val="4F81BD"/>
                </a:solidFill>
                <a:latin typeface="Lucida Console" panose="020B0609040504020204" pitchFamily="49" charset="0"/>
                <a:ea typeface="Courier" charset="0"/>
                <a:cs typeface="Courier" charset="0"/>
              </a:rPr>
              <a:t>"</a:t>
            </a:r>
            <a:r>
              <a:rPr lang="en-GB"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Saving the workspace (.</a:t>
            </a:r>
            <a:r>
              <a:rPr lang="en-US" dirty="0" err="1"/>
              <a:t>RData</a:t>
            </a:r>
            <a:r>
              <a:rPr lang="en-US" dirty="0"/>
              <a:t> file)</a:t>
            </a:r>
          </a:p>
        </p:txBody>
      </p:sp>
      <p:sp>
        <p:nvSpPr>
          <p:cNvPr id="4" name="Espace réservé du contenu 1"/>
          <p:cNvSpPr txBox="1">
            <a:spLocks/>
          </p:cNvSpPr>
          <p:nvPr/>
        </p:nvSpPr>
        <p:spPr>
          <a:xfrm>
            <a:off x="402649" y="5454868"/>
            <a:ext cx="7511468" cy="610652"/>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b="1" dirty="0">
                <a:solidFill>
                  <a:srgbClr val="F6F6F6"/>
                </a:solidFill>
                <a:latin typeface="Comic Sans MS" panose="030F0702030302020204" pitchFamily="66" charset="0"/>
              </a:rPr>
              <a:t>.</a:t>
            </a:r>
            <a:r>
              <a:rPr lang="en-GB" b="1" dirty="0" err="1">
                <a:solidFill>
                  <a:srgbClr val="F6F6F6"/>
                </a:solidFill>
                <a:latin typeface="Comic Sans MS" panose="030F0702030302020204" pitchFamily="66" charset="0"/>
              </a:rPr>
              <a:t>Rdata</a:t>
            </a:r>
            <a:r>
              <a:rPr lang="en-GB" b="1" dirty="0">
                <a:solidFill>
                  <a:srgbClr val="F6F6F6"/>
                </a:solidFill>
                <a:latin typeface="Comic Sans MS" panose="030F0702030302020204" pitchFamily="66" charset="0"/>
              </a:rPr>
              <a:t> files are not human readable.</a:t>
            </a:r>
          </a:p>
        </p:txBody>
      </p:sp>
    </p:spTree>
    <p:extLst>
      <p:ext uri="{BB962C8B-B14F-4D97-AF65-F5344CB8AC3E}">
        <p14:creationId xmlns:p14="http://schemas.microsoft.com/office/powerpoint/2010/main" val="157675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workspace (.</a:t>
            </a:r>
            <a:r>
              <a:rPr lang="en-US" dirty="0" err="1"/>
              <a:t>RData</a:t>
            </a:r>
            <a:r>
              <a:rPr lang="en-US" dirty="0"/>
              <a:t> file)</a:t>
            </a:r>
          </a:p>
        </p:txBody>
      </p:sp>
    </p:spTree>
    <p:extLst>
      <p:ext uri="{BB962C8B-B14F-4D97-AF65-F5344CB8AC3E}">
        <p14:creationId xmlns:p14="http://schemas.microsoft.com/office/powerpoint/2010/main" val="3161142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02649" y="1167788"/>
            <a:ext cx="8356990" cy="5352900"/>
          </a:xfrm>
        </p:spPr>
        <p:txBody>
          <a:bodyPr/>
          <a:lstStyle/>
          <a:p>
            <a:pPr marL="0" lvl="1" indent="0">
              <a:buNone/>
            </a:pPr>
            <a:endParaRPr lang="en-US" dirty="0">
              <a:solidFill>
                <a:schemeClr val="tx1"/>
              </a:solidFill>
            </a:endParaRPr>
          </a:p>
          <a:p>
            <a:pPr marL="0" lvl="1" indent="0">
              <a:spcAft>
                <a:spcPts val="1200"/>
              </a:spcAft>
              <a:buNone/>
            </a:pPr>
            <a:r>
              <a:rPr lang="en-US" b="1" dirty="0">
                <a:solidFill>
                  <a:schemeClr val="tx1"/>
                </a:solidFill>
              </a:rPr>
              <a:t>After re-starting R, you can load the workspace or the saved objects again.</a:t>
            </a:r>
            <a:endParaRPr lang="en-US" dirty="0">
              <a:solidFill>
                <a:schemeClr val="tx1"/>
              </a:solidFill>
            </a:endParaRPr>
          </a:p>
          <a:p>
            <a:r>
              <a:rPr lang="en-US" sz="2000" dirty="0"/>
              <a:t>Use </a:t>
            </a:r>
            <a:r>
              <a:rPr lang="en-US" sz="2000" b="1" dirty="0">
                <a:solidFill>
                  <a:srgbClr val="4F81BD"/>
                </a:solidFill>
              </a:rPr>
              <a:t>load() </a:t>
            </a:r>
            <a:r>
              <a:rPr lang="en-US" sz="2000" dirty="0">
                <a:solidFill>
                  <a:schemeClr val="tx1"/>
                </a:solidFill>
              </a:rPr>
              <a:t>with the path to the desired .</a:t>
            </a:r>
            <a:r>
              <a:rPr lang="en-US" sz="2000" dirty="0" err="1">
                <a:solidFill>
                  <a:schemeClr val="tx1"/>
                </a:solidFill>
              </a:rPr>
              <a:t>Rdata</a:t>
            </a:r>
            <a:r>
              <a:rPr lang="en-US" sz="2000" dirty="0">
                <a:solidFill>
                  <a:schemeClr val="tx1"/>
                </a:solidFill>
              </a:rPr>
              <a:t> file as argument</a:t>
            </a:r>
          </a:p>
          <a:p>
            <a:pPr marL="0" lvl="1" indent="0">
              <a:buNone/>
            </a:pPr>
            <a:r>
              <a:rPr lang="en-US" sz="1800" dirty="0">
                <a:solidFill>
                  <a:srgbClr val="4F81BD"/>
                </a:solidFill>
                <a:latin typeface="Lucida Console" panose="020B0609040504020204" pitchFamily="49" charset="0"/>
                <a:ea typeface="Courier" charset="0"/>
                <a:cs typeface="Courier" charset="0"/>
              </a:rPr>
              <a:t>&gt; load("</a:t>
            </a:r>
            <a:r>
              <a:rPr lang="en-GB" sz="1800" dirty="0">
                <a:solidFill>
                  <a:srgbClr val="4F81BD"/>
                </a:solidFill>
                <a:latin typeface="Lucida Console" panose="020B0609040504020204" pitchFamily="49" charset="0"/>
                <a:ea typeface="Courier" charset="0"/>
                <a:cs typeface="Courier" charset="0"/>
              </a:rPr>
              <a:t>workspace_1</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RData</a:t>
            </a:r>
            <a:r>
              <a:rPr lang="en-US" sz="1800" dirty="0">
                <a:solidFill>
                  <a:srgbClr val="4F81BD"/>
                </a:solidFill>
                <a:latin typeface="Lucida Console" panose="020B0609040504020204" pitchFamily="49" charset="0"/>
                <a:ea typeface="Courier" charset="0"/>
                <a:cs typeface="Courier" charset="0"/>
              </a:rPr>
              <a:t>")</a:t>
            </a:r>
          </a:p>
          <a:p>
            <a:pPr marL="7938" lvl="1" indent="-192088"/>
            <a:endParaRPr lang="en-GB" sz="2000" dirty="0">
              <a:solidFill>
                <a:srgbClr val="4F81BD"/>
              </a:solidFill>
              <a:latin typeface="Courier" charset="0"/>
              <a:ea typeface="Courier" charset="0"/>
              <a:cs typeface="Courier" charset="0"/>
            </a:endParaRPr>
          </a:p>
          <a:p>
            <a:pPr marL="0" lvl="1" indent="0">
              <a:buNone/>
            </a:pPr>
            <a:endParaRPr lang="en-US" dirty="0">
              <a:solidFill>
                <a:srgbClr val="4F81BD"/>
              </a:solidFill>
            </a:endParaRPr>
          </a:p>
          <a:p>
            <a:pPr marL="0" lvl="1" indent="0">
              <a:buNone/>
            </a:pPr>
            <a:endParaRPr lang="en-US" dirty="0">
              <a:solidFill>
                <a:srgbClr val="4F81BD"/>
              </a:solidFill>
            </a:endParaRPr>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a saved the workspace (.</a:t>
            </a:r>
            <a:r>
              <a:rPr lang="en-US" dirty="0" err="1"/>
              <a:t>RData</a:t>
            </a:r>
            <a:r>
              <a:rPr lang="en-US" dirty="0"/>
              <a:t> file)</a:t>
            </a:r>
          </a:p>
        </p:txBody>
      </p:sp>
      <p:sp>
        <p:nvSpPr>
          <p:cNvPr id="4" name="Espace réservé du contenu 1"/>
          <p:cNvSpPr txBox="1">
            <a:spLocks/>
          </p:cNvSpPr>
          <p:nvPr/>
        </p:nvSpPr>
        <p:spPr>
          <a:xfrm>
            <a:off x="402649" y="3475179"/>
            <a:ext cx="8345853" cy="3045509"/>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2400" b="1" dirty="0">
                <a:solidFill>
                  <a:srgbClr val="F6F6F6"/>
                </a:solidFill>
                <a:latin typeface="Comic Sans MS" panose="030F0702030302020204" pitchFamily="66" charset="0"/>
              </a:rPr>
              <a:t>.</a:t>
            </a:r>
            <a:r>
              <a:rPr lang="en-GB" sz="2400" b="1" dirty="0" err="1">
                <a:solidFill>
                  <a:srgbClr val="F6F6F6"/>
                </a:solidFill>
                <a:latin typeface="Comic Sans MS" panose="030F0702030302020204" pitchFamily="66" charset="0"/>
              </a:rPr>
              <a:t>Rdata</a:t>
            </a:r>
            <a:r>
              <a:rPr lang="en-GB" sz="2400" b="1" dirty="0">
                <a:solidFill>
                  <a:srgbClr val="F6F6F6"/>
                </a:solidFill>
                <a:latin typeface="Comic Sans MS" panose="030F0702030302020204" pitchFamily="66" charset="0"/>
              </a:rPr>
              <a:t> files are useful when</a:t>
            </a:r>
          </a:p>
          <a:p>
            <a:pPr marL="0" indent="0">
              <a:buNone/>
            </a:pPr>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want to start at the next session where you left off, without recalculating what you already did</a:t>
            </a:r>
          </a:p>
          <a:p>
            <a:endParaRPr lang="en-GB" sz="2400" b="1" dirty="0">
              <a:solidFill>
                <a:srgbClr val="F6F6F6"/>
              </a:solidFill>
              <a:latin typeface="Comic Sans MS" panose="030F0702030302020204" pitchFamily="66" charset="0"/>
            </a:endParaRPr>
          </a:p>
          <a:p>
            <a:pPr>
              <a:buClr>
                <a:schemeClr val="bg1"/>
              </a:buClr>
            </a:pPr>
            <a:r>
              <a:rPr lang="en-GB" sz="2400" b="1" dirty="0">
                <a:solidFill>
                  <a:srgbClr val="F6F6F6"/>
                </a:solidFill>
                <a:latin typeface="Comic Sans MS" panose="030F0702030302020204" pitchFamily="66" charset="0"/>
              </a:rPr>
              <a:t>you need to pass R objects to another person </a:t>
            </a:r>
          </a:p>
        </p:txBody>
      </p:sp>
    </p:spTree>
    <p:extLst>
      <p:ext uri="{BB962C8B-B14F-4D97-AF65-F5344CB8AC3E}">
        <p14:creationId xmlns:p14="http://schemas.microsoft.com/office/powerpoint/2010/main" val="3043721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r>
              <a:rPr lang="en-US" dirty="0">
                <a:solidFill>
                  <a:srgbClr val="4F81BD"/>
                </a:solidFill>
              </a:rPr>
              <a:t>Sets of related functions  (and sometimes data sets)</a:t>
            </a:r>
          </a:p>
          <a:p>
            <a:r>
              <a:rPr lang="en-US" sz="2000" dirty="0">
                <a:solidFill>
                  <a:schemeClr val="tx1"/>
                </a:solidFill>
              </a:rPr>
              <a:t>A small number of packages are part of the basic R installation.</a:t>
            </a:r>
          </a:p>
          <a:p>
            <a:r>
              <a:rPr lang="en-US" sz="2000" dirty="0">
                <a:solidFill>
                  <a:schemeClr val="tx1"/>
                </a:solidFill>
              </a:rPr>
              <a:t>Many, many packages are developed by the user community and can be installed later as needed.</a:t>
            </a:r>
          </a:p>
          <a:p>
            <a:pPr marL="0" indent="0">
              <a:buNone/>
            </a:pPr>
            <a:endParaRPr lang="en-US" dirty="0">
              <a:solidFill>
                <a:schemeClr val="tx1"/>
              </a:solidFill>
            </a:endParaRPr>
          </a:p>
          <a:p>
            <a:r>
              <a:rPr lang="en-US" dirty="0"/>
              <a:t>There are </a:t>
            </a:r>
            <a:r>
              <a:rPr lang="en-US" dirty="0">
                <a:solidFill>
                  <a:srgbClr val="4F81BD"/>
                </a:solidFill>
              </a:rPr>
              <a:t>two main repositories </a:t>
            </a:r>
            <a:r>
              <a:rPr lang="en-US" dirty="0"/>
              <a:t>that provide R packages of interest in the life sciences. Their content can be browsed on the web :</a:t>
            </a:r>
          </a:p>
          <a:p>
            <a:pPr lvl="1"/>
            <a:r>
              <a:rPr lang="en-US" dirty="0">
                <a:solidFill>
                  <a:srgbClr val="4F81BD"/>
                </a:solidFill>
              </a:rPr>
              <a:t>CRAN</a:t>
            </a:r>
            <a:r>
              <a:rPr lang="en-US" dirty="0"/>
              <a:t> (Comprehensive R Archive Network, </a:t>
            </a:r>
            <a:r>
              <a:rPr lang="en-US" dirty="0">
                <a:hlinkClick r:id="rId3"/>
              </a:rPr>
              <a:t>http://cran.r</a:t>
            </a:r>
            <a:r>
              <a:rPr lang="en-US" dirty="0">
                <a:solidFill>
                  <a:srgbClr val="4F81BD"/>
                </a:solidFill>
                <a:hlinkClick r:id="rId3"/>
              </a:rPr>
              <a:t>-project.org/</a:t>
            </a:r>
            <a:r>
              <a:rPr lang="en-US" dirty="0">
                <a:solidFill>
                  <a:schemeClr val="tx1"/>
                </a:solidFill>
              </a:rPr>
              <a:t>) : the main R repository, with over 18600 packages (June 2022).</a:t>
            </a:r>
          </a:p>
          <a:p>
            <a:pPr lvl="1"/>
            <a:r>
              <a:rPr lang="en-US" dirty="0">
                <a:solidFill>
                  <a:srgbClr val="4F81BD"/>
                </a:solidFill>
              </a:rPr>
              <a:t>Bioconductor </a:t>
            </a:r>
            <a:r>
              <a:rPr lang="en-US" dirty="0"/>
              <a:t>(</a:t>
            </a:r>
            <a:r>
              <a:rPr lang="en-US" dirty="0">
                <a:hlinkClick r:id="rId4"/>
              </a:rPr>
              <a:t>http://www.bioconductor.org</a:t>
            </a:r>
            <a:r>
              <a:rPr lang="en-US" dirty="0"/>
              <a:t>) : a separate project specialized in the analysis of high-throughput genomic and transcriptomic data, with 2040 packages </a:t>
            </a:r>
            <a:r>
              <a:rPr lang="en-US" dirty="0">
                <a:solidFill>
                  <a:schemeClr val="tx1"/>
                </a:solidFill>
              </a:rPr>
              <a:t>(June 2022)</a:t>
            </a:r>
            <a:r>
              <a:rPr lang="en-US" dirty="0"/>
              <a:t>.</a:t>
            </a:r>
          </a:p>
          <a:p>
            <a:endParaRPr lang="en-US" dirty="0"/>
          </a:p>
          <a:p>
            <a:pPr marL="0" indent="0">
              <a:buNone/>
            </a:pPr>
            <a:endParaRPr lang="en-US" dirty="0"/>
          </a:p>
        </p:txBody>
      </p:sp>
      <p:sp>
        <p:nvSpPr>
          <p:cNvPr id="4" name="Titre 2"/>
          <p:cNvSpPr>
            <a:spLocks noGrp="1"/>
          </p:cNvSpPr>
          <p:nvPr>
            <p:ph type="ctrTitle"/>
          </p:nvPr>
        </p:nvSpPr>
        <p:spPr/>
        <p:txBody>
          <a:bodyPr/>
          <a:lstStyle/>
          <a:p>
            <a:r>
              <a:rPr lang="en-US" dirty="0"/>
              <a:t>Packages</a:t>
            </a:r>
          </a:p>
        </p:txBody>
      </p:sp>
    </p:spTree>
    <p:extLst>
      <p:ext uri="{BB962C8B-B14F-4D97-AF65-F5344CB8AC3E}">
        <p14:creationId xmlns:p14="http://schemas.microsoft.com/office/powerpoint/2010/main" val="32682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498704" cy="5200163"/>
          </a:xfrm>
        </p:spPr>
        <p:txBody>
          <a:bodyPr/>
          <a:lstStyle/>
          <a:p>
            <a:pPr marL="0" indent="0">
              <a:buNone/>
            </a:pPr>
            <a:r>
              <a:rPr lang="en-US" dirty="0"/>
              <a:t>Install packages from CRAN with the </a:t>
            </a:r>
            <a:r>
              <a:rPr lang="en-US" dirty="0" err="1">
                <a:solidFill>
                  <a:srgbClr val="4E81BD"/>
                </a:solidFill>
              </a:rPr>
              <a:t>install.packages</a:t>
            </a:r>
            <a:r>
              <a:rPr lang="en-US" dirty="0">
                <a:solidFill>
                  <a:srgbClr val="4E81BD"/>
                </a:solidFill>
              </a:rPr>
              <a:t>() </a:t>
            </a:r>
            <a:r>
              <a:rPr lang="en-US" dirty="0"/>
              <a:t>function</a:t>
            </a:r>
          </a:p>
          <a:p>
            <a:pPr marL="0" indent="0">
              <a:buNone/>
            </a:pPr>
            <a:endParaRPr lang="en-US" b="1" dirty="0"/>
          </a:p>
          <a:p>
            <a:pPr marL="0" indent="0">
              <a:buNone/>
            </a:pPr>
            <a:r>
              <a:rPr lang="en-US" sz="1800" dirty="0">
                <a:solidFill>
                  <a:srgbClr val="4E81BD"/>
                </a:solidFill>
                <a:latin typeface="Lucida Console" panose="020B0609040504020204" pitchFamily="49" charset="0"/>
              </a:rPr>
              <a:t>&gt; </a:t>
            </a:r>
            <a:r>
              <a:rPr lang="en-US" sz="1800" dirty="0" err="1">
                <a:solidFill>
                  <a:srgbClr val="4E81BD"/>
                </a:solidFill>
                <a:latin typeface="Lucida Console" panose="020B0609040504020204" pitchFamily="49" charset="0"/>
              </a:rPr>
              <a:t>install.packages</a:t>
            </a:r>
            <a:r>
              <a:rPr lang="en-US" sz="1800" dirty="0">
                <a:solidFill>
                  <a:srgbClr val="4E81BD"/>
                </a:solidFill>
                <a:latin typeface="Lucida Console" panose="020B0609040504020204" pitchFamily="49" charset="0"/>
              </a:rPr>
              <a:t>("</a:t>
            </a:r>
            <a:r>
              <a:rPr lang="en-US" sz="1800" dirty="0" err="1">
                <a:solidFill>
                  <a:srgbClr val="4E81BD"/>
                </a:solidFill>
                <a:latin typeface="Lucida Console" panose="020B0609040504020204" pitchFamily="49" charset="0"/>
              </a:rPr>
              <a:t>stringi</a:t>
            </a:r>
            <a:r>
              <a:rPr lang="en-US" sz="1800" dirty="0">
                <a:solidFill>
                  <a:srgbClr val="4E81BD"/>
                </a:solidFill>
                <a:latin typeface="Lucida Console" panose="020B0609040504020204" pitchFamily="49" charset="0"/>
              </a:rPr>
              <a:t>") # character string manipulations</a:t>
            </a:r>
          </a:p>
          <a:p>
            <a:pPr marL="0" indent="0">
              <a:buNone/>
            </a:pPr>
            <a:endParaRPr lang="en-US" dirty="0"/>
          </a:p>
          <a:p>
            <a:pPr marL="0" indent="0">
              <a:buNone/>
            </a:pPr>
            <a:endParaRPr lang="en-US" dirty="0"/>
          </a:p>
          <a:p>
            <a:pPr marL="0" indent="0">
              <a:buNone/>
            </a:pPr>
            <a:r>
              <a:rPr lang="en-US" dirty="0"/>
              <a:t>Installation necessary only once until you upgrade R to a new version.</a:t>
            </a:r>
          </a:p>
          <a:p>
            <a:pPr marL="0" indent="0">
              <a:buNone/>
            </a:pPr>
            <a:endParaRPr lang="en-US" dirty="0"/>
          </a:p>
          <a:p>
            <a:pPr marL="0" indent="0">
              <a:buNone/>
            </a:pPr>
            <a:endParaRPr lang="en-US" dirty="0"/>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Installing packages from CRAN</a:t>
            </a:r>
          </a:p>
        </p:txBody>
      </p:sp>
    </p:spTree>
    <p:extLst>
      <p:ext uri="{BB962C8B-B14F-4D97-AF65-F5344CB8AC3E}">
        <p14:creationId xmlns:p14="http://schemas.microsoft.com/office/powerpoint/2010/main" val="405547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Once a package is installed, its content needs to be made accessible to R.</a:t>
            </a: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library() </a:t>
            </a:r>
            <a:r>
              <a:rPr lang="en-US" sz="2000" dirty="0"/>
              <a:t>loads the package for the current session.</a:t>
            </a:r>
          </a:p>
          <a:p>
            <a:pPr marL="0" indent="0">
              <a:buNone/>
            </a:pPr>
            <a:r>
              <a:rPr lang="en-US" sz="2000" dirty="0"/>
              <a:t> 		</a:t>
            </a:r>
          </a:p>
          <a:p>
            <a:pPr marL="0" indent="0">
              <a:buNone/>
            </a:pPr>
            <a:r>
              <a:rPr lang="en-US" sz="2000" dirty="0"/>
              <a:t>	</a:t>
            </a:r>
          </a:p>
          <a:p>
            <a:pPr marL="0" indent="0">
              <a:buNone/>
            </a:pPr>
            <a:r>
              <a:rPr lang="en-US" sz="2000" dirty="0"/>
              <a:t>It is good practice to load all needed packages at the top of a script.</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Loading functions from packages</a:t>
            </a:r>
          </a:p>
        </p:txBody>
      </p:sp>
      <p:sp>
        <p:nvSpPr>
          <p:cNvPr id="5" name="TextBox 4"/>
          <p:cNvSpPr txBox="1"/>
          <p:nvPr/>
        </p:nvSpPr>
        <p:spPr>
          <a:xfrm>
            <a:off x="393505" y="3381618"/>
            <a:ext cx="5274734" cy="2659190"/>
          </a:xfrm>
          <a:prstGeom prst="rect">
            <a:avLst/>
          </a:prstGeom>
          <a:noFill/>
          <a:ln>
            <a:solidFill>
              <a:schemeClr val="tx1"/>
            </a:solidFill>
          </a:ln>
        </p:spPr>
        <p:txBody>
          <a:bodyPr wrap="square" rtlCol="0">
            <a:spAutoFit/>
          </a:bodyPr>
          <a:lstStyle/>
          <a:p>
            <a:r>
              <a:rPr lang="en-US" dirty="0"/>
              <a:t># My Script</a:t>
            </a:r>
          </a:p>
          <a:p>
            <a:endParaRPr lang="en-US" dirty="0"/>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a:t>
            </a:r>
            <a:r>
              <a:rPr lang="en-US" sz="1600" dirty="0" err="1">
                <a:solidFill>
                  <a:srgbClr val="4F81BD"/>
                </a:solidFill>
                <a:latin typeface="Lucida Console" panose="020B0609040504020204" pitchFamily="49" charset="0"/>
                <a:ea typeface="Courier" charset="0"/>
                <a:cs typeface="Courier" charset="0"/>
              </a:rPr>
              <a:t>limma</a:t>
            </a:r>
            <a:r>
              <a:rPr lang="en-US" sz="1600" dirty="0">
                <a:solidFill>
                  <a:srgbClr val="4F81BD"/>
                </a:solidFill>
                <a:latin typeface="Lucida Console" panose="020B0609040504020204" pitchFamily="49" charset="0"/>
                <a:ea typeface="Courier" charset="0"/>
                <a:cs typeface="Courier" charset="0"/>
              </a:rPr>
              <a:t>)</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library(DESeq2)</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library(MASS)</a:t>
            </a:r>
          </a:p>
          <a:p>
            <a:pPr marL="0" lvl="1">
              <a:spcBef>
                <a:spcPct val="20000"/>
              </a:spcBef>
              <a:buClr>
                <a:schemeClr val="tx1">
                  <a:lumMod val="85000"/>
                  <a:lumOff val="15000"/>
                </a:schemeClr>
              </a:buClr>
            </a:pPr>
            <a:r>
              <a:rPr lang="en-US" sz="1600" dirty="0">
                <a:solidFill>
                  <a:srgbClr val="4F81BD"/>
                </a:solidFill>
                <a:latin typeface="Lucida Console" panose="020B0609040504020204" pitchFamily="49" charset="0"/>
                <a:ea typeface="Courier" charset="0"/>
                <a:cs typeface="Courier" charset="0"/>
              </a:rPr>
              <a:t>library(ggplot2)</a:t>
            </a:r>
          </a:p>
          <a:p>
            <a:endParaRPr lang="en-US" dirty="0"/>
          </a:p>
          <a:p>
            <a:r>
              <a:rPr lang="en-US" dirty="0"/>
              <a:t># Here my data analysis begins</a:t>
            </a:r>
          </a:p>
          <a:p>
            <a:r>
              <a:rPr lang="en-US" dirty="0"/>
              <a:t>...</a:t>
            </a:r>
          </a:p>
        </p:txBody>
      </p:sp>
    </p:spTree>
    <p:extLst>
      <p:ext uri="{BB962C8B-B14F-4D97-AF65-F5344CB8AC3E}">
        <p14:creationId xmlns:p14="http://schemas.microsoft.com/office/powerpoint/2010/main" val="1007051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pPr marL="0" indent="0">
              <a:buNone/>
            </a:pPr>
            <a:r>
              <a:rPr lang="en-US" sz="2000" dirty="0"/>
              <a:t>Alternative:  If you need just one function from a package, you can run it without loading the package, using the operator </a:t>
            </a:r>
            <a:r>
              <a:rPr lang="en-US" sz="1800" dirty="0">
                <a:solidFill>
                  <a:srgbClr val="4F81BD"/>
                </a:solidFill>
                <a:latin typeface="Courier" charset="0"/>
                <a:ea typeface="Courier" charset="0"/>
                <a:cs typeface="Courier" charset="0"/>
              </a:rPr>
              <a:t>::</a:t>
            </a:r>
            <a:r>
              <a:rPr lang="en-US" sz="2000" dirty="0"/>
              <a:t>.</a:t>
            </a:r>
          </a:p>
          <a:p>
            <a:pPr marL="0" indent="0">
              <a:buNone/>
            </a:pPr>
            <a:endParaRPr lang="en-US" sz="2000" dirty="0"/>
          </a:p>
          <a:p>
            <a:pPr marL="0" indent="0">
              <a:buNone/>
            </a:pPr>
            <a:endParaRPr lang="en-US" sz="2000" dirty="0"/>
          </a:p>
          <a:p>
            <a:pPr marL="0" indent="0">
              <a:buNone/>
            </a:pPr>
            <a:r>
              <a:rPr lang="en-US" sz="2000" dirty="0"/>
              <a:t> </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stri_length</a:t>
            </a:r>
            <a:r>
              <a:rPr lang="en-US" sz="1800" dirty="0">
                <a:solidFill>
                  <a:srgbClr val="4F81BD"/>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abc</a:t>
            </a:r>
            <a:r>
              <a:rPr lang="en-US" sz="1800" dirty="0">
                <a:solidFill>
                  <a:srgbClr val="4F81BD"/>
                </a:solidFill>
                <a:latin typeface="Lucida Console" panose="020B0609040504020204" pitchFamily="49" charset="0"/>
                <a:ea typeface="Courier" charset="0"/>
                <a:cs typeface="Courier" charset="0"/>
              </a:rPr>
              <a:t>")  </a:t>
            </a:r>
            <a:r>
              <a:rPr lang="en-US" sz="2000" dirty="0"/>
              <a:t># use the function </a:t>
            </a:r>
            <a:r>
              <a:rPr lang="en-US" sz="2000" dirty="0" err="1"/>
              <a:t>stri_length</a:t>
            </a:r>
            <a:r>
              <a:rPr lang="en-US" sz="2000" dirty="0"/>
              <a:t> </a:t>
            </a:r>
          </a:p>
          <a:p>
            <a:pPr marL="0" indent="0">
              <a:buNone/>
            </a:pPr>
            <a:r>
              <a:rPr lang="en-US" sz="2000" dirty="0"/>
              <a:t>				    # from the package </a:t>
            </a:r>
            <a:r>
              <a:rPr lang="en-US" sz="2000" dirty="0" err="1"/>
              <a:t>stringi</a:t>
            </a:r>
            <a:endParaRPr lang="en-US" sz="2000" dirty="0"/>
          </a:p>
          <a:p>
            <a:pPr marL="0" lvl="1" indent="0">
              <a:buNone/>
            </a:pPr>
            <a:r>
              <a:rPr lang="en-US" dirty="0"/>
              <a:t> </a:t>
            </a:r>
            <a:r>
              <a:rPr lang="en-US" sz="1800" dirty="0">
                <a:solidFill>
                  <a:srgbClr val="4F81BD"/>
                </a:solidFill>
                <a:latin typeface="Lucida Console" panose="020B0609040504020204" pitchFamily="49" charset="0"/>
              </a:rPr>
              <a:t>			        </a:t>
            </a:r>
            <a:r>
              <a:rPr lang="en-US" dirty="0"/>
              <a:t># without having run </a:t>
            </a:r>
            <a:r>
              <a:rPr lang="en-US" sz="1800" dirty="0">
                <a:solidFill>
                  <a:srgbClr val="4F81BD"/>
                </a:solidFill>
                <a:latin typeface="Lucida Console" panose="020B0609040504020204" pitchFamily="49" charset="0"/>
                <a:ea typeface="Courier" charset="0"/>
                <a:cs typeface="Courier" charset="0"/>
              </a:rPr>
              <a:t>library(</a:t>
            </a:r>
            <a:r>
              <a:rPr lang="en-US" sz="1800" dirty="0" err="1">
                <a:solidFill>
                  <a:srgbClr val="4F81BD"/>
                </a:solidFill>
                <a:latin typeface="Lucida Console" panose="020B0609040504020204" pitchFamily="49" charset="0"/>
                <a:ea typeface="Courier" charset="0"/>
                <a:cs typeface="Courier" charset="0"/>
              </a:rPr>
              <a:t>stringi</a:t>
            </a:r>
            <a:r>
              <a:rPr lang="en-US" sz="1800" dirty="0">
                <a:solidFill>
                  <a:srgbClr val="4F81BD"/>
                </a:solidFill>
                <a:latin typeface="Lucida Console" panose="020B0609040504020204" pitchFamily="49" charset="0"/>
                <a:ea typeface="Courier" charset="0"/>
                <a:cs typeface="Courier" charset="0"/>
              </a:rPr>
              <a:t>)</a:t>
            </a:r>
          </a:p>
          <a:p>
            <a:endParaRPr lang="en-US" dirty="0"/>
          </a:p>
        </p:txBody>
      </p:sp>
      <p:sp>
        <p:nvSpPr>
          <p:cNvPr id="3" name="Titre 2"/>
          <p:cNvSpPr>
            <a:spLocks noGrp="1"/>
          </p:cNvSpPr>
          <p:nvPr>
            <p:ph type="ctrTitle"/>
          </p:nvPr>
        </p:nvSpPr>
        <p:spPr>
          <a:xfrm>
            <a:off x="258501" y="344402"/>
            <a:ext cx="7943178" cy="387798"/>
          </a:xfrm>
        </p:spPr>
        <p:txBody>
          <a:bodyPr/>
          <a:lstStyle/>
          <a:p>
            <a:r>
              <a:rPr lang="en-US" dirty="0"/>
              <a:t>Using functions from packages (II)</a:t>
            </a:r>
          </a:p>
        </p:txBody>
      </p:sp>
    </p:spTree>
    <p:extLst>
      <p:ext uri="{BB962C8B-B14F-4D97-AF65-F5344CB8AC3E}">
        <p14:creationId xmlns:p14="http://schemas.microsoft.com/office/powerpoint/2010/main" val="417700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CustomShape 1"/>
          <p:cNvSpPr/>
          <p:nvPr/>
        </p:nvSpPr>
        <p:spPr>
          <a:xfrm>
            <a:off x="406080" y="844920"/>
            <a:ext cx="8479800" cy="564624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a:p>
            <a:pPr>
              <a:lnSpc>
                <a:spcPct val="100000"/>
              </a:lnSpc>
              <a:spcBef>
                <a:spcPts val="561"/>
              </a:spcBef>
            </a:pPr>
            <a:endParaRPr lang="en-US" sz="2800" spc="-1" dirty="0">
              <a:solidFill>
                <a:srgbClr val="262626"/>
              </a:solidFill>
              <a:latin typeface="Calibri" panose="020F0502020204030204" pitchFamily="34" charset="0"/>
              <a:ea typeface="DejaVu Sans"/>
            </a:endParaRPr>
          </a:p>
        </p:txBody>
      </p:sp>
      <p:sp>
        <p:nvSpPr>
          <p:cNvPr id="370" name="CustomShape 2"/>
          <p:cNvSpPr/>
          <p:nvPr/>
        </p:nvSpPr>
        <p:spPr>
          <a:xfrm>
            <a:off x="1609760" y="2286840"/>
            <a:ext cx="53396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400" b="0" strike="noStrike" spc="-1" dirty="0">
                <a:solidFill>
                  <a:srgbClr val="4F81BD"/>
                </a:solidFill>
                <a:latin typeface="Calibri"/>
                <a:ea typeface="DejaVu Sans"/>
              </a:rPr>
              <a:t>Introducing Ourselves</a:t>
            </a:r>
            <a:endParaRPr lang="en-US" sz="4400" b="0" strike="noStrike" spc="-1" dirty="0">
              <a:latin typeface="Arial"/>
            </a:endParaRPr>
          </a:p>
        </p:txBody>
      </p:sp>
    </p:spTree>
    <p:extLst>
      <p:ext uri="{BB962C8B-B14F-4D97-AF65-F5344CB8AC3E}">
        <p14:creationId xmlns:p14="http://schemas.microsoft.com/office/powerpoint/2010/main" val="412348439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200163"/>
          </a:xfrm>
        </p:spPr>
        <p:txBody>
          <a:bodyPr/>
          <a:lstStyle/>
          <a:p>
            <a:endParaRPr lang="en-US" b="1" dirty="0">
              <a:solidFill>
                <a:schemeClr val="accent1"/>
              </a:solidFill>
            </a:endParaRPr>
          </a:p>
          <a:p>
            <a:r>
              <a:rPr lang="en-US" b="1" dirty="0" err="1">
                <a:solidFill>
                  <a:schemeClr val="accent1"/>
                </a:solidFill>
              </a:rPr>
              <a:t>R.version.string</a:t>
            </a:r>
            <a:r>
              <a:rPr lang="en-US" b="1" dirty="0">
                <a:solidFill>
                  <a:schemeClr val="accent1"/>
                </a:solidFill>
              </a:rPr>
              <a:t>  </a:t>
            </a:r>
            <a:r>
              <a:rPr lang="en-US" dirty="0">
                <a:solidFill>
                  <a:schemeClr val="tx1"/>
                </a:solidFill>
              </a:rPr>
              <a:t>prints the currently used R version.</a:t>
            </a:r>
          </a:p>
          <a:p>
            <a:r>
              <a:rPr lang="en-US" b="1" dirty="0" err="1">
                <a:solidFill>
                  <a:schemeClr val="accent1"/>
                </a:solidFill>
              </a:rPr>
              <a:t>sessionInfo</a:t>
            </a:r>
            <a:r>
              <a:rPr lang="en-US" b="1" dirty="0">
                <a:solidFill>
                  <a:schemeClr val="accent1"/>
                </a:solidFill>
              </a:rPr>
              <a:t>()</a:t>
            </a:r>
            <a:r>
              <a:rPr lang="en-US" dirty="0">
                <a:solidFill>
                  <a:schemeClr val="accent1"/>
                </a:solidFill>
              </a:rPr>
              <a:t> </a:t>
            </a:r>
            <a:r>
              <a:rPr lang="en-US" dirty="0"/>
              <a:t>prints version information about R and attached or loaded packages.</a:t>
            </a:r>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Session information</a:t>
            </a:r>
          </a:p>
        </p:txBody>
      </p:sp>
      <p:sp>
        <p:nvSpPr>
          <p:cNvPr id="4" name="Espace réservé du contenu 1"/>
          <p:cNvSpPr txBox="1">
            <a:spLocks/>
          </p:cNvSpPr>
          <p:nvPr/>
        </p:nvSpPr>
        <p:spPr>
          <a:xfrm>
            <a:off x="578955" y="3495220"/>
            <a:ext cx="6895869" cy="2715080"/>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b="1" dirty="0">
                <a:solidFill>
                  <a:srgbClr val="F6F6F6"/>
                </a:solidFill>
                <a:latin typeface="Comic Sans MS" panose="030F0702030302020204" pitchFamily="66" charset="0"/>
              </a:rPr>
              <a:t>Tip: Run </a:t>
            </a:r>
            <a:r>
              <a:rPr lang="en-US" sz="2400" b="1" dirty="0" err="1">
                <a:solidFill>
                  <a:srgbClr val="F6F6F6"/>
                </a:solidFill>
                <a:latin typeface="Comic Sans MS" panose="030F0702030302020204" pitchFamily="66" charset="0"/>
              </a:rPr>
              <a:t>sessionInfo</a:t>
            </a:r>
            <a:r>
              <a:rPr lang="en-US" sz="2400" b="1" dirty="0">
                <a:solidFill>
                  <a:srgbClr val="F6F6F6"/>
                </a:solidFill>
                <a:latin typeface="Comic Sans MS" panose="030F0702030302020204" pitchFamily="66" charset="0"/>
              </a:rPr>
              <a:t>() at the end of your data analysis and save the output.</a:t>
            </a:r>
          </a:p>
          <a:p>
            <a:pPr marL="0" indent="0" algn="ctr">
              <a:buNone/>
            </a:pPr>
            <a:endParaRPr lang="en-US" sz="2400" b="1" dirty="0">
              <a:solidFill>
                <a:srgbClr val="F6F6F6"/>
              </a:solidFill>
              <a:latin typeface="Comic Sans MS" panose="030F0702030302020204" pitchFamily="66" charset="0"/>
            </a:endParaRPr>
          </a:p>
          <a:p>
            <a:pPr marL="0" indent="0" algn="ctr">
              <a:buNone/>
            </a:pPr>
            <a:r>
              <a:rPr lang="en-US" sz="2400" dirty="0">
                <a:solidFill>
                  <a:srgbClr val="F6F6F6"/>
                </a:solidFill>
                <a:latin typeface="Comic Sans MS" panose="030F0702030302020204" pitchFamily="66" charset="0"/>
              </a:rPr>
              <a:t>This information is useful when you want to redo an analysis later, generate a report, or post a question on an online forum, …</a:t>
            </a:r>
          </a:p>
        </p:txBody>
      </p:sp>
    </p:spTree>
    <p:extLst>
      <p:ext uri="{BB962C8B-B14F-4D97-AF65-F5344CB8AC3E}">
        <p14:creationId xmlns:p14="http://schemas.microsoft.com/office/powerpoint/2010/main" val="4099868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22085"/>
          </a:xfrm>
        </p:spPr>
        <p:txBody>
          <a:bodyPr/>
          <a:lstStyle/>
          <a:p>
            <a:pPr marL="0" indent="0">
              <a:buNone/>
            </a:pPr>
            <a:r>
              <a:rPr lang="en-US" sz="2000" b="1" dirty="0"/>
              <a:t>Shortcuts for both R console and </a:t>
            </a:r>
            <a:r>
              <a:rPr lang="en-US" sz="2000" b="1" dirty="0" err="1"/>
              <a:t>RStudio</a:t>
            </a:r>
            <a:r>
              <a:rPr lang="en-US" sz="2000" b="1" dirty="0"/>
              <a:t>:</a:t>
            </a:r>
            <a:endParaRPr lang="en-US" sz="2000" dirty="0"/>
          </a:p>
          <a:p>
            <a:r>
              <a:rPr lang="en-US" sz="2000" dirty="0">
                <a:solidFill>
                  <a:srgbClr val="4F81BD"/>
                </a:solidFill>
              </a:rPr>
              <a:t>TAB key </a:t>
            </a:r>
            <a:r>
              <a:rPr lang="en-US" sz="2000" dirty="0"/>
              <a:t>for command auto completion.</a:t>
            </a:r>
          </a:p>
          <a:p>
            <a:r>
              <a:rPr lang="en-US" sz="2000" dirty="0">
                <a:solidFill>
                  <a:srgbClr val="4F81BD"/>
                </a:solidFill>
              </a:rPr>
              <a:t>Up</a:t>
            </a:r>
            <a:r>
              <a:rPr lang="en-US" sz="2000" dirty="0"/>
              <a:t> and </a:t>
            </a:r>
            <a:r>
              <a:rPr lang="en-US" sz="2000" dirty="0">
                <a:solidFill>
                  <a:srgbClr val="4F81BD"/>
                </a:solidFill>
              </a:rPr>
              <a:t>down arrows </a:t>
            </a:r>
            <a:r>
              <a:rPr lang="en-US" sz="2000" dirty="0"/>
              <a:t>to scroll through the command history.</a:t>
            </a:r>
          </a:p>
          <a:p>
            <a:r>
              <a:rPr lang="en-US" sz="2000" dirty="0">
                <a:solidFill>
                  <a:srgbClr val="4F81BD"/>
                </a:solidFill>
              </a:rPr>
              <a:t>Ctrl-l </a:t>
            </a:r>
            <a:r>
              <a:rPr lang="en-US" sz="2000" dirty="0"/>
              <a:t>to clear console window.</a:t>
            </a:r>
          </a:p>
          <a:p>
            <a:pPr marL="0" indent="0">
              <a:buNone/>
            </a:pPr>
            <a:endParaRPr lang="en-US" sz="2000" dirty="0"/>
          </a:p>
          <a:p>
            <a:pPr marL="0" indent="0">
              <a:buNone/>
            </a:pPr>
            <a:r>
              <a:rPr lang="en-US" sz="2000" b="1" dirty="0"/>
              <a:t>Shortcuts specific to </a:t>
            </a:r>
            <a:r>
              <a:rPr lang="en-US" sz="2000" b="1" dirty="0" err="1"/>
              <a:t>Rstudio</a:t>
            </a:r>
            <a:r>
              <a:rPr lang="en-US" sz="2000" b="1" dirty="0"/>
              <a:t>:</a:t>
            </a:r>
          </a:p>
          <a:p>
            <a:r>
              <a:rPr lang="en-US" sz="2000" dirty="0">
                <a:solidFill>
                  <a:srgbClr val="4F81BD"/>
                </a:solidFill>
              </a:rPr>
              <a:t>Ctrl-1 </a:t>
            </a:r>
            <a:r>
              <a:rPr lang="en-US" sz="2000" dirty="0">
                <a:solidFill>
                  <a:schemeClr val="tx1"/>
                </a:solidFill>
              </a:rPr>
              <a:t>and</a:t>
            </a:r>
            <a:r>
              <a:rPr lang="en-US" sz="2000" dirty="0">
                <a:solidFill>
                  <a:srgbClr val="4F81BD"/>
                </a:solidFill>
              </a:rPr>
              <a:t> Ctrl-2 </a:t>
            </a:r>
            <a:r>
              <a:rPr lang="en-US" sz="2000" dirty="0"/>
              <a:t>to jump between the script and the console windows (shift focus).</a:t>
            </a:r>
          </a:p>
          <a:p>
            <a:endParaRPr lang="en-US" sz="2000" dirty="0"/>
          </a:p>
          <a:p>
            <a:pPr marL="0" indent="0">
              <a:buNone/>
            </a:pPr>
            <a:r>
              <a:rPr lang="en-US" sz="2000" b="1" dirty="0"/>
              <a:t>Support for incomplete statements (R console and </a:t>
            </a:r>
            <a:r>
              <a:rPr lang="en-US" sz="2000" b="1" dirty="0" err="1"/>
              <a:t>Rstudio</a:t>
            </a:r>
            <a:r>
              <a:rPr lang="en-US" sz="2000" b="1" dirty="0"/>
              <a:t>):</a:t>
            </a:r>
          </a:p>
          <a:p>
            <a:r>
              <a:rPr lang="en-US" sz="2000" dirty="0"/>
              <a:t>If you hit return while your statement is incomplete, the command prompt (</a:t>
            </a:r>
            <a:r>
              <a:rPr lang="en-US" sz="2000" dirty="0">
                <a:solidFill>
                  <a:srgbClr val="4F81BD"/>
                </a:solidFill>
              </a:rPr>
              <a:t>&gt;</a:t>
            </a:r>
            <a:r>
              <a:rPr lang="en-US" sz="2000" dirty="0">
                <a:solidFill>
                  <a:schemeClr val="tx1"/>
                </a:solidFill>
              </a:rPr>
              <a:t>)</a:t>
            </a:r>
            <a:r>
              <a:rPr lang="en-US" sz="2000" dirty="0"/>
              <a:t> will change to </a:t>
            </a:r>
            <a:r>
              <a:rPr lang="en-US" sz="2000" dirty="0">
                <a:solidFill>
                  <a:srgbClr val="4F81BD"/>
                </a:solidFill>
              </a:rPr>
              <a:t>+</a:t>
            </a:r>
            <a:r>
              <a:rPr lang="en-US" sz="2000" dirty="0"/>
              <a:t>. R is waiting for you to finish writing it.</a:t>
            </a:r>
          </a:p>
          <a:p>
            <a:pPr lvl="1"/>
            <a:r>
              <a:rPr lang="en-US" sz="1800" dirty="0">
                <a:solidFill>
                  <a:schemeClr val="tx1"/>
                </a:solidFill>
              </a:rPr>
              <a:t>Keep typing and hit return again when done</a:t>
            </a:r>
          </a:p>
          <a:p>
            <a:pPr lvl="1"/>
            <a:r>
              <a:rPr lang="en-US" sz="1800" dirty="0">
                <a:solidFill>
                  <a:schemeClr val="tx1"/>
                </a:solidFill>
              </a:rPr>
              <a:t>OR hit “Esc” to abandon the unfinished command</a:t>
            </a:r>
          </a:p>
          <a:p>
            <a:pPr lvl="1"/>
            <a:endParaRPr lang="en-US" sz="1600" dirty="0">
              <a:solidFill>
                <a:srgbClr val="4E81BD"/>
              </a:solidFill>
            </a:endParaRPr>
          </a:p>
        </p:txBody>
      </p:sp>
      <p:sp>
        <p:nvSpPr>
          <p:cNvPr id="3" name="Titre 2"/>
          <p:cNvSpPr>
            <a:spLocks noGrp="1"/>
          </p:cNvSpPr>
          <p:nvPr>
            <p:ph type="ctrTitle"/>
          </p:nvPr>
        </p:nvSpPr>
        <p:spPr>
          <a:xfrm>
            <a:off x="258501" y="344402"/>
            <a:ext cx="7943178" cy="387798"/>
          </a:xfrm>
        </p:spPr>
        <p:txBody>
          <a:bodyPr/>
          <a:lstStyle/>
          <a:p>
            <a:r>
              <a:rPr lang="en-US" dirty="0"/>
              <a:t>Working at the command prompt in </a:t>
            </a:r>
            <a:r>
              <a:rPr lang="en-US" dirty="0" err="1"/>
              <a:t>RStudio</a:t>
            </a:r>
            <a:endParaRPr lang="en-US" dirty="0"/>
          </a:p>
        </p:txBody>
      </p:sp>
    </p:spTree>
    <p:extLst>
      <p:ext uri="{BB962C8B-B14F-4D97-AF65-F5344CB8AC3E}">
        <p14:creationId xmlns:p14="http://schemas.microsoft.com/office/powerpoint/2010/main" val="3405763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Rectangle 3"/>
          <p:cNvSpPr/>
          <p:nvPr/>
        </p:nvSpPr>
        <p:spPr>
          <a:xfrm>
            <a:off x="258501" y="216816"/>
            <a:ext cx="8640402" cy="6381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2" name="Espace réservé du contenu 1"/>
          <p:cNvSpPr>
            <a:spLocks noGrp="1"/>
          </p:cNvSpPr>
          <p:nvPr>
            <p:ph idx="1"/>
          </p:nvPr>
        </p:nvSpPr>
        <p:spPr>
          <a:xfrm>
            <a:off x="393505" y="1010137"/>
            <a:ext cx="8356990" cy="5513994"/>
          </a:xfrm>
        </p:spPr>
        <p:txBody>
          <a:bodyPr/>
          <a:lstStyle/>
          <a:p>
            <a:r>
              <a:rPr lang="en-US" sz="2400" dirty="0"/>
              <a:t>R and </a:t>
            </a:r>
            <a:r>
              <a:rPr lang="en-US" sz="2400" dirty="0" err="1"/>
              <a:t>RStudio</a:t>
            </a:r>
            <a:r>
              <a:rPr lang="en-US" sz="2400" dirty="0"/>
              <a:t> environments</a:t>
            </a:r>
          </a:p>
          <a:p>
            <a:pPr lvl="1"/>
            <a:r>
              <a:rPr lang="en-US" sz="2000" dirty="0">
                <a:solidFill>
                  <a:srgbClr val="4F81BD"/>
                </a:solidFill>
              </a:rPr>
              <a:t>Use of R project </a:t>
            </a:r>
            <a:r>
              <a:rPr lang="en-US" sz="2000" dirty="0"/>
              <a:t>to gather all documents related to a project together.</a:t>
            </a:r>
          </a:p>
          <a:p>
            <a:pPr lvl="1"/>
            <a:r>
              <a:rPr lang="en-US" sz="2000" dirty="0"/>
              <a:t>The </a:t>
            </a:r>
            <a:r>
              <a:rPr lang="en-US" sz="2000" dirty="0">
                <a:solidFill>
                  <a:srgbClr val="4F81BD"/>
                </a:solidFill>
              </a:rPr>
              <a:t>working directory </a:t>
            </a:r>
            <a:r>
              <a:rPr lang="en-US" sz="2000" dirty="0"/>
              <a:t>becomes the </a:t>
            </a:r>
            <a:r>
              <a:rPr lang="en-US" sz="2000" dirty="0">
                <a:solidFill>
                  <a:srgbClr val="4F81BD"/>
                </a:solidFill>
              </a:rPr>
              <a:t>directory of your project</a:t>
            </a:r>
            <a:r>
              <a:rPr lang="en-US" sz="2000" dirty="0"/>
              <a:t>.</a:t>
            </a:r>
          </a:p>
          <a:p>
            <a:pPr lvl="1"/>
            <a:r>
              <a:rPr lang="en-US" sz="2000" dirty="0"/>
              <a:t>Possibility to </a:t>
            </a:r>
            <a:r>
              <a:rPr lang="en-US" sz="2000" dirty="0">
                <a:solidFill>
                  <a:srgbClr val="4F81BD"/>
                </a:solidFill>
              </a:rPr>
              <a:t>save/load workspace </a:t>
            </a:r>
            <a:r>
              <a:rPr lang="en-US" sz="2000" dirty="0"/>
              <a:t>(.</a:t>
            </a:r>
            <a:r>
              <a:rPr lang="en-US" sz="2000" dirty="0" err="1"/>
              <a:t>Rdata</a:t>
            </a:r>
            <a:r>
              <a:rPr lang="en-US" sz="2000" dirty="0"/>
              <a:t> file) containing your objects.</a:t>
            </a:r>
          </a:p>
          <a:p>
            <a:pPr lvl="1"/>
            <a:r>
              <a:rPr lang="en-US" sz="2000" dirty="0"/>
              <a:t>Possibility to </a:t>
            </a:r>
            <a:r>
              <a:rPr lang="en-US" sz="2000" dirty="0">
                <a:solidFill>
                  <a:srgbClr val="4F81BD"/>
                </a:solidFill>
              </a:rPr>
              <a:t>save/load history of commands</a:t>
            </a:r>
            <a:r>
              <a:rPr lang="en-US" sz="2000" dirty="0"/>
              <a:t> (.</a:t>
            </a:r>
            <a:r>
              <a:rPr lang="en-US" sz="2000" dirty="0" err="1"/>
              <a:t>Rhistory</a:t>
            </a:r>
            <a:r>
              <a:rPr lang="en-US" sz="2000" dirty="0"/>
              <a:t> file).</a:t>
            </a:r>
          </a:p>
          <a:p>
            <a:pPr lvl="1"/>
            <a:r>
              <a:rPr lang="en-US" sz="2000" dirty="0">
                <a:solidFill>
                  <a:srgbClr val="4F81BD"/>
                </a:solidFill>
              </a:rPr>
              <a:t>Help </a:t>
            </a:r>
            <a:r>
              <a:rPr lang="en-US" sz="2000" dirty="0"/>
              <a:t>and </a:t>
            </a:r>
            <a:r>
              <a:rPr lang="en-US" sz="2000" dirty="0">
                <a:solidFill>
                  <a:srgbClr val="4F81BD"/>
                </a:solidFill>
              </a:rPr>
              <a:t>packages </a:t>
            </a:r>
            <a:r>
              <a:rPr lang="en-US" sz="2000" dirty="0"/>
              <a:t>available.</a:t>
            </a:r>
          </a:p>
          <a:p>
            <a:pPr lvl="1"/>
            <a:r>
              <a:rPr lang="en-US" sz="2000" dirty="0"/>
              <a:t>More info on how to set up your R environment (if not using R projects) in the extra slides.</a:t>
            </a:r>
          </a:p>
          <a:p>
            <a:pPr lvl="1"/>
            <a:endParaRPr lang="en-US" sz="2000" dirty="0">
              <a:solidFill>
                <a:srgbClr val="4F81BD"/>
              </a:solidFill>
            </a:endParaRPr>
          </a:p>
          <a:p>
            <a:pPr lvl="1"/>
            <a:endParaRPr lang="en-US" sz="2000" dirty="0">
              <a:solidFill>
                <a:srgbClr val="4F81BD"/>
              </a:solidFill>
            </a:endParaRPr>
          </a:p>
          <a:p>
            <a:r>
              <a:rPr lang="en-US" sz="2400" dirty="0"/>
              <a:t>Now let's get familiar with R syntax and objects.</a:t>
            </a:r>
          </a:p>
          <a:p>
            <a:pPr marL="266700" lvl="1" indent="0">
              <a:buNone/>
            </a:pPr>
            <a:endParaRPr lang="en-US" sz="2000" dirty="0">
              <a:solidFill>
                <a:srgbClr val="4F81BD"/>
              </a:solidFill>
            </a:endParaRPr>
          </a:p>
          <a:p>
            <a:pPr lvl="1"/>
            <a:endParaRPr lang="en-US" sz="2000" dirty="0">
              <a:solidFill>
                <a:srgbClr val="4F81BD"/>
              </a:solidFill>
            </a:endParaRPr>
          </a:p>
          <a:p>
            <a:pPr lvl="1"/>
            <a:endParaRPr lang="en-US" sz="2000" dirty="0">
              <a:solidFill>
                <a:srgbClr val="4F81BD"/>
              </a:solidFill>
            </a:endParaRPr>
          </a:p>
        </p:txBody>
      </p:sp>
      <p:sp>
        <p:nvSpPr>
          <p:cNvPr id="3" name="Titre 2"/>
          <p:cNvSpPr>
            <a:spLocks noGrp="1"/>
          </p:cNvSpPr>
          <p:nvPr>
            <p:ph type="ctrTitle"/>
          </p:nvPr>
        </p:nvSpPr>
        <p:spPr>
          <a:xfrm>
            <a:off x="258501" y="449701"/>
            <a:ext cx="7943178" cy="387798"/>
          </a:xfrm>
        </p:spPr>
        <p:txBody>
          <a:bodyPr/>
          <a:lstStyle/>
          <a:p>
            <a:r>
              <a:rPr lang="en-US" dirty="0"/>
              <a:t>In a Nutshell</a:t>
            </a:r>
          </a:p>
        </p:txBody>
      </p:sp>
    </p:spTree>
    <p:extLst>
      <p:ext uri="{BB962C8B-B14F-4D97-AF65-F5344CB8AC3E}">
        <p14:creationId xmlns:p14="http://schemas.microsoft.com/office/powerpoint/2010/main" val="227573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88900" y="2346176"/>
            <a:ext cx="8100000" cy="3240360"/>
          </a:xfrm>
        </p:spPr>
        <p:txBody>
          <a:bodyPr/>
          <a:lstStyle/>
          <a:p>
            <a:r>
              <a:rPr lang="en-GB" sz="3600" dirty="0">
                <a:latin typeface="Calibri" charset="0"/>
                <a:ea typeface="Calibri" charset="0"/>
                <a:cs typeface="Calibri" charset="0"/>
              </a:rPr>
              <a:t>Getting started with R syntax and objects</a:t>
            </a:r>
          </a:p>
        </p:txBody>
      </p:sp>
      <p:sp>
        <p:nvSpPr>
          <p:cNvPr id="4" name="Rounded Rectangle 19"/>
          <p:cNvSpPr/>
          <p:nvPr/>
        </p:nvSpPr>
        <p:spPr>
          <a:xfrm>
            <a:off x="363700" y="3648313"/>
            <a:ext cx="576000" cy="576000"/>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03</a:t>
            </a:r>
          </a:p>
        </p:txBody>
      </p:sp>
    </p:spTree>
    <p:extLst>
      <p:ext uri="{BB962C8B-B14F-4D97-AF65-F5344CB8AC3E}">
        <p14:creationId xmlns:p14="http://schemas.microsoft.com/office/powerpoint/2010/main" val="17788696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610796"/>
          </a:xfrm>
        </p:spPr>
        <p:txBody>
          <a:bodyPr/>
          <a:lstStyle/>
          <a:p>
            <a:r>
              <a:rPr lang="en-US" sz="2000" dirty="0"/>
              <a:t>Variables we have seen so far can hold one value. This value can be of different types. Use </a:t>
            </a:r>
            <a:r>
              <a:rPr lang="en-US" sz="2000" dirty="0">
                <a:solidFill>
                  <a:srgbClr val="0070C0"/>
                </a:solidFill>
              </a:rPr>
              <a:t>mode() to display it</a:t>
            </a:r>
            <a:r>
              <a:rPr lang="en-US" sz="2000" dirty="0"/>
              <a:t>. </a:t>
            </a:r>
          </a:p>
          <a:p>
            <a:endParaRPr lang="en-US" sz="2000" dirty="0"/>
          </a:p>
          <a:p>
            <a:pPr marL="0" indent="0">
              <a:buNone/>
            </a:pPr>
            <a:r>
              <a:rPr lang="en-US" sz="2000" dirty="0"/>
              <a:t>    The three most common data types:</a:t>
            </a:r>
            <a:endParaRPr lang="en-US" sz="2000" b="1" dirty="0"/>
          </a:p>
          <a:p>
            <a:pPr>
              <a:spcBef>
                <a:spcPts val="1200"/>
              </a:spcBef>
            </a:pPr>
            <a:r>
              <a:rPr lang="en-US" sz="2000" b="1" dirty="0"/>
              <a:t>Numeric</a:t>
            </a:r>
            <a:r>
              <a:rPr lang="en-US" sz="2000" dirty="0"/>
              <a:t>: </a:t>
            </a:r>
          </a:p>
          <a:p>
            <a:pPr lvl="1"/>
            <a:r>
              <a:rPr lang="en-US" sz="1800" dirty="0"/>
              <a:t>A number stored with decimal point. (Decimal point need not be displayed).</a:t>
            </a:r>
          </a:p>
          <a:p>
            <a:pPr marL="266700" lvl="1" indent="0">
              <a:buNone/>
            </a:pPr>
            <a:r>
              <a:rPr lang="en-US" sz="1800" dirty="0"/>
              <a:t>    Examples: 0, 5, 55.2, -11.111</a:t>
            </a:r>
          </a:p>
          <a:p>
            <a:pPr marL="266700" lvl="1" indent="0">
              <a:buNone/>
            </a:pPr>
            <a:r>
              <a:rPr lang="en-US" sz="1800" dirty="0"/>
              <a:t>           - in some contexts this data type is labeled "double“</a:t>
            </a:r>
          </a:p>
          <a:p>
            <a:pPr marL="266700" lvl="1" indent="0">
              <a:buNone/>
            </a:pPr>
            <a:r>
              <a:rPr lang="en-US" sz="1800" dirty="0"/>
              <a:t>           - integers, stored without decimal points, exist but are rarely used.</a:t>
            </a:r>
          </a:p>
          <a:p>
            <a:pPr marL="266700" lvl="1" indent="0">
              <a:buNone/>
            </a:pPr>
            <a:r>
              <a:rPr lang="en-US" sz="1600" dirty="0"/>
              <a:t>     </a:t>
            </a:r>
            <a:endParaRPr lang="en-US" sz="1800" dirty="0"/>
          </a:p>
          <a:p>
            <a:r>
              <a:rPr lang="en-US" sz="2000" b="1" dirty="0"/>
              <a:t>Character:</a:t>
            </a:r>
          </a:p>
          <a:p>
            <a:pPr marL="266700" lvl="1" indent="0">
              <a:buNone/>
            </a:pPr>
            <a:r>
              <a:rPr lang="en-US" sz="1800" dirty="0"/>
              <a:t>A text sequence. Must be enclosed in quotes " ". (Single quotes work, too).</a:t>
            </a:r>
          </a:p>
          <a:p>
            <a:pPr marL="266700" lvl="1" indent="0">
              <a:buNone/>
            </a:pPr>
            <a:r>
              <a:rPr lang="en-US" sz="1800" dirty="0"/>
              <a:t>Examples: "1a++", "Hello World", "s", "99"</a:t>
            </a:r>
          </a:p>
          <a:p>
            <a:pPr lvl="1"/>
            <a:endParaRPr lang="en-US" sz="1600" b="1" dirty="0"/>
          </a:p>
          <a:p>
            <a:r>
              <a:rPr lang="en-US" sz="2000" b="1" dirty="0"/>
              <a:t>Logical:</a:t>
            </a:r>
          </a:p>
          <a:p>
            <a:pPr marL="0" indent="0">
              <a:buNone/>
            </a:pPr>
            <a:r>
              <a:rPr lang="en-US" sz="2000" dirty="0"/>
              <a:t>    </a:t>
            </a:r>
            <a:r>
              <a:rPr lang="en-US" sz="1800" dirty="0"/>
              <a:t>TRUE or FALSE (This is binary. No other possible values).</a:t>
            </a:r>
          </a:p>
          <a:p>
            <a:endParaRPr lang="en-US" sz="2000" dirty="0"/>
          </a:p>
        </p:txBody>
      </p:sp>
      <p:sp>
        <p:nvSpPr>
          <p:cNvPr id="3" name="Titre 2"/>
          <p:cNvSpPr>
            <a:spLocks noGrp="1"/>
          </p:cNvSpPr>
          <p:nvPr>
            <p:ph type="ctrTitle"/>
          </p:nvPr>
        </p:nvSpPr>
        <p:spPr>
          <a:xfrm>
            <a:off x="392186" y="372418"/>
            <a:ext cx="3819143" cy="387798"/>
          </a:xfrm>
        </p:spPr>
        <p:txBody>
          <a:bodyPr/>
          <a:lstStyle/>
          <a:p>
            <a:r>
              <a:rPr lang="en-US" dirty="0"/>
              <a:t>R Basic Data Types</a:t>
            </a:r>
          </a:p>
        </p:txBody>
      </p:sp>
    </p:spTree>
    <p:extLst>
      <p:ext uri="{BB962C8B-B14F-4D97-AF65-F5344CB8AC3E}">
        <p14:creationId xmlns:p14="http://schemas.microsoft.com/office/powerpoint/2010/main" val="227926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549528" cy="5346520"/>
          </a:xfrm>
        </p:spPr>
        <p:txBody>
          <a:bodyPr/>
          <a:lstStyle/>
          <a:p>
            <a:pPr marL="0" indent="0">
              <a:spcBef>
                <a:spcPts val="0"/>
              </a:spcBef>
              <a:buNone/>
            </a:pPr>
            <a:r>
              <a:rPr lang="en-US" sz="2000" dirty="0"/>
              <a:t>Syntax refers to the spelling and "grammar" rules of a programming language. </a:t>
            </a:r>
          </a:p>
          <a:p>
            <a:pPr marL="0" indent="0">
              <a:spcBef>
                <a:spcPts val="0"/>
              </a:spcBef>
              <a:buNone/>
            </a:pPr>
            <a:endParaRPr lang="en-US" sz="2000" dirty="0"/>
          </a:p>
          <a:p>
            <a:pPr marL="0" indent="0">
              <a:spcBef>
                <a:spcPts val="0"/>
              </a:spcBef>
              <a:buNone/>
            </a:pPr>
            <a:r>
              <a:rPr lang="en-US" sz="2000" dirty="0"/>
              <a:t>A few important points :</a:t>
            </a:r>
          </a:p>
          <a:p>
            <a:pPr>
              <a:spcBef>
                <a:spcPts val="0"/>
              </a:spcBef>
            </a:pPr>
            <a:r>
              <a:rPr lang="en-US" sz="2000" dirty="0">
                <a:solidFill>
                  <a:schemeClr val="accent1"/>
                </a:solidFill>
              </a:rPr>
              <a:t>Case sensitive:</a:t>
            </a:r>
            <a:r>
              <a:rPr lang="en-US" sz="2000" b="1" dirty="0"/>
              <a:t> </a:t>
            </a:r>
            <a:r>
              <a:rPr lang="en-US" sz="2000" dirty="0"/>
              <a:t>R differentiates between small letters and capitals.</a:t>
            </a:r>
          </a:p>
          <a:p>
            <a:pPr>
              <a:spcBef>
                <a:spcPts val="0"/>
              </a:spcBef>
            </a:pPr>
            <a:endParaRPr lang="en-US" sz="2000" dirty="0"/>
          </a:p>
          <a:p>
            <a:pPr>
              <a:spcBef>
                <a:spcPts val="0"/>
              </a:spcBef>
            </a:pPr>
            <a:r>
              <a:rPr lang="en-US" sz="2000" dirty="0"/>
              <a:t>Statements can be separated by a </a:t>
            </a:r>
            <a:r>
              <a:rPr lang="en-US" sz="2000" dirty="0">
                <a:solidFill>
                  <a:schemeClr val="accent1"/>
                </a:solidFill>
              </a:rPr>
              <a:t>newline</a:t>
            </a:r>
            <a:r>
              <a:rPr lang="en-US" sz="2000" dirty="0"/>
              <a:t> or by a semicolon "</a:t>
            </a:r>
            <a:r>
              <a:rPr lang="en-US" sz="2000" dirty="0">
                <a:solidFill>
                  <a:srgbClr val="4F81BD"/>
                </a:solidFill>
              </a:rPr>
              <a:t>;</a:t>
            </a:r>
            <a:r>
              <a:rPr lang="en-US" sz="2000" dirty="0"/>
              <a:t>" (for better readability, a newline after each statement is almost always preferable)</a:t>
            </a:r>
          </a:p>
          <a:p>
            <a:pPr>
              <a:spcBef>
                <a:spcPts val="0"/>
              </a:spcBef>
            </a:pPr>
            <a:endParaRPr lang="en-US" sz="2000" dirty="0"/>
          </a:p>
          <a:p>
            <a:pPr>
              <a:spcBef>
                <a:spcPts val="0"/>
              </a:spcBef>
            </a:pPr>
            <a:r>
              <a:rPr lang="en-US" sz="2000" dirty="0"/>
              <a:t>Long statements can be written </a:t>
            </a:r>
            <a:r>
              <a:rPr lang="en-US" sz="2000" dirty="0">
                <a:solidFill>
                  <a:schemeClr val="accent1"/>
                </a:solidFill>
              </a:rPr>
              <a:t>on multiple lines</a:t>
            </a:r>
          </a:p>
          <a:p>
            <a:pPr>
              <a:spcBef>
                <a:spcPts val="0"/>
              </a:spcBef>
            </a:pPr>
            <a:endParaRPr lang="en-US" sz="2000" dirty="0">
              <a:solidFill>
                <a:schemeClr val="accent1"/>
              </a:solidFill>
            </a:endParaRPr>
          </a:p>
          <a:p>
            <a:pPr>
              <a:spcBef>
                <a:spcPts val="0"/>
              </a:spcBef>
            </a:pPr>
            <a:r>
              <a:rPr lang="en-US" sz="2000" dirty="0">
                <a:solidFill>
                  <a:schemeClr val="tx1"/>
                </a:solidFill>
              </a:rPr>
              <a:t>R has no strict rules about including or omitting </a:t>
            </a:r>
            <a:r>
              <a:rPr lang="en-US" sz="2000" dirty="0">
                <a:solidFill>
                  <a:schemeClr val="accent1"/>
                </a:solidFill>
              </a:rPr>
              <a:t>blank spaces </a:t>
            </a:r>
            <a:r>
              <a:rPr lang="en-US" sz="2000" dirty="0">
                <a:solidFill>
                  <a:schemeClr val="tx1"/>
                </a:solidFill>
              </a:rPr>
              <a:t>between elements, as long as the code is unambiguous. Make your spacing consistent and think of readability.</a:t>
            </a:r>
          </a:p>
          <a:p>
            <a:pPr marL="0" indent="0">
              <a:spcBef>
                <a:spcPts val="0"/>
              </a:spcBef>
              <a:buNone/>
            </a:pPr>
            <a:endParaRPr lang="en-US" sz="2000" dirty="0">
              <a:solidFill>
                <a:schemeClr val="tx1"/>
              </a:solidFill>
            </a:endParaRPr>
          </a:p>
          <a:p>
            <a:pPr marL="0" indent="0">
              <a:spcBef>
                <a:spcPts val="0"/>
              </a:spcBef>
              <a:buNone/>
            </a:pPr>
            <a:r>
              <a:rPr lang="en-US" sz="2000" dirty="0"/>
              <a:t>The </a:t>
            </a:r>
            <a:r>
              <a:rPr lang="en-US" sz="2000" dirty="0">
                <a:solidFill>
                  <a:srgbClr val="4F81BD"/>
                </a:solidFill>
              </a:rPr>
              <a:t> </a:t>
            </a:r>
            <a:r>
              <a:rPr lang="en-US" sz="2000" dirty="0">
                <a:solidFill>
                  <a:srgbClr val="4F6228"/>
                </a:solidFill>
              </a:rPr>
              <a:t>#</a:t>
            </a:r>
            <a:r>
              <a:rPr lang="en-US" sz="2000" dirty="0">
                <a:solidFill>
                  <a:srgbClr val="4F81BD"/>
                </a:solidFill>
              </a:rPr>
              <a:t>  </a:t>
            </a:r>
            <a:r>
              <a:rPr lang="en-US" sz="2000" dirty="0"/>
              <a:t>character stands for </a:t>
            </a:r>
            <a:r>
              <a:rPr lang="en-US" sz="2000" dirty="0">
                <a:solidFill>
                  <a:srgbClr val="4F81BD"/>
                </a:solidFill>
              </a:rPr>
              <a:t>comments</a:t>
            </a:r>
            <a:r>
              <a:rPr lang="en-US" sz="2000" dirty="0"/>
              <a:t>. Anything after a </a:t>
            </a:r>
            <a:r>
              <a:rPr lang="en-US" sz="2000" dirty="0">
                <a:solidFill>
                  <a:srgbClr val="4F6228"/>
                </a:solidFill>
              </a:rPr>
              <a:t># on a line is ignored by R. </a:t>
            </a:r>
            <a:r>
              <a:rPr lang="en-US" sz="2000" dirty="0"/>
              <a:t>Write comments into your code to explain what it does.</a:t>
            </a:r>
          </a:p>
          <a:p>
            <a:endParaRPr lang="en-US" dirty="0"/>
          </a:p>
        </p:txBody>
      </p:sp>
      <p:sp>
        <p:nvSpPr>
          <p:cNvPr id="3" name="Titre 2"/>
          <p:cNvSpPr>
            <a:spLocks noGrp="1"/>
          </p:cNvSpPr>
          <p:nvPr>
            <p:ph type="ctrTitle"/>
          </p:nvPr>
        </p:nvSpPr>
        <p:spPr/>
        <p:txBody>
          <a:bodyPr/>
          <a:lstStyle/>
          <a:p>
            <a:r>
              <a:rPr lang="en-US" dirty="0"/>
              <a:t>R Syntax</a:t>
            </a:r>
          </a:p>
        </p:txBody>
      </p:sp>
    </p:spTree>
    <p:extLst>
      <p:ext uri="{BB962C8B-B14F-4D97-AF65-F5344CB8AC3E}">
        <p14:creationId xmlns:p14="http://schemas.microsoft.com/office/powerpoint/2010/main" val="349226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290142" cy="5346520"/>
          </a:xfrm>
        </p:spPr>
        <p:txBody>
          <a:bodyPr/>
          <a:lstStyle/>
          <a:p>
            <a:pPr marL="0" indent="0">
              <a:buNone/>
            </a:pPr>
            <a:r>
              <a:rPr lang="en-US" dirty="0">
                <a:solidFill>
                  <a:srgbClr val="4F81BD"/>
                </a:solidFill>
              </a:rPr>
              <a:t>An object is a storage space </a:t>
            </a:r>
            <a:r>
              <a:rPr lang="en-US" dirty="0"/>
              <a:t>that takes (or contains) a value, a data structure or a section of code. </a:t>
            </a:r>
          </a:p>
          <a:p>
            <a:pPr marL="0" indent="0">
              <a:buNone/>
            </a:pPr>
            <a:endParaRPr lang="en-US" dirty="0"/>
          </a:p>
          <a:p>
            <a:r>
              <a:rPr lang="en-US" dirty="0"/>
              <a:t>All elements of an R statement can be thought of as objects.</a:t>
            </a:r>
          </a:p>
          <a:p>
            <a:pPr marL="0" indent="0">
              <a:buNone/>
            </a:pPr>
            <a:r>
              <a:rPr lang="en-US" dirty="0"/>
              <a:t>	Variables are objects containing data.</a:t>
            </a:r>
          </a:p>
          <a:p>
            <a:pPr marL="0" indent="0">
              <a:buNone/>
            </a:pPr>
            <a:r>
              <a:rPr lang="en-US" dirty="0"/>
              <a:t>	Functions are objects containing code.</a:t>
            </a:r>
          </a:p>
          <a:p>
            <a:pPr marL="0" indent="0">
              <a:buNone/>
            </a:pPr>
            <a:endParaRPr lang="en-US" dirty="0"/>
          </a:p>
          <a:p>
            <a:pPr marL="0" indent="0">
              <a:buNone/>
            </a:pPr>
            <a:endParaRPr lang="en-US" dirty="0"/>
          </a:p>
          <a:p>
            <a:endParaRPr lang="en-US" dirty="0"/>
          </a:p>
          <a:p>
            <a:pPr marL="0" indent="0">
              <a:buNone/>
            </a:pPr>
            <a:endParaRPr lang="en-US" dirty="0"/>
          </a:p>
          <a:p>
            <a:pPr lvl="1"/>
            <a:endParaRPr lang="en-US" dirty="0"/>
          </a:p>
        </p:txBody>
      </p:sp>
      <p:sp>
        <p:nvSpPr>
          <p:cNvPr id="3" name="Titre 2"/>
          <p:cNvSpPr>
            <a:spLocks noGrp="1"/>
          </p:cNvSpPr>
          <p:nvPr>
            <p:ph type="ctrTitle"/>
          </p:nvPr>
        </p:nvSpPr>
        <p:spPr/>
        <p:txBody>
          <a:bodyPr/>
          <a:lstStyle/>
          <a:p>
            <a:r>
              <a:rPr lang="en-US" dirty="0"/>
              <a:t>R Objects</a:t>
            </a:r>
          </a:p>
        </p:txBody>
      </p:sp>
    </p:spTree>
    <p:extLst>
      <p:ext uri="{BB962C8B-B14F-4D97-AF65-F5344CB8AC3E}">
        <p14:creationId xmlns:p14="http://schemas.microsoft.com/office/powerpoint/2010/main" val="386513786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1010137"/>
            <a:ext cx="8567615" cy="5470176"/>
          </a:xfrm>
        </p:spPr>
        <p:txBody>
          <a:bodyPr/>
          <a:lstStyle/>
          <a:p>
            <a:pPr marL="0" indent="0">
              <a:buNone/>
            </a:pPr>
            <a:endParaRPr lang="en-US" dirty="0"/>
          </a:p>
          <a:p>
            <a:pPr marL="0" indent="0">
              <a:buNone/>
            </a:pPr>
            <a:r>
              <a:rPr lang="en-US" dirty="0"/>
              <a:t>Object names can consist of </a:t>
            </a:r>
            <a:r>
              <a:rPr lang="en-US" dirty="0">
                <a:solidFill>
                  <a:srgbClr val="4F81BD"/>
                </a:solidFill>
              </a:rPr>
              <a:t>letters, numbers, dots and underscores.</a:t>
            </a:r>
          </a:p>
          <a:p>
            <a:pPr marL="0" indent="0">
              <a:buNone/>
            </a:pPr>
            <a:endParaRPr lang="en-US" dirty="0">
              <a:solidFill>
                <a:srgbClr val="4F81BD"/>
              </a:solidFill>
            </a:endParaRPr>
          </a:p>
          <a:p>
            <a:pPr lvl="1"/>
            <a:r>
              <a:rPr lang="en-US" dirty="0"/>
              <a:t>Cannot start with a number.</a:t>
            </a:r>
          </a:p>
          <a:p>
            <a:pPr lvl="1"/>
            <a:r>
              <a:rPr lang="en-US" dirty="0"/>
              <a:t>Cannot contain operators (including hyphen).</a:t>
            </a:r>
          </a:p>
          <a:p>
            <a:pPr lvl="1"/>
            <a:r>
              <a:rPr lang="en-US" dirty="0"/>
              <a:t>Best to start with letter</a:t>
            </a:r>
          </a:p>
          <a:p>
            <a:pPr marL="266700" lvl="1" indent="0">
              <a:buNone/>
            </a:pPr>
            <a:endParaRPr lang="en-US" dirty="0"/>
          </a:p>
          <a:p>
            <a:pPr marL="0" indent="0">
              <a:buNone/>
            </a:pPr>
            <a:r>
              <a:rPr lang="en-US" dirty="0"/>
              <a:t>Examples:</a:t>
            </a:r>
          </a:p>
          <a:p>
            <a:pPr marL="0" indent="0">
              <a:buNone/>
            </a:pPr>
            <a:r>
              <a:rPr lang="en-US" dirty="0"/>
              <a:t>	x</a:t>
            </a:r>
          </a:p>
          <a:p>
            <a:pPr marL="0" indent="0">
              <a:buNone/>
            </a:pPr>
            <a:r>
              <a:rPr lang="en-US" dirty="0"/>
              <a:t>	mydata1</a:t>
            </a:r>
          </a:p>
          <a:p>
            <a:pPr marL="0" indent="0">
              <a:buNone/>
            </a:pPr>
            <a:r>
              <a:rPr lang="en-US" dirty="0"/>
              <a:t>	</a:t>
            </a:r>
            <a:r>
              <a:rPr lang="en-US" dirty="0" err="1"/>
              <a:t>mydata.normalized</a:t>
            </a:r>
            <a:endParaRPr lang="en-US" dirty="0"/>
          </a:p>
          <a:p>
            <a:pPr marL="0" indent="0">
              <a:buNone/>
            </a:pPr>
            <a:r>
              <a:rPr lang="en-US" dirty="0"/>
              <a:t>	</a:t>
            </a:r>
            <a:r>
              <a:rPr lang="en-US" dirty="0" err="1"/>
              <a:t>n_times</a:t>
            </a:r>
            <a:endParaRPr lang="en-US" dirty="0"/>
          </a:p>
          <a:p>
            <a:pPr marL="0" indent="0">
              <a:buNone/>
            </a:pPr>
            <a:endParaRPr lang="en-US" dirty="0"/>
          </a:p>
          <a:p>
            <a:pPr marL="0" indent="0">
              <a:buNone/>
            </a:pPr>
            <a:endParaRPr lang="en-US" dirty="0"/>
          </a:p>
          <a:p>
            <a:pPr marL="0" indent="0">
              <a:buNone/>
            </a:pPr>
            <a:endParaRPr lang="en-US" dirty="0"/>
          </a:p>
        </p:txBody>
      </p:sp>
      <p:sp>
        <p:nvSpPr>
          <p:cNvPr id="3" name="Titre 2"/>
          <p:cNvSpPr>
            <a:spLocks noGrp="1"/>
          </p:cNvSpPr>
          <p:nvPr>
            <p:ph type="ctrTitle"/>
          </p:nvPr>
        </p:nvSpPr>
        <p:spPr>
          <a:xfrm>
            <a:off x="258501" y="344402"/>
            <a:ext cx="7943178" cy="387798"/>
          </a:xfrm>
        </p:spPr>
        <p:txBody>
          <a:bodyPr/>
          <a:lstStyle/>
          <a:p>
            <a:r>
              <a:rPr lang="en-US" dirty="0"/>
              <a:t>Allowed Names for Objects</a:t>
            </a:r>
          </a:p>
        </p:txBody>
      </p:sp>
    </p:spTree>
    <p:extLst>
      <p:ext uri="{BB962C8B-B14F-4D97-AF65-F5344CB8AC3E}">
        <p14:creationId xmlns:p14="http://schemas.microsoft.com/office/powerpoint/2010/main" val="54745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70997" y="1010137"/>
            <a:ext cx="8356990" cy="5695463"/>
          </a:xfrm>
        </p:spPr>
        <p:txBody>
          <a:bodyPr/>
          <a:lstStyle/>
          <a:p>
            <a:pPr marL="0" indent="0">
              <a:buNone/>
            </a:pPr>
            <a:r>
              <a:rPr lang="en-US" sz="2000" dirty="0"/>
              <a:t>We can use either the symbol "</a:t>
            </a:r>
            <a:r>
              <a:rPr lang="en-US" sz="2000" b="1" dirty="0">
                <a:solidFill>
                  <a:srgbClr val="4E81BD"/>
                </a:solidFill>
              </a:rPr>
              <a:t>&lt;-</a:t>
            </a:r>
            <a:r>
              <a:rPr lang="en-US" sz="2000" dirty="0"/>
              <a:t>" or  "</a:t>
            </a:r>
            <a:r>
              <a:rPr lang="en-US" sz="2000" b="1" dirty="0">
                <a:solidFill>
                  <a:srgbClr val="4E81BD"/>
                </a:solidFill>
              </a:rPr>
              <a:t>=</a:t>
            </a:r>
            <a:r>
              <a:rPr lang="en-US" sz="2000" dirty="0"/>
              <a:t>" to assign values to objects. Stick to one for consistency.</a:t>
            </a:r>
          </a:p>
          <a:p>
            <a:pPr marL="0" indent="0">
              <a:buNone/>
            </a:pPr>
            <a:endParaRPr lang="en-US" sz="2000" dirty="0"/>
          </a:p>
          <a:p>
            <a:r>
              <a:rPr lang="en-US" sz="2000" dirty="0"/>
              <a:t>Create an object: </a:t>
            </a:r>
          </a:p>
          <a:p>
            <a:pPr marL="0" indent="0">
              <a:buNone/>
            </a:pPr>
            <a:r>
              <a:rPr lang="fr-FR" sz="1800" dirty="0">
                <a:solidFill>
                  <a:srgbClr val="4F81BD"/>
                </a:solidFill>
                <a:latin typeface="Lucida Console" panose="020B0609040504020204" pitchFamily="49" charset="0"/>
                <a:ea typeface="Courier" charset="0"/>
                <a:cs typeface="Courier" charset="0"/>
              </a:rPr>
              <a:t>&gt; x &lt;- 10   # </a:t>
            </a:r>
            <a:r>
              <a:rPr lang="fr-FR" sz="1800" dirty="0" err="1">
                <a:solidFill>
                  <a:srgbClr val="4F81BD"/>
                </a:solidFill>
                <a:latin typeface="Lucida Console" panose="020B0609040504020204" pitchFamily="49" charset="0"/>
                <a:ea typeface="Courier" charset="0"/>
                <a:cs typeface="Courier" charset="0"/>
              </a:rPr>
              <a:t>Create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object</a:t>
            </a:r>
            <a:r>
              <a:rPr lang="fr-FR" sz="1800" dirty="0">
                <a:solidFill>
                  <a:srgbClr val="4F81BD"/>
                </a:solidFill>
                <a:latin typeface="Lucida Console" panose="020B0609040504020204" pitchFamily="49" charset="0"/>
                <a:ea typeface="Courier" charset="0"/>
                <a:cs typeface="Courier" charset="0"/>
              </a:rPr>
              <a:t> x, </a:t>
            </a:r>
            <a:r>
              <a:rPr lang="fr-FR" sz="1800" dirty="0" err="1">
                <a:solidFill>
                  <a:srgbClr val="4F81BD"/>
                </a:solidFill>
                <a:latin typeface="Lucida Console" panose="020B0609040504020204" pitchFamily="49" charset="0"/>
                <a:ea typeface="Courier" charset="0"/>
                <a:cs typeface="Courier" charset="0"/>
              </a:rPr>
              <a:t>assign</a:t>
            </a:r>
            <a:r>
              <a:rPr lang="fr-FR" sz="1800" dirty="0">
                <a:solidFill>
                  <a:srgbClr val="4F81BD"/>
                </a:solidFill>
                <a:latin typeface="Lucida Console" panose="020B0609040504020204" pitchFamily="49" charset="0"/>
                <a:ea typeface="Courier" charset="0"/>
                <a:cs typeface="Courier" charset="0"/>
              </a:rPr>
              <a:t> the value 10 to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	     # NB: This </a:t>
            </a:r>
            <a:r>
              <a:rPr lang="fr-FR" sz="1800" dirty="0" err="1">
                <a:solidFill>
                  <a:srgbClr val="4F81BD"/>
                </a:solidFill>
                <a:latin typeface="Lucida Console" panose="020B0609040504020204" pitchFamily="49" charset="0"/>
                <a:ea typeface="Courier" charset="0"/>
                <a:cs typeface="Courier" charset="0"/>
              </a:rPr>
              <a:t>does</a:t>
            </a:r>
            <a:r>
              <a:rPr lang="fr-FR" sz="1800" dirty="0">
                <a:solidFill>
                  <a:srgbClr val="4F81BD"/>
                </a:solidFill>
                <a:latin typeface="Lucida Console" panose="020B0609040504020204" pitchFamily="49" charset="0"/>
                <a:ea typeface="Courier" charset="0"/>
                <a:cs typeface="Courier" charset="0"/>
              </a:rPr>
              <a:t> the </a:t>
            </a:r>
            <a:r>
              <a:rPr lang="fr-FR" sz="1800" dirty="0" err="1">
                <a:solidFill>
                  <a:srgbClr val="4F81BD"/>
                </a:solidFill>
                <a:latin typeface="Lucida Console" panose="020B0609040504020204" pitchFamily="49" charset="0"/>
                <a:ea typeface="Courier" charset="0"/>
                <a:cs typeface="Courier" charset="0"/>
              </a:rPr>
              <a:t>same</a:t>
            </a:r>
            <a:r>
              <a:rPr lang="fr-FR" sz="1800" dirty="0">
                <a:solidFill>
                  <a:srgbClr val="4F81BD"/>
                </a:solidFill>
                <a:latin typeface="Lucida Console" panose="020B0609040504020204" pitchFamily="49" charset="0"/>
                <a:ea typeface="Courier" charset="0"/>
                <a:cs typeface="Courier" charset="0"/>
              </a:rPr>
              <a:t> as x = 10</a:t>
            </a:r>
          </a:p>
          <a:p>
            <a:pPr marL="0" indent="0">
              <a:buNone/>
            </a:pPr>
            <a:endParaRPr lang="fr-FR" sz="2000" dirty="0">
              <a:solidFill>
                <a:srgbClr val="4F81BD"/>
              </a:solidFill>
              <a:latin typeface="Courier" charset="0"/>
              <a:ea typeface="Courier" charset="0"/>
              <a:cs typeface="Courier" charset="0"/>
            </a:endParaRPr>
          </a:p>
          <a:p>
            <a:pPr marL="263525" lvl="1" indent="-263525">
              <a:buFont typeface="Arial"/>
              <a:buChar char="•"/>
              <a:tabLst>
                <a:tab pos="82550" algn="l"/>
                <a:tab pos="263525" algn="l"/>
              </a:tabLst>
            </a:pPr>
            <a:r>
              <a:rPr lang="en-US" dirty="0"/>
              <a:t>Change the value of an existing object:</a:t>
            </a:r>
          </a:p>
          <a:p>
            <a:pPr marL="0" lvl="1" indent="0">
              <a:buNone/>
              <a:tabLst>
                <a:tab pos="82550" algn="l"/>
                <a:tab pos="263525" algn="l"/>
              </a:tabLst>
            </a:pPr>
            <a:r>
              <a:rPr lang="fr-FR" sz="1800" dirty="0">
                <a:solidFill>
                  <a:srgbClr val="4F81BD"/>
                </a:solidFill>
                <a:latin typeface="Lucida Console" panose="020B0609040504020204" pitchFamily="49" charset="0"/>
                <a:ea typeface="Courier" charset="0"/>
                <a:cs typeface="Courier" charset="0"/>
              </a:rPr>
              <a:t>&gt; x &lt;- 25   # x has the value 10; </a:t>
            </a:r>
            <a:r>
              <a:rPr lang="fr-FR" sz="1800" dirty="0" err="1">
                <a:solidFill>
                  <a:srgbClr val="4F81BD"/>
                </a:solidFill>
                <a:latin typeface="Lucida Console" panose="020B0609040504020204" pitchFamily="49" charset="0"/>
                <a:ea typeface="Courier" charset="0"/>
                <a:cs typeface="Courier" charset="0"/>
              </a:rPr>
              <a:t>overwrite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it</a:t>
            </a:r>
            <a:endParaRPr lang="fr-FR" sz="1800" dirty="0">
              <a:solidFill>
                <a:srgbClr val="4F81BD"/>
              </a:solidFill>
              <a:latin typeface="Lucida Console" panose="020B0609040504020204" pitchFamily="49" charset="0"/>
              <a:ea typeface="Courier" charset="0"/>
              <a:cs typeface="Courier" charset="0"/>
            </a:endParaRP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Set one object to equal the value of another object:  </a:t>
            </a:r>
            <a:endParaRPr lang="en-US" dirty="0">
              <a:solidFill>
                <a:srgbClr val="4F81BD"/>
              </a:solidFill>
              <a:latin typeface="Courier" charset="0"/>
              <a:ea typeface="Courier" charset="0"/>
              <a:cs typeface="Courier"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&lt;- 15</a:t>
            </a:r>
            <a:endParaRPr lang="en-US" sz="1800" dirty="0">
              <a:latin typeface="Lucida Console" panose="020B0609040504020204" pitchFamily="49" charset="0"/>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 Both x and </a:t>
            </a:r>
            <a:r>
              <a:rPr lang="en-US" sz="1800" dirty="0" err="1">
                <a:solidFill>
                  <a:srgbClr val="4F81BD"/>
                </a:solidFill>
                <a:latin typeface="Lucida Console" panose="020B0609040504020204" pitchFamily="49" charset="0"/>
                <a:ea typeface="Courier" charset="0"/>
                <a:cs typeface="Courier" charset="0"/>
              </a:rPr>
              <a:t>myNumber</a:t>
            </a:r>
            <a:r>
              <a:rPr lang="en-US" sz="1800" dirty="0">
                <a:solidFill>
                  <a:srgbClr val="4F81BD"/>
                </a:solidFill>
                <a:latin typeface="Lucida Console" panose="020B0609040504020204" pitchFamily="49" charset="0"/>
                <a:ea typeface="Courier" charset="0"/>
                <a:cs typeface="Courier" charset="0"/>
              </a:rPr>
              <a:t> now contain 15</a:t>
            </a:r>
          </a:p>
          <a:p>
            <a:pPr marL="0" lvl="1" indent="0">
              <a:buNone/>
              <a:tabLst>
                <a:tab pos="82550" algn="l"/>
                <a:tab pos="263525" algn="l"/>
              </a:tabLst>
            </a:pPr>
            <a:endParaRPr lang="en-US" dirty="0">
              <a:latin typeface="Courier" charset="0"/>
              <a:ea typeface="Courier" charset="0"/>
              <a:cs typeface="Courier" charset="0"/>
            </a:endParaRPr>
          </a:p>
          <a:p>
            <a:pPr marL="263525" lvl="1" indent="-263525">
              <a:tabLst>
                <a:tab pos="82550" algn="l"/>
                <a:tab pos="263525" algn="l"/>
              </a:tabLst>
            </a:pPr>
            <a:r>
              <a:rPr lang="en-US" dirty="0"/>
              <a:t>Modify the content of an object:</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&gt; x &lt;- x +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(16)  # add the square root of 16 to x</a:t>
            </a:r>
            <a:r>
              <a:rPr lang="en-US" dirty="0"/>
              <a:t>
</a:t>
            </a:r>
          </a:p>
          <a:p>
            <a:pPr marL="0" lvl="1" indent="0">
              <a:buNone/>
              <a:tabLst>
                <a:tab pos="82550" algn="l"/>
                <a:tab pos="263525" algn="l"/>
              </a:tabLst>
            </a:pPr>
            <a:endParaRPr lang="en-US" dirty="0"/>
          </a:p>
        </p:txBody>
      </p:sp>
      <p:sp>
        <p:nvSpPr>
          <p:cNvPr id="3" name="Titre 2"/>
          <p:cNvSpPr>
            <a:spLocks noGrp="1"/>
          </p:cNvSpPr>
          <p:nvPr>
            <p:ph type="ctrTitle"/>
          </p:nvPr>
        </p:nvSpPr>
        <p:spPr>
          <a:xfrm>
            <a:off x="258501" y="344402"/>
            <a:ext cx="7943178" cy="387798"/>
          </a:xfrm>
        </p:spPr>
        <p:txBody>
          <a:bodyPr/>
          <a:lstStyle/>
          <a:p>
            <a:r>
              <a:rPr lang="en-US" dirty="0"/>
              <a:t>The Assignment Operator "&lt;-" (or equivalent: "=")</a:t>
            </a:r>
          </a:p>
        </p:txBody>
      </p:sp>
    </p:spTree>
    <p:extLst>
      <p:ext uri="{BB962C8B-B14F-4D97-AF65-F5344CB8AC3E}">
        <p14:creationId xmlns:p14="http://schemas.microsoft.com/office/powerpoint/2010/main" val="574119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54365" y="1069131"/>
            <a:ext cx="8353913" cy="5611380"/>
          </a:xfrm>
        </p:spPr>
        <p:txBody>
          <a:bodyPr/>
          <a:lstStyle/>
          <a:p>
            <a:pPr>
              <a:lnSpc>
                <a:spcPct val="90000"/>
              </a:lnSpc>
            </a:pPr>
            <a:r>
              <a:rPr lang="en-US" sz="2000" dirty="0"/>
              <a:t>Functions are called with parentheses () after the function name  </a:t>
            </a:r>
          </a:p>
          <a:p>
            <a:pPr marL="0" indent="0">
              <a:lnSpc>
                <a:spcPct val="90000"/>
              </a:lnSpc>
              <a:buNone/>
            </a:pPr>
            <a:r>
              <a:rPr lang="en-US" sz="2000" dirty="0"/>
              <a:t>    </a:t>
            </a:r>
          </a:p>
          <a:p>
            <a:pPr>
              <a:lnSpc>
                <a:spcPct val="90000"/>
              </a:lnSpc>
            </a:pPr>
            <a:r>
              <a:rPr lang="en-US" sz="2000" dirty="0"/>
              <a:t>Arguments are the input to functions, passed inside the ()</a:t>
            </a:r>
          </a:p>
          <a:p>
            <a:pPr marL="0" indent="0">
              <a:lnSpc>
                <a:spcPct val="90000"/>
              </a:lnSpc>
              <a:buNone/>
            </a:pPr>
            <a:r>
              <a:rPr lang="en-US" sz="1800" dirty="0">
                <a:solidFill>
                  <a:srgbClr val="4F81BD"/>
                </a:solidFill>
                <a:latin typeface="Lucida Console" panose="020B0609040504020204" pitchFamily="49" charset="0"/>
                <a:ea typeface="Courier" charset="0"/>
                <a:cs typeface="Courier" charset="0"/>
              </a:rPr>
              <a:t>  &gt; ls()      </a:t>
            </a:r>
            <a:r>
              <a:rPr lang="en-US" sz="1800" dirty="0">
                <a:solidFill>
                  <a:srgbClr val="4F6228"/>
                </a:solidFill>
                <a:latin typeface="Lucida Console" panose="020B0609040504020204" pitchFamily="49" charset="0"/>
                <a:ea typeface="Courier" charset="0"/>
                <a:cs typeface="Courier" charset="0"/>
              </a:rPr>
              <a:t># no argument – list objects in workspace </a:t>
            </a:r>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sqrt</a:t>
            </a:r>
            <a:r>
              <a:rPr lang="en-US" sz="1800" dirty="0">
                <a:solidFill>
                  <a:srgbClr val="4F81BD"/>
                </a:solidFill>
                <a:latin typeface="Lucida Console" panose="020B0609040504020204" pitchFamily="49" charset="0"/>
                <a:ea typeface="Courier" charset="0"/>
                <a:cs typeface="Courier" charset="0"/>
              </a:rPr>
              <a:t>(81)  </a:t>
            </a:r>
            <a:r>
              <a:rPr lang="en-US" sz="1800" dirty="0">
                <a:solidFill>
                  <a:srgbClr val="4F6228"/>
                </a:solidFill>
                <a:latin typeface="Lucida Console" panose="020B0609040504020204" pitchFamily="49" charset="0"/>
                <a:ea typeface="Courier" charset="0"/>
                <a:cs typeface="Courier" charset="0"/>
              </a:rPr>
              <a:t># one argument – square root of the input</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rep(1,5)  </a:t>
            </a:r>
            <a:r>
              <a:rPr lang="en-US" sz="1800" dirty="0">
                <a:solidFill>
                  <a:srgbClr val="4F6228"/>
                </a:solidFill>
                <a:latin typeface="Lucida Console" panose="020B0609040504020204" pitchFamily="49" charset="0"/>
                <a:ea typeface="Courier" charset="0"/>
                <a:cs typeface="Courier" charset="0"/>
              </a:rPr>
              <a:t># two arguments – repeat the number 1 5 times</a:t>
            </a:r>
          </a:p>
          <a:p>
            <a:pPr marL="266700" lvl="1" indent="0">
              <a:lnSpc>
                <a:spcPct val="90000"/>
              </a:lnSpc>
              <a:buNone/>
            </a:pPr>
            <a:endParaRPr lang="en-US" dirty="0"/>
          </a:p>
          <a:p>
            <a:pPr marL="266700" lvl="1" indent="-266700">
              <a:lnSpc>
                <a:spcPct val="90000"/>
              </a:lnSpc>
            </a:pPr>
            <a:r>
              <a:rPr lang="en-US" dirty="0"/>
              <a:t>Arguments have names (specified in the function definition). Function calls can be made with unnamed or named arguments or a mix of both.  Use "=" for named arguments.</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a:t>
            </a:r>
            <a:r>
              <a:rPr lang="en-US" dirty="0">
                <a:solidFill>
                  <a:srgbClr val="4F81BD"/>
                </a:solidFill>
                <a:latin typeface="Lucida Console" panose="020B0609040504020204" pitchFamily="49" charset="0"/>
                <a:ea typeface="Courier" charset="0"/>
                <a:cs typeface="Courier" charset="0"/>
              </a:rPr>
              <a:t> </a:t>
            </a:r>
            <a:r>
              <a:rPr lang="en-US" sz="1800" dirty="0">
                <a:solidFill>
                  <a:srgbClr val="4F81BD"/>
                </a:solidFill>
                <a:latin typeface="Lucida Console" panose="020B0609040504020204" pitchFamily="49" charset="0"/>
                <a:ea typeface="Courier" charset="0"/>
                <a:cs typeface="Courier" charset="0"/>
              </a:rPr>
              <a:t>rep(x=1, times=5)   </a:t>
            </a:r>
            <a:r>
              <a:rPr lang="en-US" sz="1800" dirty="0">
                <a:solidFill>
                  <a:srgbClr val="4F6228"/>
                </a:solidFill>
                <a:latin typeface="Lucida Console" panose="020B0609040504020204" pitchFamily="49" charset="0"/>
                <a:ea typeface="Courier" charset="0"/>
                <a:cs typeface="Courier" charset="0"/>
              </a:rPr>
              <a:t># Named </a:t>
            </a:r>
            <a:r>
              <a:rPr lang="en-US" sz="1800" dirty="0" err="1">
                <a:solidFill>
                  <a:srgbClr val="4F6228"/>
                </a:solidFill>
                <a:latin typeface="Lucida Console" panose="020B0609040504020204" pitchFamily="49" charset="0"/>
                <a:ea typeface="Courier" charset="0"/>
                <a:cs typeface="Courier" charset="0"/>
              </a:rPr>
              <a:t>args</a:t>
            </a:r>
            <a:r>
              <a:rPr lang="en-US" sz="1800" dirty="0">
                <a:solidFill>
                  <a:srgbClr val="4F6228"/>
                </a:solidFill>
                <a:latin typeface="Lucida Console" panose="020B0609040504020204" pitchFamily="49" charset="0"/>
                <a:ea typeface="Courier" charset="0"/>
                <a:cs typeface="Courier" charset="0"/>
              </a:rPr>
              <a:t>. Equivalent to rep(1,5)</a:t>
            </a: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rep(1, times=5)     </a:t>
            </a:r>
            <a:r>
              <a:rPr lang="en-US" sz="1800" dirty="0">
                <a:solidFill>
                  <a:srgbClr val="4F6228"/>
                </a:solidFill>
                <a:latin typeface="Lucida Console" panose="020B0609040504020204" pitchFamily="49" charset="0"/>
                <a:ea typeface="Courier" charset="0"/>
                <a:cs typeface="Courier" charset="0"/>
              </a:rPr>
              <a:t># Mixed. Equivalent to rep(1,5)</a:t>
            </a:r>
            <a:endParaRPr lang="en-US" sz="2000" dirty="0"/>
          </a:p>
        </p:txBody>
      </p:sp>
      <p:sp>
        <p:nvSpPr>
          <p:cNvPr id="16386" name="Rectangle 2"/>
          <p:cNvSpPr>
            <a:spLocks noGrp="1" noChangeArrowheads="1"/>
          </p:cNvSpPr>
          <p:nvPr>
            <p:ph type="ctrTitle"/>
          </p:nvPr>
        </p:nvSpPr>
        <p:spPr/>
        <p:txBody>
          <a:bodyPr/>
          <a:lstStyle/>
          <a:p>
            <a:r>
              <a:rPr lang="en-US" dirty="0"/>
              <a:t>Using Functions (I)</a:t>
            </a:r>
            <a:endParaRPr lang="en-US" dirty="0">
              <a:solidFill>
                <a:srgbClr val="FF0000"/>
              </a:solidFill>
            </a:endParaRPr>
          </a:p>
        </p:txBody>
      </p:sp>
      <p:sp>
        <p:nvSpPr>
          <p:cNvPr id="4" name="Espace réservé du contenu 1"/>
          <p:cNvSpPr txBox="1">
            <a:spLocks/>
          </p:cNvSpPr>
          <p:nvPr/>
        </p:nvSpPr>
        <p:spPr>
          <a:xfrm>
            <a:off x="711246" y="5602524"/>
            <a:ext cx="7640152" cy="88625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Check R help (?</a:t>
            </a:r>
            <a:r>
              <a:rPr lang="en-US" sz="2000" b="1" dirty="0" err="1">
                <a:solidFill>
                  <a:srgbClr val="F6F6F6"/>
                </a:solidFill>
                <a:latin typeface="Comic Sans MS" panose="030F0702030302020204" pitchFamily="66" charset="0"/>
              </a:rPr>
              <a:t>function_name</a:t>
            </a:r>
            <a:r>
              <a:rPr lang="en-US" sz="2000" b="1" dirty="0">
                <a:solidFill>
                  <a:srgbClr val="F6F6F6"/>
                </a:solidFill>
                <a:latin typeface="Comic Sans MS" panose="030F0702030302020204" pitchFamily="66" charset="0"/>
              </a:rPr>
              <a:t>) to see which arguments are expected by a function.</a:t>
            </a:r>
          </a:p>
        </p:txBody>
      </p:sp>
    </p:spTree>
    <p:extLst>
      <p:ext uri="{BB962C8B-B14F-4D97-AF65-F5344CB8AC3E}">
        <p14:creationId xmlns:p14="http://schemas.microsoft.com/office/powerpoint/2010/main" val="1760518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38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387">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CustomShape 1"/>
          <p:cNvSpPr/>
          <p:nvPr/>
        </p:nvSpPr>
        <p:spPr>
          <a:xfrm>
            <a:off x="1953623" y="2510971"/>
            <a:ext cx="5085806" cy="1640869"/>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de-CH" sz="5400" spc="-1" dirty="0">
                <a:solidFill>
                  <a:srgbClr val="4F81BD"/>
                </a:solidFill>
                <a:latin typeface="Calibri"/>
                <a:ea typeface="DejaVu Sans"/>
              </a:rPr>
              <a:t>Your experience: </a:t>
            </a:r>
          </a:p>
          <a:p>
            <a:pPr>
              <a:lnSpc>
                <a:spcPct val="90000"/>
              </a:lnSpc>
            </a:pPr>
            <a:r>
              <a:rPr lang="de-CH" sz="5400" spc="-1" dirty="0">
                <a:solidFill>
                  <a:srgbClr val="4F81BD"/>
                </a:solidFill>
                <a:latin typeface="Calibri"/>
                <a:ea typeface="DejaVu Sans"/>
              </a:rPr>
              <a:t>3 quick polls</a:t>
            </a:r>
            <a:endParaRPr lang="en-US" sz="5400" b="0" strike="noStrike" spc="-1" dirty="0">
              <a:latin typeface="Arial"/>
            </a:endParaRPr>
          </a:p>
        </p:txBody>
      </p:sp>
    </p:spTree>
    <p:extLst>
      <p:ext uri="{BB962C8B-B14F-4D97-AF65-F5344CB8AC3E}">
        <p14:creationId xmlns:p14="http://schemas.microsoft.com/office/powerpoint/2010/main" val="368594290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93505" y="1010137"/>
            <a:ext cx="8356990" cy="5611380"/>
          </a:xfrm>
        </p:spPr>
        <p:txBody>
          <a:bodyPr/>
          <a:lstStyle/>
          <a:p>
            <a:pPr lvl="1">
              <a:lnSpc>
                <a:spcPct val="90000"/>
              </a:lnSpc>
              <a:buFont typeface="Times New Roman" pitchFamily="18" charset="0"/>
              <a:buNone/>
            </a:pPr>
            <a:endParaRPr lang="en-US" sz="2000" dirty="0"/>
          </a:p>
          <a:p>
            <a:pPr marL="0" indent="0">
              <a:lnSpc>
                <a:spcPct val="90000"/>
              </a:lnSpc>
              <a:buNone/>
            </a:pPr>
            <a:r>
              <a:rPr lang="en-US" sz="2000" dirty="0"/>
              <a:t>Many functions take more than one argument</a:t>
            </a:r>
          </a:p>
          <a:p>
            <a:pPr lvl="1">
              <a:lnSpc>
                <a:spcPct val="90000"/>
              </a:lnSpc>
            </a:pPr>
            <a:r>
              <a:rPr lang="en-US" dirty="0"/>
              <a:t>If unnamed, arguments must be listed in correct order (association by position).</a:t>
            </a:r>
          </a:p>
          <a:p>
            <a:pPr lvl="1">
              <a:lnSpc>
                <a:spcPct val="90000"/>
              </a:lnSpc>
            </a:pPr>
            <a:r>
              <a:rPr lang="en-US" dirty="0"/>
              <a:t>If named, arguments can be passed in arbitrary order (association by name).</a:t>
            </a:r>
          </a:p>
          <a:p>
            <a:pPr>
              <a:lnSpc>
                <a:spcPct val="90000"/>
              </a:lnSpc>
            </a:pPr>
            <a:endParaRPr lang="en-US" sz="2000" dirty="0"/>
          </a:p>
          <a:p>
            <a:pPr lvl="1">
              <a:lnSpc>
                <a:spcPct val="90000"/>
              </a:lnSpc>
              <a:buFont typeface="Times New Roman" pitchFamily="18" charset="0"/>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"outfile.txt", TRUE)</a:t>
            </a:r>
          </a:p>
          <a:p>
            <a:pPr lvl="1">
              <a:lnSpc>
                <a:spcPct val="90000"/>
              </a:lnSpc>
              <a:buFont typeface="Times New Roman" pitchFamily="18" charset="0"/>
              <a:buNone/>
            </a:pPr>
            <a:endParaRPr lang="en-US" sz="1800" dirty="0">
              <a:solidFill>
                <a:srgbClr val="4F81BD"/>
              </a:solidFill>
              <a:latin typeface="Lucida Console" panose="020B0609040504020204" pitchFamily="49" charset="0"/>
              <a:ea typeface="Courier" charset="0"/>
              <a:cs typeface="Courier" charset="0"/>
            </a:endParaRPr>
          </a:p>
          <a:p>
            <a:pPr lvl="1">
              <a:lnSpc>
                <a:spcPct val="90000"/>
              </a:lnSpc>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write.table</a:t>
            </a:r>
            <a:r>
              <a:rPr lang="en-US" sz="1800" dirty="0">
                <a:solidFill>
                  <a:srgbClr val="4F81BD"/>
                </a:solidFill>
                <a:latin typeface="Lucida Console" panose="020B0609040504020204" pitchFamily="49" charset="0"/>
                <a:ea typeface="Courier" charset="0"/>
                <a:cs typeface="Courier" charset="0"/>
              </a:rPr>
              <a:t>(object,  </a:t>
            </a:r>
            <a:r>
              <a:rPr lang="en-US" sz="1800" b="1" dirty="0">
                <a:solidFill>
                  <a:srgbClr val="4F81BD"/>
                </a:solidFill>
                <a:latin typeface="Lucida Console" panose="020B0609040504020204" pitchFamily="49" charset="0"/>
                <a:ea typeface="Courier" charset="0"/>
                <a:cs typeface="Courier" charset="0"/>
              </a:rPr>
              <a:t>append=</a:t>
            </a:r>
            <a:r>
              <a:rPr lang="en-US" sz="1800" dirty="0">
                <a:solidFill>
                  <a:srgbClr val="4F81BD"/>
                </a:solidFill>
                <a:latin typeface="Lucida Console" panose="020B0609040504020204" pitchFamily="49" charset="0"/>
                <a:ea typeface="Courier" charset="0"/>
                <a:cs typeface="Courier" charset="0"/>
              </a:rPr>
              <a:t>TRUE,</a:t>
            </a:r>
            <a:r>
              <a:rPr lang="en-US" sz="1800" b="1" dirty="0">
                <a:solidFill>
                  <a:srgbClr val="4F81BD"/>
                </a:solidFill>
                <a:latin typeface="Lucida Console" panose="020B0609040504020204" pitchFamily="49" charset="0"/>
                <a:ea typeface="Courier" charset="0"/>
                <a:cs typeface="Courier" charset="0"/>
              </a:rPr>
              <a:t>  file=</a:t>
            </a:r>
            <a:r>
              <a:rPr lang="en-US" sz="1800" dirty="0">
                <a:solidFill>
                  <a:srgbClr val="4F81BD"/>
                </a:solidFill>
                <a:latin typeface="Lucida Console" panose="020B0609040504020204" pitchFamily="49" charset="0"/>
                <a:ea typeface="Courier" charset="0"/>
                <a:cs typeface="Courier" charset="0"/>
              </a:rPr>
              <a:t>"outfile.txt")</a:t>
            </a:r>
            <a:endParaRPr lang="en-US" sz="1800" dirty="0">
              <a:solidFill>
                <a:schemeClr val="accent3">
                  <a:lumMod val="50000"/>
                </a:schemeClr>
              </a:solidFill>
              <a:latin typeface="Lucida Console" panose="020B0609040504020204" pitchFamily="49" charset="0"/>
              <a:ea typeface="Courier" charset="0"/>
              <a:cs typeface="Courier" charset="0"/>
            </a:endParaRPr>
          </a:p>
        </p:txBody>
      </p:sp>
      <p:sp>
        <p:nvSpPr>
          <p:cNvPr id="16386" name="Rectangle 2"/>
          <p:cNvSpPr>
            <a:spLocks noGrp="1" noChangeArrowheads="1"/>
          </p:cNvSpPr>
          <p:nvPr>
            <p:ph type="ctrTitle"/>
          </p:nvPr>
        </p:nvSpPr>
        <p:spPr/>
        <p:txBody>
          <a:bodyPr/>
          <a:lstStyle/>
          <a:p>
            <a:r>
              <a:rPr lang="en-US" dirty="0"/>
              <a:t>Using Functions (II)</a:t>
            </a:r>
          </a:p>
        </p:txBody>
      </p:sp>
      <p:sp>
        <p:nvSpPr>
          <p:cNvPr id="4" name="Espace réservé du contenu 1"/>
          <p:cNvSpPr txBox="1">
            <a:spLocks/>
          </p:cNvSpPr>
          <p:nvPr/>
        </p:nvSpPr>
        <p:spPr>
          <a:xfrm>
            <a:off x="410014" y="5009769"/>
            <a:ext cx="8340481" cy="904334"/>
          </a:xfrm>
          <a:prstGeom prst="rect">
            <a:avLst/>
          </a:prstGeom>
          <a:solidFill>
            <a:schemeClr val="tx2"/>
          </a:solidFill>
        </p:spPr>
        <p:txBody>
          <a:bodyPr lIns="182880" tIns="91440" rIns="182880" bIns="9144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b="1" dirty="0">
                <a:solidFill>
                  <a:srgbClr val="F6F6F6"/>
                </a:solidFill>
                <a:latin typeface="Comic Sans MS" panose="030F0702030302020204" pitchFamily="66" charset="0"/>
              </a:rPr>
              <a:t>Unnamed arguments: must appear in their correct position</a:t>
            </a:r>
          </a:p>
          <a:p>
            <a:pPr marL="0" indent="0">
              <a:buNone/>
            </a:pPr>
            <a:r>
              <a:rPr lang="en-US" sz="2000" b="1" dirty="0">
                <a:solidFill>
                  <a:srgbClr val="F6F6F6"/>
                </a:solidFill>
                <a:latin typeface="Comic Sans MS" panose="030F0702030302020204" pitchFamily="66" charset="0"/>
              </a:rPr>
              <a:t>Named arguments:   their position does not matter</a:t>
            </a:r>
          </a:p>
        </p:txBody>
      </p:sp>
    </p:spTree>
    <p:extLst>
      <p:ext uri="{BB962C8B-B14F-4D97-AF65-F5344CB8AC3E}">
        <p14:creationId xmlns:p14="http://schemas.microsoft.com/office/powerpoint/2010/main" val="377697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387">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387">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4"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a:lstStyle/>
          <a:p>
            <a:pPr marL="0" indent="0">
              <a:lnSpc>
                <a:spcPct val="90000"/>
              </a:lnSpc>
              <a:buNone/>
            </a:pPr>
            <a:r>
              <a:rPr lang="en-US" sz="2000" dirty="0"/>
              <a:t>Some functions have arguments with </a:t>
            </a:r>
            <a:r>
              <a:rPr lang="en-US" sz="2000" dirty="0">
                <a:solidFill>
                  <a:srgbClr val="4E81BD"/>
                </a:solidFill>
              </a:rPr>
              <a:t>default values</a:t>
            </a:r>
            <a:r>
              <a:rPr lang="en-US" sz="2000" dirty="0"/>
              <a:t>. </a:t>
            </a:r>
            <a:r>
              <a:rPr lang="en-US" sz="1800" dirty="0">
                <a:solidFill>
                  <a:srgbClr val="FF0000"/>
                </a:solidFill>
                <a:latin typeface="Lucida Console" panose="020B0609040504020204" pitchFamily="49" charset="0"/>
              </a:rPr>
              <a:t>	</a:t>
            </a:r>
          </a:p>
          <a:p>
            <a:pPr>
              <a:lnSpc>
                <a:spcPct val="90000"/>
              </a:lnSpc>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Example: function </a:t>
            </a:r>
            <a:r>
              <a:rPr lang="en-US" sz="2000" b="1" dirty="0">
                <a:solidFill>
                  <a:srgbClr val="4E81BD"/>
                </a:solidFill>
              </a:rPr>
              <a:t>round() </a:t>
            </a:r>
          </a:p>
          <a:p>
            <a:pPr marL="0" indent="0">
              <a:lnSpc>
                <a:spcPct val="90000"/>
              </a:lnSpc>
              <a:buNone/>
            </a:pPr>
            <a:r>
              <a:rPr lang="en-US" sz="2000" dirty="0">
                <a:solidFill>
                  <a:srgbClr val="FF0000"/>
                </a:solidFill>
                <a:latin typeface="Lucida Console" panose="020B0609040504020204" pitchFamily="49" charset="0"/>
                <a:ea typeface="Courier" charset="0"/>
                <a:cs typeface="Courier" charset="0"/>
              </a:rPr>
              <a:t>  </a:t>
            </a:r>
            <a:r>
              <a:rPr lang="en-US" sz="2000" b="1" dirty="0">
                <a:solidFill>
                  <a:srgbClr val="FF0000"/>
                </a:solidFill>
                <a:latin typeface="Lucida Console" panose="020B0609040504020204" pitchFamily="49" charset="0"/>
                <a:ea typeface="Courier" charset="0"/>
                <a:cs typeface="Courier" charset="0"/>
              </a:rPr>
              <a:t>Usage</a:t>
            </a:r>
            <a:r>
              <a:rPr lang="en-US" sz="2000" dirty="0">
                <a:solidFill>
                  <a:srgbClr val="FF0000"/>
                </a:solidFill>
                <a:latin typeface="Lucida Console" panose="020B0609040504020204" pitchFamily="49" charset="0"/>
                <a:ea typeface="Courier" charset="0"/>
                <a:cs typeface="Courier" charset="0"/>
              </a:rPr>
              <a:t> (from R Help):  </a:t>
            </a:r>
            <a:r>
              <a:rPr lang="en-US" sz="1800" dirty="0">
                <a:solidFill>
                  <a:srgbClr val="FF0000"/>
                </a:solidFill>
                <a:latin typeface="Lucida Console" panose="020B0609040504020204" pitchFamily="49" charset="0"/>
                <a:ea typeface="Courier" charset="0"/>
                <a:cs typeface="Courier" charset="0"/>
              </a:rPr>
              <a:t>round(x, digits = 0)</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2000" dirty="0"/>
              <a:t>Arguments with default values </a:t>
            </a:r>
            <a:r>
              <a:rPr lang="en-US" sz="2000" dirty="0">
                <a:solidFill>
                  <a:srgbClr val="4E81BD"/>
                </a:solidFill>
              </a:rPr>
              <a:t>can be omitted </a:t>
            </a:r>
            <a:r>
              <a:rPr lang="en-US" sz="2000" dirty="0"/>
              <a:t>in the function call; the default value is then used. Arguments without default values </a:t>
            </a:r>
            <a:r>
              <a:rPr lang="en-US" sz="2000" dirty="0">
                <a:solidFill>
                  <a:srgbClr val="4E81BD"/>
                </a:solidFill>
              </a:rPr>
              <a:t>cannot be omitted</a:t>
            </a:r>
            <a:r>
              <a:rPr lang="en-US" sz="2000" dirty="0"/>
              <a:t>.</a:t>
            </a:r>
          </a:p>
          <a:p>
            <a:pPr marL="0" indent="0">
              <a:lnSpc>
                <a:spcPct val="90000"/>
              </a:lnSpc>
              <a:buNone/>
            </a:pPr>
            <a:endParaRPr lang="en-US" sz="1800" dirty="0">
              <a:solidFill>
                <a:srgbClr val="FF0000"/>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a:t>
            </a:r>
            <a:r>
              <a:rPr lang="en-US" sz="1800" dirty="0">
                <a:solidFill>
                  <a:srgbClr val="4F6228"/>
                </a:solidFill>
                <a:latin typeface="Lucida Console" panose="020B0609040504020204" pitchFamily="49" charset="0"/>
                <a:ea typeface="Courier" charset="0"/>
                <a:cs typeface="Courier" charset="0"/>
              </a:rPr>
              <a:t>#rounding to 0 digits after decimal point</a:t>
            </a: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             </a:t>
            </a:r>
            <a:r>
              <a:rPr lang="en-US" sz="1800" dirty="0">
                <a:solidFill>
                  <a:srgbClr val="4F6228"/>
                </a:solidFill>
                <a:latin typeface="Lucida Console" panose="020B0609040504020204" pitchFamily="49" charset="0"/>
                <a:ea typeface="Courier" charset="0"/>
                <a:cs typeface="Courier" charset="0"/>
              </a:rPr>
              <a:t># (default value)</a:t>
            </a:r>
          </a:p>
          <a:p>
            <a:pPr marL="0" indent="0">
              <a:lnSpc>
                <a:spcPct val="90000"/>
              </a:lnSpc>
              <a:buNone/>
            </a:pPr>
            <a:endParaRPr lang="en-US" sz="1800" dirty="0">
              <a:solidFill>
                <a:srgbClr val="4F6228"/>
              </a:solidFill>
              <a:latin typeface="Lucida Console" panose="020B0609040504020204" pitchFamily="49" charset="0"/>
              <a:ea typeface="Courier" charset="0"/>
              <a:cs typeface="Courier" charset="0"/>
            </a:endParaRPr>
          </a:p>
          <a:p>
            <a:pPr marL="0" indent="0">
              <a:lnSpc>
                <a:spcPct val="90000"/>
              </a:lnSpc>
              <a:buNone/>
            </a:pPr>
            <a:r>
              <a:rPr lang="en-US" sz="1800" dirty="0">
                <a:solidFill>
                  <a:srgbClr val="4E81BD"/>
                </a:solidFill>
                <a:latin typeface="Lucida Console" panose="020B0609040504020204" pitchFamily="49" charset="0"/>
                <a:ea typeface="Courier" charset="0"/>
                <a:cs typeface="Courier" charset="0"/>
              </a:rPr>
              <a:t>&gt; round(2.011, 2) </a:t>
            </a:r>
            <a:r>
              <a:rPr lang="en-US" sz="1800" dirty="0">
                <a:solidFill>
                  <a:srgbClr val="4F6228"/>
                </a:solidFill>
                <a:latin typeface="Lucida Console" panose="020B0609040504020204" pitchFamily="49" charset="0"/>
                <a:ea typeface="Courier" charset="0"/>
                <a:cs typeface="Courier" charset="0"/>
              </a:rPr>
              <a:t>#rounding to 2 digits after decimal point</a:t>
            </a:r>
            <a:endParaRPr lang="en-US" sz="1800" dirty="0">
              <a:solidFill>
                <a:srgbClr val="4E81BD"/>
              </a:solidFill>
              <a:latin typeface="Lucida Console" panose="020B0609040504020204" pitchFamily="49" charset="0"/>
              <a:ea typeface="Courier" charset="0"/>
              <a:cs typeface="Courier" charset="0"/>
            </a:endParaRPr>
          </a:p>
          <a:p>
            <a:pPr marL="0" indent="0">
              <a:lnSpc>
                <a:spcPct val="90000"/>
              </a:lnSpc>
              <a:buNone/>
            </a:pPr>
            <a:r>
              <a:rPr lang="en-US" sz="1800" dirty="0">
                <a:solidFill>
                  <a:schemeClr val="tx1"/>
                </a:solidFill>
                <a:latin typeface="Lucida Console" panose="020B0609040504020204" pitchFamily="49" charset="0"/>
                <a:ea typeface="Courier" charset="0"/>
                <a:cs typeface="Courier" charset="0"/>
              </a:rPr>
              <a:t>[1] 2.01</a:t>
            </a:r>
          </a:p>
        </p:txBody>
      </p:sp>
      <p:sp>
        <p:nvSpPr>
          <p:cNvPr id="2" name="TextBox 1"/>
          <p:cNvSpPr txBox="1"/>
          <p:nvPr/>
        </p:nvSpPr>
        <p:spPr>
          <a:xfrm>
            <a:off x="7198791" y="1371726"/>
            <a:ext cx="1532255" cy="369332"/>
          </a:xfrm>
          <a:prstGeom prst="rect">
            <a:avLst/>
          </a:prstGeom>
          <a:noFill/>
          <a:ln w="28575">
            <a:solidFill>
              <a:schemeClr val="tx1"/>
            </a:solidFill>
          </a:ln>
        </p:spPr>
        <p:txBody>
          <a:bodyPr wrap="square" rtlCol="0">
            <a:spAutoFit/>
          </a:bodyPr>
          <a:lstStyle/>
          <a:p>
            <a:r>
              <a:rPr lang="en-US" b="1" dirty="0"/>
              <a:t>default value</a:t>
            </a:r>
          </a:p>
        </p:txBody>
      </p:sp>
      <p:cxnSp>
        <p:nvCxnSpPr>
          <p:cNvPr id="4" name="Straight Arrow Connector 3"/>
          <p:cNvCxnSpPr/>
          <p:nvPr/>
        </p:nvCxnSpPr>
        <p:spPr>
          <a:xfrm flipH="1">
            <a:off x="6858001" y="1556392"/>
            <a:ext cx="340790" cy="3020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5578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7">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7">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387">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387">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38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Using Functions  (III)</a:t>
            </a:r>
          </a:p>
        </p:txBody>
      </p:sp>
      <p:sp>
        <p:nvSpPr>
          <p:cNvPr id="16387" name="Rectangle 3"/>
          <p:cNvSpPr>
            <a:spLocks noGrp="1" noChangeArrowheads="1"/>
          </p:cNvSpPr>
          <p:nvPr>
            <p:ph idx="1"/>
          </p:nvPr>
        </p:nvSpPr>
        <p:spPr>
          <a:xfrm>
            <a:off x="596705" y="923052"/>
            <a:ext cx="8356990" cy="5611380"/>
          </a:xfrm>
        </p:spPr>
        <p:txBody>
          <a:bodyPr lIns="0" tIns="0" rIns="0" bIns="0" anchor="t"/>
          <a:lstStyle/>
          <a:p>
            <a:pPr marL="0" indent="0" algn="ctr">
              <a:lnSpc>
                <a:spcPct val="90000"/>
              </a:lnSpc>
              <a:buNone/>
            </a:pPr>
            <a:r>
              <a:rPr lang="en-US" dirty="0">
                <a:solidFill>
                  <a:srgbClr val="FF0000"/>
                </a:solidFill>
                <a:cs typeface="Arial"/>
              </a:rPr>
              <a:t>Using and understanding the help/documentation is 50% of what makes a programmer!</a:t>
            </a:r>
            <a:endParaRPr lang="en-US">
              <a:solidFill>
                <a:srgbClr val="FF0000"/>
              </a:solidFill>
            </a:endParaRPr>
          </a:p>
          <a:p>
            <a:pPr>
              <a:lnSpc>
                <a:spcPct val="90000"/>
              </a:lnSpc>
            </a:pPr>
            <a:endParaRPr lang="en-US" sz="1800" dirty="0">
              <a:solidFill>
                <a:schemeClr val="tx1"/>
              </a:solidFill>
              <a:latin typeface="Lucida Console" panose="020B0609040504020204" pitchFamily="49" charset="0"/>
              <a:ea typeface="Courier" charset="0"/>
              <a:cs typeface="Courier" charset="0"/>
            </a:endParaRPr>
          </a:p>
          <a:p>
            <a:pPr>
              <a:lnSpc>
                <a:spcPct val="90000"/>
              </a:lnSpc>
              <a:buClr>
                <a:srgbClr val="262626"/>
              </a:buClr>
            </a:pPr>
            <a:r>
              <a:rPr lang="en-US" sz="2000" dirty="0">
                <a:solidFill>
                  <a:schemeClr val="tx1"/>
                </a:solidFill>
                <a:latin typeface="Calibri"/>
                <a:ea typeface="Courier" charset="0"/>
                <a:cs typeface="Courier" charset="0"/>
              </a:rPr>
              <a:t>Look up the help page, try the examples, experiment</a:t>
            </a:r>
          </a:p>
          <a:p>
            <a:pPr marL="266700" lvl="1" indent="0">
              <a:lnSpc>
                <a:spcPct val="90000"/>
              </a:lnSpc>
              <a:buClr>
                <a:srgbClr val="262626"/>
              </a:buClr>
              <a:buNone/>
            </a:pPr>
            <a:r>
              <a:rPr lang="en-US" sz="2400" dirty="0">
                <a:solidFill>
                  <a:schemeClr val="tx1"/>
                </a:solidFill>
                <a:latin typeface="Lucida Console"/>
                <a:ea typeface="Courier" charset="0"/>
                <a:cs typeface="Courier" charset="0"/>
              </a:rPr>
              <a:t>?paste </a:t>
            </a:r>
          </a:p>
          <a:p>
            <a:pPr marL="266700" lvl="1" indent="0">
              <a:lnSpc>
                <a:spcPct val="90000"/>
              </a:lnSpc>
              <a:buNone/>
            </a:pPr>
            <a:r>
              <a:rPr lang="en-US" sz="2400" dirty="0">
                <a:solidFill>
                  <a:schemeClr val="tx1"/>
                </a:solidFill>
                <a:latin typeface="Lucida Console"/>
                <a:ea typeface="Courier" charset="0"/>
                <a:cs typeface="Courier" charset="0"/>
              </a:rPr>
              <a:t>?"^"</a:t>
            </a:r>
            <a:endParaRPr lang="en-US" sz="2400" dirty="0">
              <a:solidFill>
                <a:schemeClr val="tx1"/>
              </a:solidFill>
              <a:latin typeface="Lucida Console" panose="020B0609040504020204" pitchFamily="49" charset="0"/>
              <a:ea typeface="Courier" charset="0"/>
              <a:cs typeface="Courier" charset="0"/>
            </a:endParaRPr>
          </a:p>
          <a:p>
            <a:pPr marL="448945" lvl="1" indent="-182245">
              <a:lnSpc>
                <a:spcPct val="90000"/>
              </a:lnSpc>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srgbClr val="262626"/>
              </a:buClr>
              <a:buNone/>
            </a:pPr>
            <a:r>
              <a:rPr lang="en-US" sz="2400" dirty="0">
                <a:solidFill>
                  <a:schemeClr val="tx1"/>
                </a:solidFill>
                <a:latin typeface="Calibri"/>
                <a:ea typeface="Courier" charset="0"/>
                <a:cs typeface="Courier" charset="0"/>
              </a:rPr>
              <a:t>Also, internet is your friend:</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solidFill>
                  <a:schemeClr val="tx1"/>
                </a:solidFill>
                <a:latin typeface="Calibri"/>
                <a:ea typeface="Courier" charset="0"/>
                <a:cs typeface="Courier" charset="0"/>
              </a:rPr>
              <a:t>Google "R paste function"</a:t>
            </a:r>
          </a:p>
          <a:p>
            <a:pPr marL="266700" lvl="1" indent="0">
              <a:lnSpc>
                <a:spcPct val="90000"/>
              </a:lnSpc>
              <a:buNone/>
            </a:pPr>
            <a:r>
              <a:rPr lang="en-US" sz="2400" dirty="0">
                <a:solidFill>
                  <a:schemeClr val="tx1"/>
                </a:solidFill>
                <a:latin typeface="Calibri"/>
                <a:ea typeface="Courier" charset="0"/>
                <a:cs typeface="Courier" charset="0"/>
              </a:rPr>
              <a:t>              "R how to …"</a:t>
            </a:r>
          </a:p>
          <a:p>
            <a:pPr marL="266700" lvl="1" indent="0">
              <a:lnSpc>
                <a:spcPct val="90000"/>
              </a:lnSpc>
              <a:buNone/>
            </a:pPr>
            <a:endParaRPr lang="en-US" sz="2400" dirty="0">
              <a:solidFill>
                <a:schemeClr val="tx1"/>
              </a:solidFill>
              <a:latin typeface="Calibri"/>
              <a:ea typeface="Courier" charset="0"/>
              <a:cs typeface="Courier" charset="0"/>
            </a:endParaRPr>
          </a:p>
          <a:p>
            <a:pPr marL="266700" lvl="1" indent="0">
              <a:lnSpc>
                <a:spcPct val="90000"/>
              </a:lnSpc>
              <a:buNone/>
            </a:pPr>
            <a:r>
              <a:rPr lang="en-US" sz="2400" dirty="0">
                <a:ea typeface="+mn-lt"/>
                <a:cs typeface="+mn-lt"/>
              </a:rPr>
              <a:t>https://stackoverflow.com/questions/tagged/r</a:t>
            </a:r>
            <a:endParaRPr lang="en-US" dirty="0"/>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a:p>
            <a:pPr marL="266700" lvl="1" indent="0">
              <a:lnSpc>
                <a:spcPct val="90000"/>
              </a:lnSpc>
              <a:buClr>
                <a:prstClr val="black">
                  <a:lumMod val="85000"/>
                  <a:lumOff val="15000"/>
                </a:prstClr>
              </a:buClr>
              <a:buNone/>
            </a:pPr>
            <a:endParaRPr lang="en-US" sz="2400" dirty="0">
              <a:solidFill>
                <a:schemeClr val="tx1"/>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1712551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387">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387">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7">
                                            <p:txEl>
                                              <p:pRg st="9" end="9"/>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38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790"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3 </a:t>
            </a:r>
            <a:endParaRPr lang="en-US" sz="4000" spc="-1">
              <a:solidFill>
                <a:prstClr val="black"/>
              </a:solidFill>
            </a:endParaRPr>
          </a:p>
        </p:txBody>
      </p:sp>
      <p:sp>
        <p:nvSpPr>
          <p:cNvPr id="791" name="CustomShape 3"/>
          <p:cNvSpPr/>
          <p:nvPr/>
        </p:nvSpPr>
        <p:spPr>
          <a:xfrm>
            <a:off x="191880" y="564840"/>
            <a:ext cx="79045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spcBef>
                <a:spcPts val="400"/>
              </a:spcBef>
            </a:pPr>
            <a:r>
              <a:rPr lang="en-US" sz="2000" i="1" spc="-1" dirty="0">
                <a:solidFill>
                  <a:srgbClr val="262626"/>
                </a:solidFill>
                <a:latin typeface="Calibri"/>
              </a:rPr>
              <a:t>For all exercises, feel free to use</a:t>
            </a:r>
            <a:endParaRPr lang="en-US" sz="2000" spc="-1" dirty="0">
              <a:solidFill>
                <a:prstClr val="black"/>
              </a:solidFill>
            </a:endParaRPr>
          </a:p>
          <a:p>
            <a:pPr>
              <a:spcBef>
                <a:spcPts val="400"/>
              </a:spcBef>
            </a:pPr>
            <a:r>
              <a:rPr lang="en-US" sz="2000" i="1" spc="-1" dirty="0">
                <a:solidFill>
                  <a:srgbClr val="262626"/>
                </a:solidFill>
                <a:latin typeface="Calibri"/>
              </a:rPr>
              <a:t>	- cheat sheets provided</a:t>
            </a:r>
            <a:endParaRPr lang="en-US" sz="2000" spc="-1" dirty="0">
              <a:solidFill>
                <a:prstClr val="black"/>
              </a:solidFill>
            </a:endParaRPr>
          </a:p>
          <a:p>
            <a:pPr>
              <a:spcBef>
                <a:spcPts val="400"/>
              </a:spcBef>
            </a:pPr>
            <a:r>
              <a:rPr lang="en-US" sz="2000" i="1" spc="-1" dirty="0">
                <a:solidFill>
                  <a:srgbClr val="262626"/>
                </a:solidFill>
                <a:latin typeface="Calibri"/>
              </a:rPr>
              <a:t>	- R help (? at command prompt)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de-CH" sz="2000" spc="-1" dirty="0">
                <a:solidFill>
                  <a:srgbClr val="262626"/>
                </a:solidFill>
                <a:latin typeface="Calibri"/>
              </a:rPr>
              <a:t>Open a new script file and save it as </a:t>
            </a:r>
            <a:r>
              <a:rPr lang="de-CH" sz="2000" spc="-1" dirty="0">
                <a:solidFill>
                  <a:srgbClr val="4E81BD"/>
                </a:solidFill>
                <a:latin typeface="Calibri"/>
              </a:rPr>
              <a:t>ex3.R</a:t>
            </a:r>
            <a:endParaRPr lang="en-US" sz="2000" spc="-1" dirty="0">
              <a:solidFill>
                <a:srgbClr val="4E81BD"/>
              </a:solidFill>
            </a:endParaRPr>
          </a:p>
          <a:p>
            <a:pPr>
              <a:spcBef>
                <a:spcPts val="400"/>
              </a:spcBef>
            </a:pPr>
            <a:endParaRPr lang="en-US" sz="2000" spc="-1" dirty="0">
              <a:solidFill>
                <a:prstClr val="black"/>
              </a:solidFill>
            </a:endParaRPr>
          </a:p>
          <a:p>
            <a:pPr marL="266760" indent="-261720">
              <a:spcBef>
                <a:spcPts val="400"/>
              </a:spcBef>
              <a:buClr>
                <a:srgbClr val="000000"/>
              </a:buClr>
              <a:buFont typeface="StarSymbol"/>
              <a:buAutoNum type="arabicParenR"/>
            </a:pPr>
            <a:r>
              <a:rPr lang="en-US" sz="2000" spc="-1" dirty="0">
                <a:solidFill>
                  <a:srgbClr val="262626"/>
                </a:solidFill>
                <a:latin typeface="Calibri"/>
              </a:rPr>
              <a:t>Assign the values 6</a:t>
            </a:r>
            <a:r>
              <a:rPr lang="en-US" sz="2000" b="1" spc="-1" dirty="0">
                <a:solidFill>
                  <a:srgbClr val="262626"/>
                </a:solidFill>
                <a:latin typeface="Calibri"/>
              </a:rPr>
              <a:t>.</a:t>
            </a:r>
            <a:r>
              <a:rPr lang="en-US" sz="2000" spc="-1" dirty="0">
                <a:solidFill>
                  <a:srgbClr val="262626"/>
                </a:solidFill>
                <a:latin typeface="Calibri"/>
              </a:rPr>
              <a:t>7 and 56</a:t>
            </a:r>
            <a:r>
              <a:rPr lang="en-US" sz="2000" b="1" spc="-1" dirty="0">
                <a:solidFill>
                  <a:srgbClr val="262626"/>
                </a:solidFill>
                <a:latin typeface="Calibri"/>
              </a:rPr>
              <a:t>.</a:t>
            </a:r>
            <a:r>
              <a:rPr lang="en-US" sz="2000" spc="-1" dirty="0">
                <a:solidFill>
                  <a:srgbClr val="262626"/>
                </a:solidFill>
                <a:latin typeface="Calibri"/>
              </a:rPr>
              <a:t>3 to variables </a:t>
            </a:r>
            <a:r>
              <a:rPr lang="en-US" sz="2000" b="1" spc="-1" dirty="0">
                <a:solidFill>
                  <a:srgbClr val="262626"/>
                </a:solidFill>
                <a:latin typeface="Calibri"/>
              </a:rPr>
              <a:t>a</a:t>
            </a:r>
            <a:r>
              <a:rPr lang="en-US" sz="2000" spc="-1" dirty="0">
                <a:solidFill>
                  <a:srgbClr val="262626"/>
                </a:solidFill>
                <a:latin typeface="Calibri"/>
              </a:rPr>
              <a:t> and </a:t>
            </a:r>
            <a:r>
              <a:rPr lang="en-US" sz="2000" b="1" spc="-1" dirty="0">
                <a:solidFill>
                  <a:srgbClr val="262626"/>
                </a:solidFill>
                <a:latin typeface="Calibri"/>
              </a:rPr>
              <a:t>b</a:t>
            </a:r>
            <a:r>
              <a:rPr lang="en-US" sz="2000" spc="-1" dirty="0">
                <a:solidFill>
                  <a:srgbClr val="262626"/>
                </a:solidFill>
                <a:latin typeface="Calibri"/>
              </a:rPr>
              <a:t>, respectively.</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2) </a:t>
            </a:r>
            <a:r>
              <a:rPr lang="en-US" sz="2000" spc="-1" dirty="0">
                <a:solidFill>
                  <a:srgbClr val="262626"/>
                </a:solidFill>
                <a:latin typeface="Calibri"/>
              </a:rPr>
              <a:t>Calculate (2*a)/b + (a*b) and assign the result to variable </a:t>
            </a:r>
            <a:r>
              <a:rPr lang="en-US" sz="2000" b="1" spc="-1" dirty="0">
                <a:solidFill>
                  <a:srgbClr val="262626"/>
                </a:solidFill>
                <a:latin typeface="Calibri"/>
              </a:rPr>
              <a:t>x</a:t>
            </a:r>
            <a:r>
              <a:rPr lang="en-US" sz="2000" spc="-1" dirty="0">
                <a:solidFill>
                  <a:srgbClr val="262626"/>
                </a:solidFill>
                <a:latin typeface="Calibri"/>
              </a:rPr>
              <a:t>. Display the content of </a:t>
            </a:r>
            <a:r>
              <a:rPr lang="en-US" sz="2000" b="1" spc="-1" dirty="0">
                <a:solidFill>
                  <a:srgbClr val="262626"/>
                </a:solidFill>
                <a:latin typeface="Calibri"/>
              </a:rPr>
              <a:t>x</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3) </a:t>
            </a:r>
            <a:r>
              <a:rPr lang="en-US" sz="2000" spc="-1" dirty="0">
                <a:solidFill>
                  <a:srgbClr val="262626"/>
                </a:solidFill>
                <a:latin typeface="Calibri"/>
              </a:rPr>
              <a:t>Find out how to compute the square root of variables. Compute the square roots of </a:t>
            </a:r>
            <a:r>
              <a:rPr lang="en-US" sz="2000" b="1" spc="-1" dirty="0">
                <a:solidFill>
                  <a:srgbClr val="262626"/>
                </a:solidFill>
                <a:latin typeface="Calibri"/>
              </a:rPr>
              <a:t>a </a:t>
            </a:r>
            <a:r>
              <a:rPr lang="en-US" sz="2000" spc="-1" dirty="0">
                <a:solidFill>
                  <a:srgbClr val="262626"/>
                </a:solidFill>
                <a:latin typeface="Calibri"/>
              </a:rPr>
              <a:t>and </a:t>
            </a:r>
            <a:r>
              <a:rPr lang="en-US" sz="2000" b="1" spc="-1" dirty="0">
                <a:solidFill>
                  <a:srgbClr val="262626"/>
                </a:solidFill>
                <a:latin typeface="Calibri"/>
              </a:rPr>
              <a:t>b</a:t>
            </a:r>
            <a:r>
              <a:rPr lang="en-US" sz="2000" spc="-1" dirty="0">
                <a:solidFill>
                  <a:srgbClr val="262626"/>
                </a:solidFill>
                <a:latin typeface="Calibri"/>
              </a:rPr>
              <a:t> and of the ratio </a:t>
            </a:r>
            <a:r>
              <a:rPr lang="en-US" sz="2000" b="1" spc="-1" dirty="0">
                <a:solidFill>
                  <a:srgbClr val="262626"/>
                </a:solidFill>
                <a:latin typeface="Calibri"/>
              </a:rPr>
              <a:t>a/b</a:t>
            </a:r>
            <a:r>
              <a:rPr lang="en-US" sz="2000" spc="-1" dirty="0">
                <a:solidFill>
                  <a:srgbClr val="262626"/>
                </a:solidFill>
                <a:latin typeface="Calibri"/>
              </a:rPr>
              <a:t>.</a:t>
            </a:r>
            <a:endParaRPr lang="en-US" sz="2000" spc="-1" dirty="0">
              <a:solidFill>
                <a:prstClr val="black"/>
              </a:solidFill>
            </a:endParaRPr>
          </a:p>
          <a:p>
            <a:pPr marL="3600">
              <a:spcBef>
                <a:spcPts val="400"/>
              </a:spcBef>
            </a:pPr>
            <a:endParaRPr lang="en-US" sz="2000" spc="-1" dirty="0">
              <a:solidFill>
                <a:prstClr val="black"/>
              </a:solidFill>
            </a:endParaRPr>
          </a:p>
          <a:p>
            <a:pPr marL="3600">
              <a:spcBef>
                <a:spcPts val="400"/>
              </a:spcBef>
            </a:pPr>
            <a:r>
              <a:rPr lang="en-US" sz="2000" spc="-1" dirty="0">
                <a:solidFill>
                  <a:srgbClr val="262626"/>
                </a:solidFill>
              </a:rPr>
              <a:t>4) </a:t>
            </a:r>
            <a:r>
              <a:rPr lang="en-US" sz="2000" spc="-1" dirty="0">
                <a:solidFill>
                  <a:srgbClr val="262626"/>
                </a:solidFill>
                <a:latin typeface="Calibri"/>
              </a:rPr>
              <a:t>a) Calculate the logarithm to the base 2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2 </a:t>
            </a:r>
            <a:r>
              <a:rPr lang="en-US" sz="2000" spc="-1" dirty="0">
                <a:solidFill>
                  <a:srgbClr val="262626"/>
                </a:solidFill>
                <a:latin typeface="Calibri"/>
              </a:rPr>
              <a:t>x).</a:t>
            </a:r>
            <a:endParaRPr lang="en-US" sz="2000" spc="-1" dirty="0">
              <a:solidFill>
                <a:prstClr val="black"/>
              </a:solidFill>
            </a:endParaRPr>
          </a:p>
          <a:p>
            <a:pPr marL="3600">
              <a:spcBef>
                <a:spcPts val="400"/>
              </a:spcBef>
            </a:pPr>
            <a:r>
              <a:rPr lang="en-US" sz="2000" spc="-1" dirty="0">
                <a:solidFill>
                  <a:srgbClr val="262626"/>
                </a:solidFill>
                <a:latin typeface="Calibri"/>
              </a:rPr>
              <a:t>     b) Calculate the natural logarithm of </a:t>
            </a:r>
            <a:r>
              <a:rPr lang="en-US" sz="2000" b="1" spc="-1" dirty="0">
                <a:solidFill>
                  <a:srgbClr val="262626"/>
                </a:solidFill>
                <a:latin typeface="Calibri"/>
              </a:rPr>
              <a:t>x</a:t>
            </a:r>
            <a:r>
              <a:rPr lang="en-US" sz="2000" spc="-1" dirty="0">
                <a:solidFill>
                  <a:srgbClr val="262626"/>
                </a:solidFill>
                <a:latin typeface="Calibri"/>
              </a:rPr>
              <a:t> (i.e., log</a:t>
            </a:r>
            <a:r>
              <a:rPr lang="en-US" sz="2000" spc="-1" baseline="-25000" dirty="0">
                <a:solidFill>
                  <a:srgbClr val="262626"/>
                </a:solidFill>
                <a:latin typeface="Calibri"/>
              </a:rPr>
              <a:t>e </a:t>
            </a:r>
            <a:r>
              <a:rPr lang="en-US" sz="2000" spc="-1" dirty="0">
                <a:solidFill>
                  <a:srgbClr val="262626"/>
                </a:solidFill>
                <a:latin typeface="Calibri"/>
              </a:rPr>
              <a:t>x).</a:t>
            </a:r>
            <a:endParaRPr lang="en-US" sz="2000" spc="-1" dirty="0">
              <a:solidFill>
                <a:prstClr val="black"/>
              </a:solidFill>
            </a:endParaRPr>
          </a:p>
          <a:p>
            <a:pPr marL="3600">
              <a:spcBef>
                <a:spcPts val="400"/>
              </a:spcBef>
            </a:pPr>
            <a:endParaRPr lang="en-US" sz="2000" spc="-1" dirty="0">
              <a:solidFill>
                <a:prstClr val="black"/>
              </a:solidFill>
            </a:endParaRPr>
          </a:p>
        </p:txBody>
      </p:sp>
    </p:spTree>
    <p:extLst>
      <p:ext uri="{BB962C8B-B14F-4D97-AF65-F5344CB8AC3E}">
        <p14:creationId xmlns:p14="http://schemas.microsoft.com/office/powerpoint/2010/main" val="400733454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pPr>
            <a:r>
              <a:rPr lang="en-US" sz="2600" b="1" dirty="0"/>
              <a:t>vector</a:t>
            </a:r>
            <a:r>
              <a:rPr lang="en-US" sz="2600" dirty="0"/>
              <a:t> – a series of data, all of the same type</a:t>
            </a:r>
            <a:endParaRPr lang="en-US" sz="2600" dirty="0">
              <a:solidFill>
                <a:srgbClr val="FF0000"/>
              </a:solidFill>
            </a:endParaRPr>
          </a:p>
          <a:p>
            <a:pPr>
              <a:lnSpc>
                <a:spcPct val="90000"/>
              </a:lnSpc>
            </a:pPr>
            <a:r>
              <a:rPr lang="en-US" sz="2600" b="1" dirty="0"/>
              <a:t>matrix</a:t>
            </a:r>
            <a:r>
              <a:rPr lang="en-US" sz="2600" dirty="0"/>
              <a:t> – multiple columns of same length, all must have the same type of data</a:t>
            </a:r>
          </a:p>
          <a:p>
            <a:pPr>
              <a:lnSpc>
                <a:spcPct val="90000"/>
              </a:lnSpc>
            </a:pPr>
            <a:r>
              <a:rPr lang="en-US" sz="2600" b="1" dirty="0"/>
              <a:t>data frame</a:t>
            </a:r>
            <a:r>
              <a:rPr lang="en-US" sz="2600" dirty="0"/>
              <a:t> – multiple columns of same length, can be mix of data types</a:t>
            </a:r>
          </a:p>
          <a:p>
            <a:pPr>
              <a:lnSpc>
                <a:spcPct val="90000"/>
              </a:lnSpc>
            </a:pPr>
            <a:r>
              <a:rPr lang="en-US" sz="2600" b="1" dirty="0"/>
              <a:t>list </a:t>
            </a:r>
            <a:r>
              <a:rPr lang="en-US" sz="2600" dirty="0"/>
              <a:t>– a collection of objects; can be of different classes and different sizes</a:t>
            </a:r>
          </a:p>
          <a:p>
            <a:pPr>
              <a:lnSpc>
                <a:spcPct val="90000"/>
              </a:lnSpc>
            </a:pPr>
            <a:endParaRPr lang="en-US" sz="2600" dirty="0"/>
          </a:p>
          <a:p>
            <a:pPr>
              <a:lnSpc>
                <a:spcPct val="90000"/>
              </a:lnSpc>
            </a:pPr>
            <a:r>
              <a:rPr lang="en-US" sz="2600" b="1" dirty="0"/>
              <a:t>function</a:t>
            </a:r>
            <a:r>
              <a:rPr lang="en-US" sz="2600" dirty="0"/>
              <a:t> – a command to perform a specific task</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Common Object Classes</a:t>
            </a:r>
          </a:p>
        </p:txBody>
      </p:sp>
      <p:sp>
        <p:nvSpPr>
          <p:cNvPr id="2" name="Parenthèse fermante 1"/>
          <p:cNvSpPr/>
          <p:nvPr/>
        </p:nvSpPr>
        <p:spPr>
          <a:xfrm>
            <a:off x="8469347" y="1491110"/>
            <a:ext cx="289472" cy="2680165"/>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 name="Parenthèse fermante 4"/>
          <p:cNvSpPr/>
          <p:nvPr/>
        </p:nvSpPr>
        <p:spPr>
          <a:xfrm>
            <a:off x="8469347" y="4632195"/>
            <a:ext cx="273792" cy="609989"/>
          </a:xfrm>
          <a:prstGeom prst="rightBracket">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ZoneTexte 2"/>
          <p:cNvSpPr txBox="1"/>
          <p:nvPr/>
        </p:nvSpPr>
        <p:spPr>
          <a:xfrm rot="16200000">
            <a:off x="8251276" y="2520357"/>
            <a:ext cx="1403214" cy="382234"/>
          </a:xfrm>
          <a:prstGeom prst="rect">
            <a:avLst/>
          </a:prstGeom>
          <a:noFill/>
        </p:spPr>
        <p:txBody>
          <a:bodyPr wrap="square" rtlCol="0">
            <a:spAutoFit/>
          </a:bodyPr>
          <a:lstStyle/>
          <a:p>
            <a:r>
              <a:rPr lang="en-US" dirty="0">
                <a:solidFill>
                  <a:schemeClr val="accent1"/>
                </a:solidFill>
                <a:cs typeface="Arial" pitchFamily="34" charset="0"/>
              </a:rPr>
              <a:t>Data objects</a:t>
            </a:r>
          </a:p>
        </p:txBody>
      </p:sp>
      <p:sp>
        <p:nvSpPr>
          <p:cNvPr id="7" name="ZoneTexte 6"/>
          <p:cNvSpPr txBox="1"/>
          <p:nvPr/>
        </p:nvSpPr>
        <p:spPr>
          <a:xfrm rot="16200000">
            <a:off x="8078414" y="4731183"/>
            <a:ext cx="1761841" cy="369332"/>
          </a:xfrm>
          <a:prstGeom prst="rect">
            <a:avLst/>
          </a:prstGeom>
          <a:noFill/>
        </p:spPr>
        <p:txBody>
          <a:bodyPr wrap="square" rtlCol="0">
            <a:spAutoFit/>
          </a:bodyPr>
          <a:lstStyle/>
          <a:p>
            <a:r>
              <a:rPr lang="en-US" dirty="0">
                <a:solidFill>
                  <a:srgbClr val="4F81BD"/>
                </a:solidFill>
              </a:rPr>
              <a:t>Function objects</a:t>
            </a:r>
          </a:p>
        </p:txBody>
      </p:sp>
    </p:spTree>
    <p:extLst>
      <p:ext uri="{BB962C8B-B14F-4D97-AF65-F5344CB8AC3E}">
        <p14:creationId xmlns:p14="http://schemas.microsoft.com/office/powerpoint/2010/main" val="480913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33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339">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33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33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339">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3" grpId="0"/>
      <p:bldP spid="7"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753386"/>
            <a:ext cx="9144000" cy="40440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3" name="Titre 2"/>
          <p:cNvSpPr>
            <a:spLocks noGrp="1"/>
          </p:cNvSpPr>
          <p:nvPr>
            <p:ph type="ctrTitle"/>
          </p:nvPr>
        </p:nvSpPr>
        <p:spPr>
          <a:xfrm>
            <a:off x="229853" y="461700"/>
            <a:ext cx="8736303" cy="387798"/>
          </a:xfrm>
        </p:spPr>
        <p:txBody>
          <a:bodyPr/>
          <a:lstStyle/>
          <a:p>
            <a:r>
              <a:rPr lang="en-US" dirty="0"/>
              <a:t>Graphical View on Data Object Classes </a:t>
            </a:r>
          </a:p>
        </p:txBody>
      </p:sp>
      <p:pic>
        <p:nvPicPr>
          <p:cNvPr id="6" name="Espace réservé du contenu 5" descr="Capture d’écran 2015-11-18 à 11.00.35.png"/>
          <p:cNvPicPr>
            <a:picLocks noGrp="1" noChangeAspect="1"/>
          </p:cNvPicPr>
          <p:nvPr>
            <p:ph idx="1"/>
          </p:nvPr>
        </p:nvPicPr>
        <p:blipFill>
          <a:blip r:embed="rId3">
            <a:extLst>
              <a:ext uri="{28A0092B-C50C-407E-A947-70E740481C1C}">
                <a14:useLocalDpi xmlns:a14="http://schemas.microsoft.com/office/drawing/2010/main" val="0"/>
              </a:ext>
            </a:extLst>
          </a:blip>
          <a:srcRect t="-16426" b="-16426"/>
          <a:stretch>
            <a:fillRect/>
          </a:stretch>
        </p:blipFill>
        <p:spPr>
          <a:xfrm>
            <a:off x="103670" y="1276810"/>
            <a:ext cx="8356990" cy="4993491"/>
          </a:xfrm>
        </p:spPr>
      </p:pic>
      <p:sp>
        <p:nvSpPr>
          <p:cNvPr id="7" name="ZoneTexte 6"/>
          <p:cNvSpPr txBox="1"/>
          <p:nvPr/>
        </p:nvSpPr>
        <p:spPr>
          <a:xfrm>
            <a:off x="7130214" y="6369836"/>
            <a:ext cx="1721360" cy="338554"/>
          </a:xfrm>
          <a:prstGeom prst="rect">
            <a:avLst/>
          </a:prstGeom>
          <a:noFill/>
        </p:spPr>
        <p:txBody>
          <a:bodyPr wrap="square" rtlCol="0">
            <a:spAutoFit/>
          </a:bodyPr>
          <a:lstStyle/>
          <a:p>
            <a:r>
              <a:rPr lang="en-US" sz="1600" i="1" dirty="0"/>
              <a:t>From M. </a:t>
            </a:r>
            <a:r>
              <a:rPr lang="en-US" sz="1600" i="1" dirty="0" err="1"/>
              <a:t>Stadler</a:t>
            </a:r>
            <a:endParaRPr lang="en-US" sz="1600" i="1" dirty="0"/>
          </a:p>
        </p:txBody>
      </p:sp>
    </p:spTree>
    <p:extLst>
      <p:ext uri="{BB962C8B-B14F-4D97-AF65-F5344CB8AC3E}">
        <p14:creationId xmlns:p14="http://schemas.microsoft.com/office/powerpoint/2010/main" val="192417084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FontTx/>
              <a:buNone/>
            </a:pPr>
            <a:r>
              <a:rPr lang="en-US" sz="2000" b="1" dirty="0"/>
              <a:t>Vector: A series of data, all of the same type</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solidFill>
                  <a:schemeClr val="accent3">
                    <a:lumMod val="50000"/>
                  </a:schemeClr>
                </a:solidFill>
              </a:rPr>
              <a:t># c() stands for concatenate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c(180, 167, 199)</a:t>
            </a:r>
          </a:p>
          <a:p>
            <a:pPr>
              <a:lnSpc>
                <a:spcPct val="90000"/>
              </a:lnSpc>
              <a:buFontTx/>
              <a:buNone/>
            </a:pPr>
            <a:endParaRPr lang="en-US" sz="2000" b="1" dirty="0"/>
          </a:p>
          <a:p>
            <a:pPr>
              <a:lnSpc>
                <a:spcPct val="90000"/>
              </a:lnSpc>
            </a:pPr>
            <a:r>
              <a:rPr lang="en-US" sz="2000" dirty="0"/>
              <a:t>Create a vector using </a:t>
            </a:r>
            <a:r>
              <a:rPr lang="en-US" sz="2000" dirty="0">
                <a:solidFill>
                  <a:srgbClr val="4E81BD"/>
                </a:solidFill>
              </a:rPr>
              <a:t>c() </a:t>
            </a:r>
            <a:r>
              <a:rPr lang="en-US" sz="2000" dirty="0"/>
              <a:t>where each element has a name</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 &lt;- c(Mia=180, Paul=167, Ed=199)</a:t>
            </a:r>
          </a:p>
          <a:p>
            <a:pPr>
              <a:lnSpc>
                <a:spcPct val="90000"/>
              </a:lnSpc>
              <a:buFontTx/>
              <a:buNone/>
            </a:pPr>
            <a:endParaRPr lang="en-US" sz="2000" b="1" dirty="0"/>
          </a:p>
          <a:p>
            <a:pPr>
              <a:lnSpc>
                <a:spcPct val="90000"/>
              </a:lnSpc>
            </a:pPr>
            <a:r>
              <a:rPr lang="en-US" sz="2000" dirty="0"/>
              <a:t>Access elements of a vector using </a:t>
            </a:r>
            <a:r>
              <a:rPr lang="en-US" sz="2000" dirty="0">
                <a:solidFill>
                  <a:srgbClr val="4E81BD"/>
                </a:solidFill>
              </a:rPr>
              <a:t>[ ]</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[1]	      # get the first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[c(1,3)]  # get the 1</a:t>
            </a:r>
            <a:r>
              <a:rPr lang="en-US" baseline="30000" dirty="0">
                <a:solidFill>
                  <a:srgbClr val="4F81BD"/>
                </a:solidFill>
                <a:latin typeface="Courier" charset="0"/>
                <a:ea typeface="Courier" charset="0"/>
                <a:cs typeface="Courier" charset="0"/>
              </a:rPr>
              <a:t>st</a:t>
            </a:r>
            <a:r>
              <a:rPr lang="en-US" dirty="0">
                <a:solidFill>
                  <a:srgbClr val="4F81BD"/>
                </a:solidFill>
                <a:latin typeface="Courier" charset="0"/>
                <a:ea typeface="Courier" charset="0"/>
                <a:cs typeface="Courier" charset="0"/>
              </a:rPr>
              <a:t> and 3rd element</a:t>
            </a:r>
          </a:p>
          <a:p>
            <a:pPr marL="266700" lvl="1" indent="0">
              <a:lnSpc>
                <a:spcPct val="90000"/>
              </a:lnSpc>
              <a:buNone/>
            </a:pPr>
            <a:r>
              <a:rPr lang="en-US" dirty="0" err="1">
                <a:solidFill>
                  <a:srgbClr val="4F81BD"/>
                </a:solidFill>
                <a:latin typeface="Courier" charset="0"/>
                <a:ea typeface="Courier" charset="0"/>
                <a:cs typeface="Courier" charset="0"/>
              </a:rPr>
              <a:t>height_in_cm</a:t>
            </a:r>
            <a:r>
              <a:rPr lang="en-US" dirty="0">
                <a:solidFill>
                  <a:srgbClr val="4F81BD"/>
                </a:solidFill>
                <a:latin typeface="Courier" charset="0"/>
                <a:ea typeface="Courier" charset="0"/>
                <a:cs typeface="Courier" charset="0"/>
              </a:rPr>
              <a:t>["Paul"]  # get the element named "Paul"</a:t>
            </a:r>
          </a:p>
          <a:p>
            <a:pPr>
              <a:lnSpc>
                <a:spcPct val="90000"/>
              </a:lnSpc>
              <a:buFontTx/>
              <a:buNone/>
            </a:pPr>
            <a:endParaRPr lang="en-US" sz="2400" b="1" dirty="0"/>
          </a:p>
          <a:p>
            <a:pPr>
              <a:lnSpc>
                <a:spcPct val="90000"/>
              </a:lnSpc>
              <a:buFontTx/>
              <a:buNone/>
            </a:pPr>
            <a:r>
              <a:rPr lang="en-US" b="1" dirty="0"/>
              <a:t>Scalars in R (the simple variables we have seen so far) can be thought of as vectors of length 1.</a:t>
            </a:r>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Creating Objects: Vectors</a:t>
            </a:r>
          </a:p>
        </p:txBody>
      </p:sp>
    </p:spTree>
    <p:extLst>
      <p:ext uri="{BB962C8B-B14F-4D97-AF65-F5344CB8AC3E}">
        <p14:creationId xmlns:p14="http://schemas.microsoft.com/office/powerpoint/2010/main" val="346326969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18904" y="845037"/>
            <a:ext cx="8725096" cy="5678530"/>
          </a:xfrm>
        </p:spPr>
        <p:txBody>
          <a:bodyPr lIns="0" tIns="0" rIns="0" bIns="0" anchor="t"/>
          <a:lstStyle/>
          <a:p>
            <a:pPr marL="448945" lvl="1" indent="-182245"/>
            <a:r>
              <a:rPr lang="en-US" dirty="0"/>
              <a:t>Vectors of defined length with default value</a:t>
            </a:r>
            <a:endParaRPr lang="en-US"/>
          </a:p>
          <a:p>
            <a:pPr marL="0" lvl="1" indent="0">
              <a:buNone/>
              <a:tabLst>
                <a:tab pos="82550" algn="l"/>
                <a:tab pos="263525" algn="l"/>
              </a:tabLst>
            </a:pPr>
            <a:r>
              <a:rPr lang="en-US" dirty="0"/>
              <a:t> </a:t>
            </a:r>
            <a:r>
              <a:rPr lang="en-US" sz="1800" dirty="0">
                <a:solidFill>
                  <a:srgbClr val="4F81BD"/>
                </a:solidFill>
                <a:latin typeface="Lucida Console" panose="020B0609040504020204" pitchFamily="49" charset="0"/>
              </a:rPr>
              <a:t>   </a:t>
            </a:r>
            <a:r>
              <a:rPr lang="en-US" sz="1800" dirty="0">
                <a:solidFill>
                  <a:srgbClr val="4F81BD"/>
                </a:solidFill>
                <a:latin typeface="Lucida Console" panose="020B0609040504020204" pitchFamily="49" charset="0"/>
                <a:ea typeface="Courier" charset="0"/>
                <a:cs typeface="Courier" charset="0"/>
              </a:rPr>
              <a:t>&gt; numeric(4); character(4); logical(4)</a:t>
            </a:r>
          </a:p>
          <a:p>
            <a:pPr marL="266700" lvl="1" indent="0">
              <a:buNone/>
            </a:pPr>
            <a:endParaRPr lang="en-US" dirty="0">
              <a:solidFill>
                <a:srgbClr val="4F81BD"/>
              </a:solidFill>
              <a:latin typeface="Courier" charset="0"/>
              <a:ea typeface="Courier" charset="0"/>
              <a:cs typeface="Courier" charset="0"/>
            </a:endParaRPr>
          </a:p>
          <a:p>
            <a:pPr marL="448945" lvl="1" indent="-182245"/>
            <a:r>
              <a:rPr lang="en-US" b="1" dirty="0">
                <a:solidFill>
                  <a:srgbClr val="4E81BD"/>
                </a:solidFill>
              </a:rPr>
              <a:t>: </a:t>
            </a:r>
            <a:r>
              <a:rPr lang="en-US" dirty="0"/>
              <a:t>(colon operator)</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 &lt;- 1:10</a:t>
            </a:r>
          </a:p>
          <a:p>
            <a:pPr marL="266700" lvl="1" indent="0">
              <a:buNone/>
            </a:pPr>
            <a:endParaRPr lang="en-US" dirty="0">
              <a:latin typeface="Courier" charset="0"/>
              <a:ea typeface="Courier" charset="0"/>
              <a:cs typeface="Courier" charset="0"/>
            </a:endParaRPr>
          </a:p>
          <a:p>
            <a:pPr marL="448945" lvl="1" indent="-182245"/>
            <a:r>
              <a:rPr lang="en-US" b="1" dirty="0">
                <a:solidFill>
                  <a:srgbClr val="4E81BD"/>
                </a:solidFill>
                <a:cs typeface="Arial"/>
              </a:rPr>
              <a:t>seq()  </a:t>
            </a:r>
            <a:r>
              <a:rPr lang="en-US" dirty="0">
                <a:cs typeface="Arial"/>
              </a:rPr>
              <a:t>for sequences with any step size</a:t>
            </a:r>
          </a:p>
          <a:p>
            <a:pPr marL="0" lvl="1" indent="0">
              <a:buNone/>
              <a:tabLst>
                <a:tab pos="82550" algn="l"/>
                <a:tab pos="263525" algn="l"/>
              </a:tabLst>
            </a:pPr>
            <a:r>
              <a:rPr lang="en-US" sz="1800" dirty="0">
                <a:solidFill>
                  <a:srgbClr val="4F81BD"/>
                </a:solidFill>
                <a:latin typeface="Lucida Console"/>
                <a:ea typeface="Courier" charset="0"/>
                <a:cs typeface="Courier" charset="0"/>
              </a:rPr>
              <a:t>   &gt; s &lt;- seq(4,10,2) </a:t>
            </a:r>
            <a:r>
              <a:rPr lang="en-US" sz="1800" dirty="0">
                <a:solidFill>
                  <a:schemeClr val="accent3">
                    <a:lumMod val="50000"/>
                  </a:schemeClr>
                </a:solidFill>
                <a:latin typeface="Lucida Console"/>
                <a:ea typeface="Courier" charset="0"/>
                <a:cs typeface="Courier" charset="0"/>
              </a:rPr>
              <a:t>#start at 4, end at 10, step by 2</a:t>
            </a:r>
          </a:p>
          <a:p>
            <a:pPr marL="182245" lvl="1" indent="0">
              <a:buNone/>
            </a:pPr>
            <a:r>
              <a:rPr lang="en-US" dirty="0">
                <a:solidFill>
                  <a:srgbClr val="4F81BD"/>
                </a:solidFill>
                <a:latin typeface="Courier" charset="0"/>
                <a:ea typeface="Courier" charset="0"/>
                <a:cs typeface="Courier" charset="0"/>
              </a:rPr>
              <a:t> </a:t>
            </a:r>
          </a:p>
          <a:p>
            <a:pPr marL="448945" lvl="1" indent="-182245"/>
            <a:r>
              <a:rPr lang="en-US" b="1" dirty="0">
                <a:solidFill>
                  <a:srgbClr val="4E81BD"/>
                </a:solidFill>
              </a:rPr>
              <a:t>r</a:t>
            </a:r>
            <a:r>
              <a:rPr lang="hr-HR" b="1" dirty="0">
                <a:solidFill>
                  <a:srgbClr val="4E81BD"/>
                </a:solidFill>
              </a:rPr>
              <a:t>ep()</a:t>
            </a:r>
            <a:r>
              <a:rPr lang="en-US" b="1" dirty="0">
                <a:solidFill>
                  <a:srgbClr val="4E81BD"/>
                </a:solidFill>
              </a:rPr>
              <a:t> </a:t>
            </a:r>
            <a:r>
              <a:rPr lang="en-US" dirty="0">
                <a:solidFill>
                  <a:schemeClr val="tx1"/>
                </a:solidFill>
              </a:rPr>
              <a:t>for vectors with repeating elements</a:t>
            </a:r>
            <a:endParaRPr lang="hr-HR" dirty="0">
              <a:solidFill>
                <a:schemeClr val="tx1"/>
              </a:solidFill>
            </a:endParaRP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genotypes &lt;- c(rep("WT",3), rep("KO",3))</a:t>
            </a:r>
          </a:p>
          <a:p>
            <a:pPr marL="0" lvl="1" indent="0">
              <a:buNone/>
              <a:tabLst>
                <a:tab pos="82550" algn="l"/>
                <a:tab pos="263525" algn="l"/>
              </a:tabLst>
            </a:pPr>
            <a:endParaRPr lang="en-US" sz="1800" dirty="0">
              <a:solidFill>
                <a:srgbClr val="4F81BD"/>
              </a:solidFill>
              <a:latin typeface="Lucida Console" panose="020B0609040504020204" pitchFamily="49" charset="0"/>
              <a:ea typeface="Courier" charset="0"/>
              <a:cs typeface="Courier" charset="0"/>
            </a:endParaRPr>
          </a:p>
          <a:p>
            <a:pPr marL="448945" lvl="1" indent="-182245">
              <a:tabLst>
                <a:tab pos="82550" algn="l"/>
                <a:tab pos="263525" algn="l"/>
              </a:tabLst>
            </a:pPr>
            <a:r>
              <a:rPr lang="en-US" dirty="0">
                <a:solidFill>
                  <a:schemeClr val="tx1"/>
                </a:solidFill>
                <a:cs typeface="Arial"/>
              </a:rPr>
              <a:t>   </a:t>
            </a:r>
            <a:r>
              <a:rPr lang="en-US" b="1" dirty="0">
                <a:solidFill>
                  <a:schemeClr val="tx1"/>
                </a:solidFill>
                <a:cs typeface="Arial"/>
              </a:rPr>
              <a:t>Trick : </a:t>
            </a:r>
            <a:r>
              <a:rPr lang="en-US" dirty="0">
                <a:solidFill>
                  <a:schemeClr val="tx1"/>
                </a:solidFill>
                <a:cs typeface="Arial"/>
              </a:rPr>
              <a:t>Use </a:t>
            </a:r>
            <a:r>
              <a:rPr lang="en-US" b="1" dirty="0">
                <a:solidFill>
                  <a:srgbClr val="4E81BD"/>
                </a:solidFill>
                <a:cs typeface="Arial"/>
              </a:rPr>
              <a:t>[]</a:t>
            </a:r>
            <a:r>
              <a:rPr lang="en-US" dirty="0">
                <a:solidFill>
                  <a:schemeClr val="tx1"/>
                </a:solidFill>
                <a:cs typeface="Arial"/>
              </a:rPr>
              <a:t> to extract repeated elements</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 &lt;- c("Federer", "Nadal")</a:t>
            </a:r>
          </a:p>
          <a:p>
            <a:pPr marL="0" lvl="1" indent="0">
              <a:buNone/>
              <a:tabLst>
                <a:tab pos="82550" algn="l"/>
                <a:tab pos="263525" algn="l"/>
              </a:tabLst>
            </a:pPr>
            <a:r>
              <a:rPr lang="en-US" sz="1800" dirty="0">
                <a:solidFill>
                  <a:srgbClr val="4F81BD"/>
                </a:solidFill>
                <a:latin typeface="Lucida Console" panose="020B0609040504020204" pitchFamily="49" charset="0"/>
                <a:ea typeface="Courier" charset="0"/>
                <a:cs typeface="Courier" charset="0"/>
              </a:rPr>
              <a:t>		&gt; </a:t>
            </a:r>
            <a:r>
              <a:rPr lang="en-US" sz="1800" dirty="0" err="1">
                <a:solidFill>
                  <a:srgbClr val="4F81BD"/>
                </a:solidFill>
                <a:latin typeface="Lucida Console" panose="020B0609040504020204" pitchFamily="49" charset="0"/>
                <a:ea typeface="Courier" charset="0"/>
                <a:cs typeface="Courier" charset="0"/>
              </a:rPr>
              <a:t>tplayer</a:t>
            </a:r>
            <a:r>
              <a:rPr lang="en-US" sz="1800" dirty="0">
                <a:solidFill>
                  <a:srgbClr val="4F81BD"/>
                </a:solidFill>
                <a:latin typeface="Lucida Console" panose="020B0609040504020204" pitchFamily="49" charset="0"/>
                <a:ea typeface="Courier" charset="0"/>
                <a:cs typeface="Courier" charset="0"/>
              </a:rPr>
              <a:t>[c(1,1,1,2,2,1)] </a:t>
            </a:r>
            <a:r>
              <a:rPr lang="en-US" sz="1800" dirty="0">
                <a:solidFill>
                  <a:schemeClr val="accent3">
                    <a:lumMod val="50000"/>
                  </a:schemeClr>
                </a:solidFill>
                <a:latin typeface="Lucida Console" panose="020B0609040504020204" pitchFamily="49" charset="0"/>
                <a:ea typeface="Courier" charset="0"/>
                <a:cs typeface="Courier" charset="0"/>
              </a:rPr>
              <a:t>#3x Federer, 2x Nadal, 1x Federer</a:t>
            </a:r>
          </a:p>
          <a:p>
            <a:pPr marL="0" lvl="1" indent="0">
              <a:buNone/>
              <a:tabLst>
                <a:tab pos="82550" algn="l"/>
                <a:tab pos="263525" algn="l"/>
              </a:tabLst>
            </a:pPr>
            <a:r>
              <a:rPr lang="en-US" dirty="0"/>
              <a:t>          </a:t>
            </a:r>
          </a:p>
        </p:txBody>
      </p:sp>
      <p:sp>
        <p:nvSpPr>
          <p:cNvPr id="3" name="Titre 2"/>
          <p:cNvSpPr>
            <a:spLocks noGrp="1"/>
          </p:cNvSpPr>
          <p:nvPr>
            <p:ph type="ctrTitle"/>
          </p:nvPr>
        </p:nvSpPr>
        <p:spPr>
          <a:xfrm>
            <a:off x="258501" y="344402"/>
            <a:ext cx="7943178" cy="387798"/>
          </a:xfrm>
        </p:spPr>
        <p:txBody>
          <a:bodyPr/>
          <a:lstStyle/>
          <a:p>
            <a:r>
              <a:rPr lang="en-US" dirty="0"/>
              <a:t>Creating Objects: More Ways to Generate Vectors</a:t>
            </a:r>
          </a:p>
        </p:txBody>
      </p:sp>
    </p:spTree>
    <p:extLst>
      <p:ext uri="{BB962C8B-B14F-4D97-AF65-F5344CB8AC3E}">
        <p14:creationId xmlns:p14="http://schemas.microsoft.com/office/powerpoint/2010/main" val="126199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9" end="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endParaRPr lang="en-US" sz="2000" dirty="0">
              <a:solidFill>
                <a:schemeClr val="tx1">
                  <a:lumMod val="85000"/>
                  <a:lumOff val="15000"/>
                </a:schemeClr>
              </a:solidFill>
              <a:cs typeface="Arial" pitchFamily="34" charset="0"/>
            </a:endParaRPr>
          </a:p>
          <a:p>
            <a:pPr>
              <a:lnSpc>
                <a:spcPct val="100000"/>
              </a:lnSpc>
              <a:spcBef>
                <a:spcPts val="360"/>
              </a:spcBef>
            </a:pPr>
            <a:r>
              <a:rPr lang="en-US" sz="2000" dirty="0">
                <a:solidFill>
                  <a:schemeClr val="tx1">
                    <a:lumMod val="85000"/>
                    <a:lumOff val="15000"/>
                  </a:schemeClr>
                </a:solidFill>
                <a:cs typeface="Arial" pitchFamily="34" charset="0"/>
              </a:rPr>
              <a:t>Applying operators to vector results in element-wise operations</a:t>
            </a:r>
          </a:p>
          <a:p>
            <a:pPr>
              <a:spcBef>
                <a:spcPts val="360"/>
              </a:spcBef>
            </a:pPr>
            <a:r>
              <a:rPr lang="en-US" sz="1800" b="0" strike="noStrike" spc="-1" dirty="0">
                <a:solidFill>
                  <a:srgbClr val="4F81BD"/>
                </a:solidFill>
                <a:latin typeface="Lucida Console"/>
                <a:ea typeface="Courier New"/>
              </a:rPr>
              <a:t> </a:t>
            </a:r>
            <a:r>
              <a:rPr lang="en-US" dirty="0">
                <a:solidFill>
                  <a:srgbClr val="4F81BD"/>
                </a:solidFill>
                <a:latin typeface="Lucida Console" panose="020B0609040504020204" pitchFamily="49" charset="0"/>
                <a:ea typeface="Courier" charset="0"/>
                <a:cs typeface="Courier" charset="0"/>
              </a:rPr>
              <a:t>&gt; a</a:t>
            </a:r>
          </a:p>
          <a:p>
            <a:pPr>
              <a:lnSpc>
                <a:spcPct val="100000"/>
              </a:lnSpc>
              <a:spcBef>
                <a:spcPts val="360"/>
              </a:spcBef>
            </a:pPr>
            <a:r>
              <a:rPr lang="en-US" sz="1800" b="0" strike="noStrike" spc="-1" dirty="0">
                <a:solidFill>
                  <a:srgbClr val="000000"/>
                </a:solidFill>
                <a:latin typeface="Lucida Console"/>
                <a:ea typeface="Courier New"/>
              </a:rPr>
              <a:t>  [1]  1  2  3  4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dirty="0">
                <a:solidFill>
                  <a:srgbClr val="4F81BD"/>
                </a:solidFill>
                <a:latin typeface="Lucida Console" panose="020B0609040504020204" pitchFamily="49" charset="0"/>
                <a:ea typeface="Courier" charset="0"/>
                <a:cs typeface="Courier" charset="0"/>
              </a:rPr>
              <a:t>&gt; a * 2              </a:t>
            </a:r>
            <a:r>
              <a:rPr lang="en-US" dirty="0">
                <a:solidFill>
                  <a:schemeClr val="accent3">
                    <a:lumMod val="75000"/>
                  </a:schemeClr>
                </a:solidFill>
                <a:latin typeface="Lucida Console" panose="020B0609040504020204" pitchFamily="49" charset="0"/>
                <a:ea typeface="Courier" charset="0"/>
                <a:cs typeface="Courier" charset="0"/>
              </a:rPr>
              <a:t># multiply each element of a by 2 </a:t>
            </a:r>
          </a:p>
          <a:p>
            <a:pPr>
              <a:lnSpc>
                <a:spcPct val="100000"/>
              </a:lnSpc>
              <a:spcBef>
                <a:spcPts val="360"/>
              </a:spcBef>
            </a:pPr>
            <a:r>
              <a:rPr lang="en-US" sz="1800" b="0" strike="noStrike" spc="-1" dirty="0">
                <a:solidFill>
                  <a:srgbClr val="000000"/>
                </a:solidFill>
                <a:latin typeface="Lucida Console"/>
                <a:ea typeface="Courier New"/>
              </a:rPr>
              <a:t>  [1]  2  4  6  8 </a:t>
            </a:r>
            <a:endParaRPr lang="en-US" sz="1800" b="0" strike="noStrike" spc="-1" dirty="0">
              <a:latin typeface="Arial"/>
            </a:endParaRPr>
          </a:p>
          <a:p>
            <a:pPr>
              <a:lnSpc>
                <a:spcPct val="100000"/>
              </a:lnSpc>
              <a:spcBef>
                <a:spcPts val="360"/>
              </a:spcBef>
            </a:pPr>
            <a:endParaRPr lang="en-US" sz="1800" b="0" strike="noStrike" spc="-1" dirty="0">
              <a:latin typeface="Arial"/>
            </a:endParaRPr>
          </a:p>
          <a:p>
            <a:pPr>
              <a:lnSpc>
                <a:spcPct val="100000"/>
              </a:lnSpc>
              <a:spcBef>
                <a:spcPts val="360"/>
              </a:spcBef>
            </a:pPr>
            <a:r>
              <a:rPr lang="en-US" sz="1800" b="0" strike="noStrike" spc="-1" dirty="0">
                <a:solidFill>
                  <a:srgbClr val="4F81BD"/>
                </a:solidFill>
                <a:latin typeface="Lucida Console"/>
                <a:ea typeface="Courier New"/>
              </a:rPr>
              <a:t>&gt; a + c(12,10,12,10) </a:t>
            </a:r>
            <a:r>
              <a:rPr lang="en-US" sz="1800" b="0" strike="noStrike" spc="-1" dirty="0">
                <a:solidFill>
                  <a:schemeClr val="accent3">
                    <a:lumMod val="75000"/>
                  </a:schemeClr>
                </a:solidFill>
                <a:latin typeface="Lucida Console"/>
                <a:ea typeface="Courier New"/>
              </a:rPr>
              <a:t># add the elements in 2 vectors</a:t>
            </a:r>
            <a:endParaRPr lang="en-US" sz="1800" b="0" strike="noStrike" spc="-1" dirty="0">
              <a:solidFill>
                <a:schemeClr val="accent3">
                  <a:lumMod val="75000"/>
                </a:schemeClr>
              </a:solidFill>
              <a:latin typeface="Arial"/>
            </a:endParaRPr>
          </a:p>
          <a:p>
            <a:pPr>
              <a:lnSpc>
                <a:spcPct val="100000"/>
              </a:lnSpc>
              <a:spcBef>
                <a:spcPts val="360"/>
              </a:spcBef>
            </a:pPr>
            <a:r>
              <a:rPr lang="en-US" sz="1800" b="0" strike="noStrike" spc="-1" dirty="0">
                <a:solidFill>
                  <a:srgbClr val="000000"/>
                </a:solidFill>
                <a:latin typeface="Lucida Console"/>
                <a:ea typeface="Courier New"/>
              </a:rPr>
              <a:t>  [1]  13  12  15  14</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r>
              <a:rPr lang="en-US" sz="2000" b="0" strike="noStrike" spc="-1" dirty="0">
                <a:solidFill>
                  <a:srgbClr val="262626"/>
                </a:solidFill>
                <a:latin typeface="Calibri"/>
                <a:ea typeface="Courier New"/>
              </a:rPr>
              <a:t>    </a:t>
            </a: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a:t>
            </a:r>
            <a:endParaRPr lang="en-US" sz="2800" b="0" strike="noStrike" spc="-1" dirty="0">
              <a:latin typeface="Arial"/>
            </a:endParaRPr>
          </a:p>
        </p:txBody>
      </p:sp>
    </p:spTree>
    <p:extLst>
      <p:ext uri="{BB962C8B-B14F-4D97-AF65-F5344CB8AC3E}">
        <p14:creationId xmlns:p14="http://schemas.microsoft.com/office/powerpoint/2010/main" val="1620780193"/>
      </p:ext>
    </p:extLst>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fill="hold" nodeType="withEffect">
                                  <p:stCondLst>
                                    <p:cond delay="0"/>
                                  </p:stCondLst>
                                  <p:childTnLst>
                                    <p:set>
                                      <p:cBhvr>
                                        <p:cTn id="6" dur="1" fill="hold">
                                          <p:stCondLst>
                                            <p:cond delay="0"/>
                                          </p:stCondLst>
                                        </p:cTn>
                                        <p:tgtEl>
                                          <p:spTgt spid="810">
                                            <p:txEl>
                                              <p:pRg st="3" end="3"/>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810">
                                            <p:txEl>
                                              <p:pRg st="4" end="4"/>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810">
                                            <p:txEl>
                                              <p:pRg st="5" end="5"/>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8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CustomShape 1"/>
          <p:cNvSpPr/>
          <p:nvPr/>
        </p:nvSpPr>
        <p:spPr>
          <a:xfrm>
            <a:off x="419040" y="844920"/>
            <a:ext cx="8723520" cy="5677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a:lnSpc>
                <a:spcPct val="100000"/>
              </a:lnSpc>
              <a:spcBef>
                <a:spcPts val="400"/>
              </a:spcBef>
            </a:pPr>
            <a:endParaRPr lang="en-US" sz="1800" b="0" strike="noStrike" spc="-1" dirty="0">
              <a:latin typeface="Arial"/>
            </a:endParaRPr>
          </a:p>
          <a:p>
            <a:pPr marL="266760">
              <a:lnSpc>
                <a:spcPct val="100000"/>
              </a:lnSpc>
              <a:spcBef>
                <a:spcPts val="400"/>
              </a:spcBef>
            </a:pPr>
            <a:endParaRPr lang="en-US" spc="-1" dirty="0">
              <a:latin typeface="Arial"/>
            </a:endParaRPr>
          </a:p>
          <a:p>
            <a:pPr marL="266760">
              <a:lnSpc>
                <a:spcPct val="100000"/>
              </a:lnSpc>
              <a:spcBef>
                <a:spcPts val="400"/>
              </a:spcBef>
            </a:pPr>
            <a:endParaRPr lang="en-US" sz="1800" b="0" strike="noStrike" spc="-1" dirty="0">
              <a:latin typeface="Arial"/>
            </a:endParaRPr>
          </a:p>
          <a:p>
            <a:pPr>
              <a:spcBef>
                <a:spcPts val="360"/>
              </a:spcBef>
            </a:pPr>
            <a:r>
              <a:rPr lang="en-US" sz="2000" dirty="0">
                <a:solidFill>
                  <a:schemeClr val="tx1">
                    <a:lumMod val="85000"/>
                    <a:lumOff val="15000"/>
                  </a:schemeClr>
                </a:solidFill>
                <a:cs typeface="Arial" pitchFamily="34" charset="0"/>
              </a:rPr>
              <a:t>Many functions take a vector as argument.</a:t>
            </a:r>
          </a:p>
          <a:p>
            <a:pPr>
              <a:spcBef>
                <a:spcPts val="360"/>
              </a:spcBef>
            </a:pPr>
            <a:r>
              <a:rPr lang="en-US" sz="2000" dirty="0">
                <a:solidFill>
                  <a:schemeClr val="tx1">
                    <a:lumMod val="85000"/>
                    <a:lumOff val="15000"/>
                  </a:schemeClr>
                </a:solidFill>
                <a:cs typeface="Arial" pitchFamily="34" charset="0"/>
              </a:rPr>
              <a:t>Some perform an element-wise operation. Example:</a:t>
            </a:r>
          </a:p>
          <a:p>
            <a:pPr>
              <a:spcBef>
                <a:spcPts val="360"/>
              </a:spcBef>
            </a:pPr>
            <a:r>
              <a:rPr lang="en-US" dirty="0">
                <a:solidFill>
                  <a:srgbClr val="4F81BD"/>
                </a:solidFill>
                <a:latin typeface="Lucida Console" panose="020B0609040504020204" pitchFamily="49" charset="0"/>
                <a:ea typeface="Courier" charset="0"/>
                <a:cs typeface="Courier" charset="0"/>
              </a:rPr>
              <a:t>&gt; log2(a) </a:t>
            </a:r>
            <a:r>
              <a:rPr lang="en-US" dirty="0">
                <a:solidFill>
                  <a:schemeClr val="accent3">
                    <a:lumMod val="75000"/>
                  </a:schemeClr>
                </a:solidFill>
                <a:latin typeface="Lucida Console" panose="020B0609040504020204" pitchFamily="49" charset="0"/>
                <a:ea typeface="Courier" charset="0"/>
                <a:cs typeface="Courier" charset="0"/>
              </a:rPr>
              <a:t># compute the logarithm in base 2 of each element </a:t>
            </a:r>
          </a:p>
          <a:p>
            <a:pPr marL="266760">
              <a:lnSpc>
                <a:spcPct val="100000"/>
              </a:lnSpc>
              <a:spcBef>
                <a:spcPts val="360"/>
              </a:spcBef>
            </a:pPr>
            <a:r>
              <a:rPr lang="en-US" sz="1800" b="0" strike="noStrike" spc="-1" dirty="0">
                <a:solidFill>
                  <a:srgbClr val="000000"/>
                </a:solidFill>
                <a:latin typeface="Lucida Console"/>
                <a:ea typeface="Courier New"/>
              </a:rPr>
              <a:t>  [1] 0.000000 1.000000 1.584963 2.000000</a:t>
            </a: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marL="266760">
              <a:lnSpc>
                <a:spcPct val="100000"/>
              </a:lnSpc>
              <a:spcBef>
                <a:spcPts val="360"/>
              </a:spcBef>
            </a:pPr>
            <a:endParaRPr lang="en-US" sz="1800" b="0" strike="noStrike" spc="-1" dirty="0">
              <a:latin typeface="Arial"/>
            </a:endParaRPr>
          </a:p>
          <a:p>
            <a:pPr>
              <a:lnSpc>
                <a:spcPct val="100000"/>
              </a:lnSpc>
              <a:spcBef>
                <a:spcPts val="360"/>
              </a:spcBef>
            </a:pPr>
            <a:r>
              <a:rPr lang="en-US" sz="2000" dirty="0">
                <a:solidFill>
                  <a:schemeClr val="tx1">
                    <a:lumMod val="85000"/>
                    <a:lumOff val="15000"/>
                  </a:schemeClr>
                </a:solidFill>
                <a:cs typeface="Arial" pitchFamily="34" charset="0"/>
              </a:rPr>
              <a:t>Some return a single value. Example:</a:t>
            </a:r>
          </a:p>
          <a:p>
            <a:pPr>
              <a:spcBef>
                <a:spcPts val="360"/>
              </a:spcBef>
            </a:pPr>
            <a:r>
              <a:rPr lang="en-US" dirty="0">
                <a:solidFill>
                  <a:srgbClr val="4F81BD"/>
                </a:solidFill>
                <a:latin typeface="Lucida Console" panose="020B0609040504020204" pitchFamily="49" charset="0"/>
                <a:ea typeface="Courier" charset="0"/>
                <a:cs typeface="Courier" charset="0"/>
              </a:rPr>
              <a:t>&gt; mean(a) </a:t>
            </a:r>
            <a:r>
              <a:rPr lang="en-US" dirty="0">
                <a:solidFill>
                  <a:schemeClr val="accent3">
                    <a:lumMod val="75000"/>
                  </a:schemeClr>
                </a:solidFill>
                <a:latin typeface="Lucida Console" panose="020B0609040504020204" pitchFamily="49" charset="0"/>
                <a:ea typeface="Courier" charset="0"/>
                <a:cs typeface="Courier" charset="0"/>
              </a:rPr>
              <a:t># compute mean of the elements </a:t>
            </a:r>
          </a:p>
          <a:p>
            <a:pPr marL="266760">
              <a:lnSpc>
                <a:spcPct val="100000"/>
              </a:lnSpc>
              <a:spcBef>
                <a:spcPts val="360"/>
              </a:spcBef>
            </a:pPr>
            <a:r>
              <a:rPr lang="en-US" sz="1800" b="0" strike="noStrike" spc="-1" dirty="0">
                <a:solidFill>
                  <a:srgbClr val="000000"/>
                </a:solidFill>
                <a:latin typeface="Lucida Console"/>
                <a:ea typeface="Courier New"/>
              </a:rPr>
              <a:t>  [1] 2.5</a:t>
            </a:r>
            <a:endParaRPr lang="en-US" sz="1800" b="0" strike="noStrike" spc="-1" dirty="0">
              <a:latin typeface="Arial"/>
            </a:endParaRPr>
          </a:p>
          <a:p>
            <a:pPr marL="266760">
              <a:lnSpc>
                <a:spcPct val="100000"/>
              </a:lnSpc>
              <a:spcBef>
                <a:spcPts val="400"/>
              </a:spcBef>
            </a:pPr>
            <a:endParaRPr lang="en-US" sz="1800" b="0" strike="noStrike" spc="-1" dirty="0">
              <a:latin typeface="Arial"/>
            </a:endParaRPr>
          </a:p>
          <a:p>
            <a:pPr marL="268200" lvl="1">
              <a:lnSpc>
                <a:spcPct val="100000"/>
              </a:lnSpc>
              <a:spcBef>
                <a:spcPts val="400"/>
              </a:spcBef>
              <a:buClr>
                <a:srgbClr val="262626"/>
              </a:buClr>
            </a:pPr>
            <a:endParaRPr lang="en-US" sz="2000" b="0" strike="noStrike" spc="-1" dirty="0">
              <a:latin typeface="Arial"/>
            </a:endParaRPr>
          </a:p>
        </p:txBody>
      </p:sp>
      <p:sp>
        <p:nvSpPr>
          <p:cNvPr id="811" name="CustomShape 2"/>
          <p:cNvSpPr/>
          <p:nvPr/>
        </p:nvSpPr>
        <p:spPr>
          <a:xfrm>
            <a:off x="91440" y="344520"/>
            <a:ext cx="8868600" cy="3862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2800" b="0" strike="noStrike" spc="-1" dirty="0">
                <a:solidFill>
                  <a:srgbClr val="4F81BD"/>
                </a:solidFill>
                <a:latin typeface="Calibri"/>
                <a:ea typeface="DejaVu Sans"/>
              </a:rPr>
              <a:t>Vector Manipulation (II)</a:t>
            </a:r>
            <a:endParaRPr lang="en-US" sz="2800" b="0" strike="noStrike" spc="-1" dirty="0">
              <a:latin typeface="Arial"/>
            </a:endParaRPr>
          </a:p>
        </p:txBody>
      </p:sp>
    </p:spTree>
    <p:extLst>
      <p:ext uri="{BB962C8B-B14F-4D97-AF65-F5344CB8AC3E}">
        <p14:creationId xmlns:p14="http://schemas.microsoft.com/office/powerpoint/2010/main" val="2682784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1324174" y="3125901"/>
            <a:ext cx="6267743" cy="1437494"/>
          </a:xfrm>
        </p:spPr>
        <p:txBody>
          <a:bodyPr/>
          <a:lstStyle/>
          <a:p>
            <a:pPr marL="385763" indent="-385763">
              <a:spcAft>
                <a:spcPts val="900"/>
              </a:spcAft>
              <a:buAutoNum type="alphaUcParenR"/>
            </a:pPr>
            <a:r>
              <a:rPr lang="en-US" sz="2000" dirty="0"/>
              <a:t>Windows PC</a:t>
            </a:r>
          </a:p>
          <a:p>
            <a:pPr marL="385763" indent="-385763">
              <a:spcAft>
                <a:spcPts val="900"/>
              </a:spcAft>
              <a:buAutoNum type="alphaUcParenR"/>
            </a:pPr>
            <a:r>
              <a:rPr lang="en-US" sz="2000" dirty="0"/>
              <a:t>Mac</a:t>
            </a:r>
          </a:p>
          <a:p>
            <a:pPr marL="385763" indent="-385763">
              <a:spcAft>
                <a:spcPts val="900"/>
              </a:spcAft>
              <a:buAutoNum type="alphaUcParenR"/>
            </a:pPr>
            <a:r>
              <a:rPr lang="en-US" sz="2000" dirty="0"/>
              <a:t>Unix/Linux (</a:t>
            </a:r>
            <a:r>
              <a:rPr lang="en-US" sz="2000" dirty="0" err="1"/>
              <a:t>Redhat</a:t>
            </a:r>
            <a:r>
              <a:rPr lang="en-US" sz="2000" dirty="0"/>
              <a:t>, Ubuntu, </a:t>
            </a:r>
            <a:r>
              <a:rPr lang="en-US" sz="2000" dirty="0" err="1"/>
              <a:t>etc</a:t>
            </a:r>
            <a:r>
              <a:rPr lang="en-US" sz="2000" dirty="0"/>
              <a:t>)</a:t>
            </a:r>
          </a:p>
        </p:txBody>
      </p:sp>
      <p:sp>
        <p:nvSpPr>
          <p:cNvPr id="3" name="Titre 2"/>
          <p:cNvSpPr>
            <a:spLocks noGrp="1"/>
          </p:cNvSpPr>
          <p:nvPr>
            <p:ph type="ctrTitle"/>
          </p:nvPr>
        </p:nvSpPr>
        <p:spPr>
          <a:xfrm>
            <a:off x="1215789" y="1556933"/>
            <a:ext cx="6484511" cy="830997"/>
          </a:xfrm>
        </p:spPr>
        <p:txBody>
          <a:bodyPr/>
          <a:lstStyle/>
          <a:p>
            <a:r>
              <a:rPr lang="en-US" sz="3000" spc="-1" dirty="0">
                <a:solidFill>
                  <a:srgbClr val="4F81BD"/>
                </a:solidFill>
                <a:latin typeface="+mn-lt"/>
                <a:ea typeface="DejaVu Sans"/>
                <a:cs typeface="+mn-cs"/>
              </a:rPr>
              <a:t>What type of computer OS are you using for this course?</a:t>
            </a:r>
          </a:p>
        </p:txBody>
      </p:sp>
    </p:spTree>
    <p:extLst>
      <p:ext uri="{BB962C8B-B14F-4D97-AF65-F5344CB8AC3E}">
        <p14:creationId xmlns:p14="http://schemas.microsoft.com/office/powerpoint/2010/main" val="96282140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28229" y="1021712"/>
            <a:ext cx="8356990" cy="5720863"/>
          </a:xfrm>
        </p:spPr>
        <p:txBody>
          <a:bodyPr/>
          <a:lstStyle/>
          <a:p>
            <a:r>
              <a:rPr lang="en-US" dirty="0"/>
              <a:t>All elements of a vector must be the </a:t>
            </a:r>
            <a:r>
              <a:rPr lang="en-US" dirty="0">
                <a:solidFill>
                  <a:schemeClr val="accent1"/>
                </a:solidFill>
              </a:rPr>
              <a:t>same type</a:t>
            </a:r>
          </a:p>
          <a:p>
            <a:r>
              <a:rPr lang="en-US" dirty="0"/>
              <a:t>If combining different types, they will be </a:t>
            </a:r>
            <a:r>
              <a:rPr lang="en-US" dirty="0">
                <a:solidFill>
                  <a:schemeClr val="accent1"/>
                </a:solidFill>
              </a:rPr>
              <a:t>coerced to the most flexible type</a:t>
            </a:r>
          </a:p>
          <a:p>
            <a:pPr lvl="1"/>
            <a:r>
              <a:rPr lang="en-US" dirty="0"/>
              <a:t>least to most flexible are: logical &lt; numeric &lt; character</a:t>
            </a:r>
          </a:p>
          <a:p>
            <a:pPr marL="266700" lvl="1" indent="0">
              <a:buNone/>
            </a:pPr>
            <a:endParaRPr lang="en-US" dirty="0"/>
          </a:p>
          <a:p>
            <a:pPr marL="266700" lvl="1" indent="0">
              <a:buNone/>
            </a:pPr>
            <a:r>
              <a:rPr lang="en-US" sz="2400" dirty="0"/>
              <a:t>Example:</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&lt;- </a:t>
            </a:r>
            <a:r>
              <a:rPr lang="fr-FR" sz="1800" dirty="0">
                <a:solidFill>
                  <a:srgbClr val="4F81BD"/>
                </a:solidFill>
                <a:latin typeface="Lucida Console" panose="020B0609040504020204" pitchFamily="49" charset="0"/>
                <a:ea typeface="Courier" charset="0"/>
                <a:cs typeface="Courier" charset="0"/>
              </a:rPr>
              <a:t>c(12, </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twelve</a:t>
            </a:r>
            <a:r>
              <a:rPr lang="ru-RU" sz="1800" dirty="0">
                <a:solidFill>
                  <a:srgbClr val="4F81BD"/>
                </a:solidFill>
                <a:latin typeface="Lucida Console" panose="020B0609040504020204" pitchFamily="49" charset="0"/>
                <a:ea typeface="Courier" charset="0"/>
                <a:cs typeface="Courier" charset="0"/>
              </a:rPr>
              <a:t>"</a:t>
            </a:r>
            <a:r>
              <a:rPr lang="en-US" sz="1800" dirty="0">
                <a:solidFill>
                  <a:srgbClr val="4F81BD"/>
                </a:solidFill>
                <a:latin typeface="Lucida Console" panose="020B0609040504020204" pitchFamily="49" charset="0"/>
                <a:ea typeface="Courier" charset="0"/>
                <a:cs typeface="Courier" charset="0"/>
              </a:rPr>
              <a:t>, TRUE</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cs typeface="+mn-cs"/>
              </a:rPr>
              <a:t>#combine 3 data types</a:t>
            </a:r>
          </a:p>
          <a:p>
            <a:pPr marL="0" lvl="1" indent="0">
              <a:spcBef>
                <a:spcPts val="0"/>
              </a:spcBef>
              <a:spcAft>
                <a:spcPts val="1200"/>
              </a:spcAft>
              <a:buNone/>
            </a:pPr>
            <a:r>
              <a:rPr lang="fr-FR"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#all are coerced to character</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[1] "12" "twelve" "TRUE"     </a:t>
            </a:r>
          </a:p>
          <a:p>
            <a:pPr marL="0" lvl="1" indent="0">
              <a:spcAft>
                <a:spcPts val="1200"/>
              </a:spcAft>
              <a:buNone/>
            </a:pPr>
            <a:r>
              <a:rPr lang="en-US" sz="1800" dirty="0">
                <a:solidFill>
                  <a:schemeClr val="tx1"/>
                </a:solidFill>
                <a:latin typeface="Lucida Console" panose="020B0609040504020204" pitchFamily="49" charset="0"/>
                <a:ea typeface="Courier" charset="0"/>
                <a:cs typeface="Courier" charset="0"/>
              </a:rPr>
              <a:t>  </a:t>
            </a:r>
          </a:p>
          <a:p>
            <a:pPr marL="0" lvl="1" indent="0">
              <a:spcAft>
                <a:spcPts val="1200"/>
              </a:spcAft>
              <a:buNone/>
            </a:pPr>
            <a:r>
              <a:rPr lang="fr-FR" sz="1800" dirty="0">
                <a:solidFill>
                  <a:srgbClr val="4F81BD"/>
                </a:solidFill>
                <a:latin typeface="Lucida Console" panose="020B0609040504020204" pitchFamily="49" charset="0"/>
                <a:ea typeface="Courier" charset="0"/>
                <a:cs typeface="Courier" charset="0"/>
              </a:rPr>
              <a:t>&gt; class(</a:t>
            </a:r>
            <a:r>
              <a:rPr lang="en-US" sz="1800" dirty="0" err="1">
                <a:solidFill>
                  <a:srgbClr val="4F81BD"/>
                </a:solidFill>
                <a:latin typeface="Lucida Console" panose="020B0609040504020204" pitchFamily="49" charset="0"/>
                <a:ea typeface="Courier" charset="0"/>
                <a:cs typeface="Courier" charset="0"/>
              </a:rPr>
              <a:t>vec</a:t>
            </a:r>
            <a:r>
              <a:rPr lang="en-US" sz="1800" dirty="0">
                <a:solidFill>
                  <a:srgbClr val="4F81BD"/>
                </a:solidFill>
                <a:latin typeface="Lucida Console" panose="020B0609040504020204" pitchFamily="49" charset="0"/>
                <a:ea typeface="Courier" charset="0"/>
                <a:cs typeface="Courier" charset="0"/>
              </a:rPr>
              <a:t>)</a:t>
            </a:r>
          </a:p>
          <a:p>
            <a:pPr marL="0" indent="0">
              <a:buNone/>
            </a:pPr>
            <a:r>
              <a:rPr lang="en-US" sz="1800" dirty="0">
                <a:solidFill>
                  <a:schemeClr val="tx1"/>
                </a:solidFill>
                <a:latin typeface="Lucida Console" panose="020B0609040504020204" pitchFamily="49" charset="0"/>
                <a:ea typeface="Courier" charset="0"/>
                <a:cs typeface="Courier" charset="0"/>
              </a:rPr>
              <a:t>[1] "character"</a:t>
            </a:r>
            <a:endParaRPr lang="fr-FR" sz="1800" dirty="0">
              <a:solidFill>
                <a:srgbClr val="4F81BD"/>
              </a:solidFill>
              <a:latin typeface="Lucida Console" panose="020B0609040504020204" pitchFamily="49" charset="0"/>
              <a:ea typeface="Courier" charset="0"/>
              <a:cs typeface="Courier" charset="0"/>
            </a:endParaRPr>
          </a:p>
          <a:p>
            <a:pPr marL="0" indent="0">
              <a:buNone/>
            </a:pPr>
            <a:endParaRPr lang="fr-FR" sz="1000" dirty="0">
              <a:solidFill>
                <a:srgbClr val="4F81BD"/>
              </a:solidFill>
            </a:endParaRPr>
          </a:p>
          <a:p>
            <a:pPr marL="0" indent="0">
              <a:buNone/>
            </a:pPr>
            <a:endParaRPr lang="fr-FR" sz="1000"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111517"/>
            <a:ext cx="7943178" cy="620683"/>
          </a:xfrm>
        </p:spPr>
        <p:txBody>
          <a:bodyPr/>
          <a:lstStyle/>
          <a:p>
            <a:r>
              <a:rPr lang="en-US" dirty="0"/>
              <a:t>Coercion</a:t>
            </a:r>
          </a:p>
        </p:txBody>
      </p:sp>
    </p:spTree>
    <p:extLst>
      <p:ext uri="{BB962C8B-B14F-4D97-AF65-F5344CB8AC3E}">
        <p14:creationId xmlns:p14="http://schemas.microsoft.com/office/powerpoint/2010/main" val="42134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5092951"/>
          </a:xfrm>
        </p:spPr>
        <p:txBody>
          <a:bodyPr/>
          <a:lstStyle/>
          <a:p>
            <a:pPr marL="0" indent="0">
              <a:buNone/>
            </a:pPr>
            <a:endParaRPr lang="fr-FR" sz="1000" dirty="0">
              <a:solidFill>
                <a:srgbClr val="4F81BD"/>
              </a:solidFill>
            </a:endParaRPr>
          </a:p>
          <a:p>
            <a:r>
              <a:rPr lang="en-US" dirty="0"/>
              <a:t>We can coerce an existing vector to another type using the functions </a:t>
            </a:r>
            <a:r>
              <a:rPr lang="en-US" b="1" dirty="0" err="1">
                <a:solidFill>
                  <a:srgbClr val="4E81BD"/>
                </a:solidFill>
              </a:rPr>
              <a:t>as.logical</a:t>
            </a:r>
            <a:r>
              <a:rPr lang="en-US" b="1" dirty="0">
                <a:solidFill>
                  <a:srgbClr val="4E81BD"/>
                </a:solidFill>
              </a:rPr>
              <a:t>(), </a:t>
            </a:r>
            <a:r>
              <a:rPr lang="en-US" b="1" dirty="0" err="1">
                <a:solidFill>
                  <a:srgbClr val="4E81BD"/>
                </a:solidFill>
              </a:rPr>
              <a:t>as.numeric</a:t>
            </a:r>
            <a:r>
              <a:rPr lang="en-US" b="1" dirty="0">
                <a:solidFill>
                  <a:srgbClr val="4E81BD"/>
                </a:solidFill>
              </a:rPr>
              <a:t>(), </a:t>
            </a:r>
            <a:r>
              <a:rPr lang="en-US" b="1" dirty="0" err="1">
                <a:solidFill>
                  <a:srgbClr val="4E81BD"/>
                </a:solidFill>
              </a:rPr>
              <a:t>as.character</a:t>
            </a:r>
            <a:r>
              <a:rPr lang="en-US" b="1" dirty="0">
                <a:solidFill>
                  <a:srgbClr val="4E81BD"/>
                </a:solidFill>
              </a:rPr>
              <a:t>()</a:t>
            </a:r>
            <a:r>
              <a:rPr lang="en-US" dirty="0"/>
              <a:t>.</a:t>
            </a:r>
          </a:p>
          <a:p>
            <a:endParaRPr lang="en-US" dirty="0"/>
          </a:p>
          <a:p>
            <a:r>
              <a:rPr lang="en-US" dirty="0"/>
              <a:t>Example: Coerce a logical vector to numeric</a:t>
            </a:r>
          </a:p>
          <a:p>
            <a:pPr marL="0" indent="0">
              <a:buNone/>
            </a:pPr>
            <a:r>
              <a:rPr lang="en-US" sz="2000" dirty="0"/>
              <a:t>     Values are converted to 1 (for TRUE) and 0 (for FALSE)</a:t>
            </a:r>
          </a:p>
          <a:p>
            <a:pPr lvl="2"/>
            <a:r>
              <a:rPr lang="en-US" sz="2000" dirty="0"/>
              <a:t>we can use </a:t>
            </a:r>
            <a:r>
              <a:rPr lang="en-US" sz="2000" b="1" dirty="0" err="1">
                <a:solidFill>
                  <a:srgbClr val="4E81BD"/>
                </a:solidFill>
              </a:rPr>
              <a:t>as.numeric</a:t>
            </a:r>
            <a:r>
              <a:rPr lang="en-US" sz="2000" b="1" dirty="0">
                <a:solidFill>
                  <a:srgbClr val="4E81BD"/>
                </a:solidFill>
              </a:rPr>
              <a:t>() </a:t>
            </a:r>
            <a:r>
              <a:rPr lang="en-US" sz="2000" dirty="0"/>
              <a:t>for explicit coercion</a:t>
            </a:r>
          </a:p>
          <a:p>
            <a:pPr lvl="2"/>
            <a:r>
              <a:rPr lang="en-US" sz="2000" dirty="0"/>
              <a:t>we can use mathematical functions on logical vectors, coercion to numeric happens automatically</a:t>
            </a:r>
          </a:p>
          <a:p>
            <a:pPr lvl="2"/>
            <a:endParaRPr lang="en-US" sz="2000" dirty="0"/>
          </a:p>
          <a:p>
            <a:pPr marL="0" indent="0">
              <a:buNone/>
            </a:pPr>
            <a:r>
              <a:rPr lang="fr-FR" sz="1800" dirty="0">
                <a:solidFill>
                  <a:srgbClr val="4F81BD"/>
                </a:solidFill>
                <a:latin typeface="Lucida Console" panose="020B0609040504020204" pitchFamily="49" charset="0"/>
                <a:ea typeface="Courier" charset="0"/>
                <a:cs typeface="Courier" charset="0"/>
              </a:rPr>
              <a:t>&gt; x &lt;- c(FALSE, FALSE, TRUE)</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as.numeric</a:t>
            </a:r>
            <a:r>
              <a:rPr lang="fr-FR" sz="1800" dirty="0">
                <a:solidFill>
                  <a:srgbClr val="4F81BD"/>
                </a:solidFill>
                <a:latin typeface="Lucida Console" panose="020B0609040504020204" pitchFamily="49" charset="0"/>
                <a:ea typeface="Courier" charset="0"/>
                <a:cs typeface="Courier" charset="0"/>
              </a:rPr>
              <a:t>(x)</a:t>
            </a: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sum</a:t>
            </a:r>
            <a:r>
              <a:rPr lang="fr-FR" sz="1800" dirty="0">
                <a:solidFill>
                  <a:srgbClr val="4F81BD"/>
                </a:solidFill>
                <a:latin typeface="Lucida Console" panose="020B0609040504020204" pitchFamily="49" charset="0"/>
                <a:ea typeface="Courier" charset="0"/>
                <a:cs typeface="Courier" charset="0"/>
              </a:rPr>
              <a:t>(x)</a:t>
            </a:r>
            <a:r>
              <a:rPr lang="fr-FR" sz="2400" dirty="0">
                <a:solidFill>
                  <a:srgbClr val="4F81BD"/>
                </a:solidFill>
                <a:latin typeface="Courier" charset="0"/>
                <a:ea typeface="Courier" charset="0"/>
                <a:cs typeface="Courier" charset="0"/>
              </a:rPr>
              <a:t>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number</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mean</a:t>
            </a:r>
            <a:r>
              <a:rPr lang="fr-FR" sz="1800" dirty="0">
                <a:solidFill>
                  <a:srgbClr val="4F81BD"/>
                </a:solidFill>
                <a:latin typeface="Lucida Console" panose="020B0609040504020204" pitchFamily="49" charset="0"/>
                <a:ea typeface="Courier" charset="0"/>
                <a:cs typeface="Courier" charset="0"/>
              </a:rPr>
              <a:t>(x)	</a:t>
            </a:r>
            <a:r>
              <a:rPr lang="fr-FR" sz="1800" dirty="0">
                <a:solidFill>
                  <a:srgbClr val="4F6228"/>
                </a:solidFill>
                <a:latin typeface="Lucida Console" panose="020B0609040504020204" pitchFamily="49" charset="0"/>
                <a:ea typeface="Courier" charset="0"/>
                <a:cs typeface="Courier" charset="0"/>
              </a:rPr>
              <a:t># proportion </a:t>
            </a:r>
            <a:r>
              <a:rPr lang="fr-FR" sz="1800" dirty="0" err="1">
                <a:solidFill>
                  <a:srgbClr val="4F6228"/>
                </a:solidFill>
                <a:latin typeface="Lucida Console" panose="020B0609040504020204" pitchFamily="49" charset="0"/>
                <a:ea typeface="Courier" charset="0"/>
                <a:cs typeface="Courier" charset="0"/>
              </a:rPr>
              <a:t>that</a:t>
            </a:r>
            <a:r>
              <a:rPr lang="fr-FR" sz="1800" dirty="0">
                <a:solidFill>
                  <a:srgbClr val="4F6228"/>
                </a:solidFill>
                <a:latin typeface="Lucida Console" panose="020B0609040504020204" pitchFamily="49" charset="0"/>
                <a:ea typeface="Courier" charset="0"/>
                <a:cs typeface="Courier" charset="0"/>
              </a:rPr>
              <a:t> are </a:t>
            </a:r>
            <a:r>
              <a:rPr lang="fr-FR" sz="1800" dirty="0" err="1">
                <a:solidFill>
                  <a:srgbClr val="4F6228"/>
                </a:solidFill>
                <a:latin typeface="Lucida Console" panose="020B0609040504020204" pitchFamily="49" charset="0"/>
                <a:ea typeface="Courier" charset="0"/>
                <a:cs typeface="Courier" charset="0"/>
              </a:rPr>
              <a:t>true</a:t>
            </a:r>
            <a:endParaRPr lang="fr-FR" sz="1800" dirty="0">
              <a:solidFill>
                <a:srgbClr val="4F6228"/>
              </a:solidFill>
              <a:latin typeface="Lucida Console" panose="020B0609040504020204" pitchFamily="49" charset="0"/>
              <a:ea typeface="Courier" charset="0"/>
              <a:cs typeface="Courier" charset="0"/>
            </a:endParaRPr>
          </a:p>
          <a:p>
            <a:pPr marL="0" indent="0">
              <a:buNone/>
            </a:pPr>
            <a:endParaRPr lang="fr-FR" dirty="0">
              <a:solidFill>
                <a:srgbClr val="4F81BD"/>
              </a:solidFill>
            </a:endParaRPr>
          </a:p>
          <a:p>
            <a:pPr marL="0" indent="0">
              <a:buNone/>
            </a:pPr>
            <a:endParaRPr lang="fr-FR" dirty="0">
              <a:solidFill>
                <a:srgbClr val="4F81BD"/>
              </a:solidFill>
            </a:endParaRPr>
          </a:p>
        </p:txBody>
      </p:sp>
      <p:sp>
        <p:nvSpPr>
          <p:cNvPr id="3" name="Titre 2"/>
          <p:cNvSpPr>
            <a:spLocks noGrp="1"/>
          </p:cNvSpPr>
          <p:nvPr>
            <p:ph type="ctrTitle"/>
          </p:nvPr>
        </p:nvSpPr>
        <p:spPr>
          <a:xfrm>
            <a:off x="258501" y="344402"/>
            <a:ext cx="7943178" cy="387798"/>
          </a:xfrm>
        </p:spPr>
        <p:txBody>
          <a:bodyPr/>
          <a:lstStyle/>
          <a:p>
            <a:r>
              <a:rPr lang="en-US" dirty="0"/>
              <a:t>Coercion</a:t>
            </a:r>
            <a:endParaRPr lang="en-US" dirty="0">
              <a:solidFill>
                <a:srgbClr val="FF0000"/>
              </a:solidFill>
            </a:endParaRPr>
          </a:p>
        </p:txBody>
      </p:sp>
    </p:spTree>
    <p:extLst>
      <p:ext uri="{BB962C8B-B14F-4D97-AF65-F5344CB8AC3E}">
        <p14:creationId xmlns:p14="http://schemas.microsoft.com/office/powerpoint/2010/main" val="2964878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a:t>
            </a:r>
            <a:r>
              <a:rPr lang="en-US" b="1" dirty="0">
                <a:solidFill>
                  <a:srgbClr val="4E81BD"/>
                </a:solidFill>
              </a:rPr>
              <a:t>factor</a:t>
            </a:r>
            <a:r>
              <a:rPr lang="en-US" b="1" dirty="0"/>
              <a:t> </a:t>
            </a:r>
            <a:r>
              <a:rPr lang="en-US" dirty="0"/>
              <a:t>is a vector containing values from a limited set; used for storing categorical data.</a:t>
            </a:r>
          </a:p>
          <a:p>
            <a:pPr marL="0" indent="0">
              <a:buNone/>
            </a:pPr>
            <a:endParaRPr lang="en-US" dirty="0"/>
          </a:p>
          <a:p>
            <a:r>
              <a:rPr lang="en-US" dirty="0"/>
              <a:t>Example: Genotype of mouse individuals</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Aft>
                <a:spcPts val="1200"/>
              </a:spcAft>
              <a:buNone/>
            </a:pPr>
            <a:endParaRPr lang="en-US" dirty="0"/>
          </a:p>
          <a:p>
            <a:pPr marL="0" indent="0">
              <a:spcAft>
                <a:spcPts val="1200"/>
              </a:spcAft>
              <a:buNone/>
            </a:pPr>
            <a:r>
              <a:rPr lang="en-US" dirty="0"/>
              <a:t>The available values in a factor are called </a:t>
            </a:r>
            <a:r>
              <a:rPr lang="en-US" dirty="0">
                <a:solidFill>
                  <a:srgbClr val="4E81BD"/>
                </a:solidFill>
              </a:rPr>
              <a:t>levels</a:t>
            </a:r>
            <a:r>
              <a:rPr lang="en-US" dirty="0"/>
              <a:t>. Extract them:</a:t>
            </a:r>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"Mut1" "Mut2" "WT"</a:t>
            </a:r>
          </a:p>
          <a:p>
            <a:pPr marL="0" indent="0">
              <a:buNone/>
            </a:pPr>
            <a:endParaRPr lang="en-US" sz="2000" dirty="0">
              <a:solidFill>
                <a:schemeClr val="tx1"/>
              </a:solidFill>
              <a:latin typeface="Courier" charset="0"/>
              <a:ea typeface="Courier" charset="0"/>
              <a:cs typeface="Courier" charset="0"/>
            </a:endParaRPr>
          </a:p>
          <a:p>
            <a:r>
              <a:rPr lang="en-US" dirty="0"/>
              <a:t>Convert the factor back to a character vector:</a:t>
            </a:r>
          </a:p>
          <a:p>
            <a:pPr marL="0" indent="0">
              <a:spcAft>
                <a:spcPts val="1200"/>
              </a:spcAft>
              <a:buNone/>
            </a:pPr>
            <a:r>
              <a:rPr lang="en-US" sz="1800" dirty="0">
                <a:solidFill>
                  <a:srgbClr val="4F81BD"/>
                </a:solidFill>
                <a:latin typeface="Lucida Console" panose="020B0609040504020204" pitchFamily="49" charset="0"/>
                <a:ea typeface="Courier" charset="0"/>
                <a:cs typeface="Courier" charset="0"/>
              </a:rPr>
              <a:t>&gt; </a:t>
            </a:r>
            <a:r>
              <a:rPr lang="en-US" sz="1800" dirty="0" err="1">
                <a:solidFill>
                  <a:srgbClr val="4F81BD"/>
                </a:solidFill>
                <a:latin typeface="Lucida Console" panose="020B0609040504020204" pitchFamily="49" charset="0"/>
                <a:ea typeface="Courier" charset="0"/>
                <a:cs typeface="Courier" charset="0"/>
              </a:rPr>
              <a:t>geno</a:t>
            </a:r>
            <a:r>
              <a:rPr lang="en-US" sz="1800" dirty="0">
                <a:solidFill>
                  <a:srgbClr val="4F81BD"/>
                </a:solidFill>
                <a:latin typeface="Lucida Console" panose="020B0609040504020204" pitchFamily="49" charset="0"/>
                <a:ea typeface="Courier" charset="0"/>
                <a:cs typeface="Courier" charset="0"/>
              </a:rPr>
              <a:t> &lt;- </a:t>
            </a:r>
            <a:r>
              <a:rPr lang="en-US" sz="1800" dirty="0" err="1">
                <a:solidFill>
                  <a:srgbClr val="4F81BD"/>
                </a:solidFill>
                <a:latin typeface="Lucida Console" panose="020B0609040504020204" pitchFamily="49" charset="0"/>
                <a:ea typeface="Courier" charset="0"/>
                <a:cs typeface="Courier" charset="0"/>
              </a:rPr>
              <a:t>as.character</a:t>
            </a:r>
            <a:r>
              <a:rPr lang="en-US" sz="1800" dirty="0">
                <a:solidFill>
                  <a:srgbClr val="4F81BD"/>
                </a:solidFill>
                <a:latin typeface="Lucida Console" panose="020B0609040504020204" pitchFamily="49" charset="0"/>
                <a:ea typeface="Courier" charset="0"/>
                <a:cs typeface="Courier" charset="0"/>
              </a:rPr>
              <a:t>(genotype)</a:t>
            </a:r>
            <a:endParaRPr lang="en-US" sz="1800" dirty="0">
              <a:latin typeface="Lucida Console" panose="020B0609040504020204" pitchFamily="49" charset="0"/>
            </a:endParaRPr>
          </a:p>
        </p:txBody>
      </p:sp>
      <p:sp>
        <p:nvSpPr>
          <p:cNvPr id="3" name="Title 2"/>
          <p:cNvSpPr>
            <a:spLocks noGrp="1"/>
          </p:cNvSpPr>
          <p:nvPr>
            <p:ph type="ctrTitle"/>
          </p:nvPr>
        </p:nvSpPr>
        <p:spPr/>
        <p:txBody>
          <a:bodyPr/>
          <a:lstStyle/>
          <a:p>
            <a:r>
              <a:rPr lang="en-US" dirty="0"/>
              <a:t>Factors</a:t>
            </a:r>
          </a:p>
        </p:txBody>
      </p:sp>
    </p:spTree>
    <p:extLst>
      <p:ext uri="{BB962C8B-B14F-4D97-AF65-F5344CB8AC3E}">
        <p14:creationId xmlns:p14="http://schemas.microsoft.com/office/powerpoint/2010/main" val="79058118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By default, factor levels are sorted alphabetically.</a:t>
            </a:r>
          </a:p>
          <a:p>
            <a:r>
              <a:rPr lang="en-US" dirty="0"/>
              <a:t>We can specify a different sorting with the argument </a:t>
            </a:r>
            <a:r>
              <a:rPr lang="en-US" dirty="0">
                <a:solidFill>
                  <a:schemeClr val="accent1"/>
                </a:solidFill>
              </a:rPr>
              <a:t>levels.</a:t>
            </a:r>
          </a:p>
          <a:p>
            <a:endParaRPr lang="en-US" dirty="0"/>
          </a:p>
          <a:p>
            <a:endParaRPr lang="en-US" dirty="0"/>
          </a:p>
          <a:p>
            <a:r>
              <a:rPr lang="en-US" dirty="0"/>
              <a:t>Example: Genotype of mouse individuals </a:t>
            </a:r>
          </a:p>
          <a:p>
            <a:pPr marL="0" indent="0">
              <a:buNone/>
            </a:pPr>
            <a:r>
              <a:rPr lang="en-US" sz="1800" dirty="0">
                <a:solidFill>
                  <a:srgbClr val="4F81BD"/>
                </a:solidFill>
                <a:latin typeface="Lucida Console" panose="020B0609040504020204" pitchFamily="49" charset="0"/>
                <a:ea typeface="Courier" charset="0"/>
                <a:cs typeface="Courier" charset="0"/>
              </a:rPr>
              <a:t>&gt; genotype &lt;- factor(c("WT", "WT", "Mut2", "Mut1", "Mut2"),</a:t>
            </a:r>
          </a:p>
          <a:p>
            <a:pPr marL="0" indent="0">
              <a:spcBef>
                <a:spcPts val="0"/>
              </a:spcBef>
              <a:spcAft>
                <a:spcPts val="1200"/>
              </a:spcAft>
              <a:buNone/>
            </a:pPr>
            <a:r>
              <a:rPr lang="en-US" sz="1800" dirty="0">
                <a:solidFill>
                  <a:srgbClr val="4F81BD"/>
                </a:solidFill>
                <a:latin typeface="Lucida Console" panose="020B0609040504020204" pitchFamily="49" charset="0"/>
                <a:ea typeface="Courier" charset="0"/>
                <a:cs typeface="Courier" charset="0"/>
              </a:rPr>
              <a:t>                       </a:t>
            </a:r>
            <a:r>
              <a:rPr lang="en-US" sz="1800" dirty="0">
                <a:solidFill>
                  <a:srgbClr val="4E81BD"/>
                </a:solidFill>
                <a:latin typeface="Lucida Console" panose="020B0609040504020204" pitchFamily="49" charset="0"/>
                <a:ea typeface="Courier" charset="0"/>
                <a:cs typeface="Courier" charset="0"/>
              </a:rPr>
              <a:t>levels = c</a:t>
            </a:r>
            <a:r>
              <a:rPr lang="en-US" sz="1800" b="1" dirty="0">
                <a:solidFill>
                  <a:srgbClr val="4E81BD"/>
                </a:solidFill>
                <a:latin typeface="Lucida Console" panose="020B0609040504020204" pitchFamily="49" charset="0"/>
                <a:ea typeface="Courier" charset="0"/>
                <a:cs typeface="Courier" charset="0"/>
              </a:rPr>
              <a:t>("WT", "Mut1", "Mut2")</a:t>
            </a:r>
            <a:r>
              <a:rPr lang="en-US" sz="1800" dirty="0">
                <a:solidFill>
                  <a:srgbClr val="4E81BD"/>
                </a:solidFill>
                <a:latin typeface="Lucida Console" panose="020B0609040504020204" pitchFamily="49" charset="0"/>
                <a:ea typeface="Courier" charset="0"/>
                <a:cs typeface="Courier" charset="0"/>
              </a:rPr>
              <a:t>)</a:t>
            </a:r>
            <a:r>
              <a:rPr lang="en-US" sz="1800" b="1" dirty="0">
                <a:solidFill>
                  <a:srgbClr val="4E81BD"/>
                </a:solidFill>
                <a:latin typeface="Lucida Console" panose="020B0609040504020204" pitchFamily="49" charset="0"/>
                <a:ea typeface="Courier" charset="0"/>
                <a:cs typeface="Courier" charset="0"/>
              </a:rPr>
              <a:t> </a:t>
            </a:r>
          </a:p>
          <a:p>
            <a:pPr marL="0" indent="0">
              <a:spcAft>
                <a:spcPts val="1200"/>
              </a:spcAft>
              <a:buNone/>
            </a:pPr>
            <a:endParaRPr lang="en-US" dirty="0"/>
          </a:p>
          <a:p>
            <a:pPr marL="0" indent="0">
              <a:buNone/>
            </a:pPr>
            <a:r>
              <a:rPr lang="en-US" sz="1800" dirty="0">
                <a:solidFill>
                  <a:srgbClr val="4F81BD"/>
                </a:solidFill>
                <a:latin typeface="Lucida Console" panose="020B0609040504020204" pitchFamily="49" charset="0"/>
                <a:ea typeface="Courier" charset="0"/>
                <a:cs typeface="Courier" charset="0"/>
              </a:rPr>
              <a:t>&gt; levels(genotype)</a:t>
            </a:r>
          </a:p>
          <a:p>
            <a:pPr marL="0" indent="0">
              <a:buNone/>
            </a:pPr>
            <a:r>
              <a:rPr lang="en-US" sz="2000" dirty="0">
                <a:solidFill>
                  <a:schemeClr val="tx1"/>
                </a:solidFill>
                <a:latin typeface="Courier" charset="0"/>
                <a:ea typeface="Courier" charset="0"/>
                <a:cs typeface="Courier" charset="0"/>
              </a:rPr>
              <a:t>[1] "WT" "Mut1" "Mut2"</a:t>
            </a:r>
          </a:p>
        </p:txBody>
      </p:sp>
      <p:sp>
        <p:nvSpPr>
          <p:cNvPr id="3" name="Title 2"/>
          <p:cNvSpPr>
            <a:spLocks noGrp="1"/>
          </p:cNvSpPr>
          <p:nvPr>
            <p:ph type="ctrTitle"/>
          </p:nvPr>
        </p:nvSpPr>
        <p:spPr/>
        <p:txBody>
          <a:bodyPr/>
          <a:lstStyle/>
          <a:p>
            <a:r>
              <a:rPr lang="en-US" dirty="0"/>
              <a:t>Factors with Custom Sorted Levels</a:t>
            </a:r>
          </a:p>
        </p:txBody>
      </p:sp>
      <p:sp>
        <p:nvSpPr>
          <p:cNvPr id="4" name="TextBox 3"/>
          <p:cNvSpPr txBox="1"/>
          <p:nvPr/>
        </p:nvSpPr>
        <p:spPr>
          <a:xfrm>
            <a:off x="4855363" y="5087566"/>
            <a:ext cx="3682386" cy="369332"/>
          </a:xfrm>
          <a:prstGeom prst="rect">
            <a:avLst/>
          </a:prstGeom>
          <a:noFill/>
        </p:spPr>
        <p:txBody>
          <a:bodyPr wrap="square" rtlCol="0">
            <a:spAutoFit/>
          </a:bodyPr>
          <a:lstStyle/>
          <a:p>
            <a:r>
              <a:rPr lang="en-US" dirty="0"/>
              <a:t>Levels are sorted the way we wanted</a:t>
            </a:r>
          </a:p>
        </p:txBody>
      </p:sp>
    </p:spTree>
    <p:extLst>
      <p:ext uri="{BB962C8B-B14F-4D97-AF65-F5344CB8AC3E}">
        <p14:creationId xmlns:p14="http://schemas.microsoft.com/office/powerpoint/2010/main" val="393575895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3505" y="1010137"/>
            <a:ext cx="8356990" cy="5245697"/>
          </a:xfrm>
        </p:spPr>
        <p:txBody>
          <a:bodyPr/>
          <a:lstStyle/>
          <a:p>
            <a:r>
              <a:rPr lang="en-US" dirty="0"/>
              <a:t>Factors can be created from numeric data</a:t>
            </a:r>
          </a:p>
          <a:p>
            <a:endParaRPr lang="en-US" dirty="0"/>
          </a:p>
          <a:p>
            <a:r>
              <a:rPr lang="en-US" dirty="0"/>
              <a:t>Example: Birth year of children in a school class</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 &lt;- factor(c(2011, 2012, 2012, 2011, 2010))</a:t>
            </a:r>
          </a:p>
          <a:p>
            <a:pPr marL="0" indent="0">
              <a:buNone/>
            </a:pPr>
            <a:endParaRPr lang="en-US" dirty="0"/>
          </a:p>
          <a:p>
            <a:r>
              <a:rPr lang="en-US" dirty="0"/>
              <a:t>You must do </a:t>
            </a:r>
            <a:r>
              <a:rPr lang="en-US" dirty="0">
                <a:solidFill>
                  <a:srgbClr val="4E81BD"/>
                </a:solidFill>
              </a:rPr>
              <a:t>two coercion steps</a:t>
            </a:r>
            <a:r>
              <a:rPr lang="en-US" dirty="0"/>
              <a:t>  to get numeric values back:</a:t>
            </a:r>
          </a:p>
          <a:p>
            <a:pPr marL="0" indent="0">
              <a:buNone/>
            </a:pPr>
            <a:r>
              <a:rPr lang="en-US" dirty="0"/>
              <a:t>	1. coerce the factor to character</a:t>
            </a:r>
          </a:p>
          <a:p>
            <a:pPr marL="0" indent="0">
              <a:buNone/>
            </a:pPr>
            <a:r>
              <a:rPr lang="en-US" dirty="0"/>
              <a:t>	2. coerce character to numeric</a:t>
            </a:r>
          </a:p>
          <a:p>
            <a:pPr marL="0" indent="0">
              <a:buNone/>
            </a:pPr>
            <a:endParaRPr lang="en-US" sz="2000" dirty="0"/>
          </a:p>
          <a:p>
            <a:pPr marL="0" indent="0">
              <a:buNone/>
            </a:pPr>
            <a:r>
              <a:rPr lang="en-US" dirty="0"/>
              <a:t>Example (with nested coercion functions): </a:t>
            </a:r>
          </a:p>
          <a:p>
            <a:pPr marL="0" indent="0">
              <a:buNone/>
            </a:pPr>
            <a:r>
              <a:rPr lang="en-US" sz="1800" dirty="0">
                <a:solidFill>
                  <a:srgbClr val="4F81BD"/>
                </a:solidFill>
                <a:latin typeface="Lucida Console" panose="020B0609040504020204" pitchFamily="49" charset="0"/>
                <a:ea typeface="Courier" charset="0"/>
                <a:cs typeface="Consolas" panose="020B0609020204030204" pitchFamily="49" charset="0"/>
              </a:rPr>
              <a:t>&gt; </a:t>
            </a:r>
            <a:r>
              <a:rPr lang="en-US" sz="1800" dirty="0" err="1">
                <a:solidFill>
                  <a:srgbClr val="4F81BD"/>
                </a:solidFill>
                <a:latin typeface="Lucida Console" panose="020B0609040504020204" pitchFamily="49" charset="0"/>
                <a:ea typeface="Courier" charset="0"/>
                <a:cs typeface="Consolas" panose="020B0609020204030204" pitchFamily="49" charset="0"/>
              </a:rPr>
              <a:t>b_year_for_calc</a:t>
            </a:r>
            <a:r>
              <a:rPr lang="en-US" sz="1800" dirty="0">
                <a:solidFill>
                  <a:srgbClr val="4F81BD"/>
                </a:solidFill>
                <a:latin typeface="Lucida Console" panose="020B0609040504020204" pitchFamily="49" charset="0"/>
                <a:ea typeface="Courier" charset="0"/>
                <a:cs typeface="Consolas" panose="020B0609020204030204" pitchFamily="49" charset="0"/>
              </a:rPr>
              <a:t> &lt;- </a:t>
            </a:r>
            <a:r>
              <a:rPr lang="en-US" sz="1800" dirty="0" err="1">
                <a:solidFill>
                  <a:srgbClr val="4F81BD"/>
                </a:solidFill>
                <a:latin typeface="Lucida Console" panose="020B0609040504020204" pitchFamily="49" charset="0"/>
                <a:ea typeface="Courier" charset="0"/>
                <a:cs typeface="Consolas" panose="020B0609020204030204" pitchFamily="49" charset="0"/>
              </a:rPr>
              <a:t>as.numeric</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as.character</a:t>
            </a:r>
            <a:r>
              <a:rPr lang="en-US" sz="1800" dirty="0">
                <a:solidFill>
                  <a:srgbClr val="4F81BD"/>
                </a:solidFill>
                <a:latin typeface="Lucida Console" panose="020B0609040504020204" pitchFamily="49" charset="0"/>
                <a:ea typeface="Courier" charset="0"/>
                <a:cs typeface="Consolas" panose="020B0609020204030204" pitchFamily="49" charset="0"/>
              </a:rPr>
              <a:t>(</a:t>
            </a:r>
            <a:r>
              <a:rPr lang="en-US" sz="1800" dirty="0" err="1">
                <a:solidFill>
                  <a:srgbClr val="4F81BD"/>
                </a:solidFill>
                <a:latin typeface="Lucida Console" panose="020B0609040504020204" pitchFamily="49" charset="0"/>
                <a:ea typeface="Courier" charset="0"/>
                <a:cs typeface="Consolas" panose="020B0609020204030204" pitchFamily="49" charset="0"/>
              </a:rPr>
              <a:t>b_year</a:t>
            </a:r>
            <a:r>
              <a:rPr lang="en-US" sz="1800" dirty="0">
                <a:solidFill>
                  <a:srgbClr val="4F81BD"/>
                </a:solidFill>
                <a:latin typeface="Lucida Console" panose="020B0609040504020204" pitchFamily="49" charset="0"/>
                <a:ea typeface="Courier" charset="0"/>
                <a:cs typeface="Consolas" panose="020B0609020204030204" pitchFamily="49" charset="0"/>
              </a:rPr>
              <a:t>))</a:t>
            </a:r>
          </a:p>
        </p:txBody>
      </p:sp>
      <p:sp>
        <p:nvSpPr>
          <p:cNvPr id="3" name="Title 2"/>
          <p:cNvSpPr>
            <a:spLocks noGrp="1"/>
          </p:cNvSpPr>
          <p:nvPr>
            <p:ph type="ctrTitle"/>
          </p:nvPr>
        </p:nvSpPr>
        <p:spPr/>
        <p:txBody>
          <a:bodyPr/>
          <a:lstStyle/>
          <a:p>
            <a:r>
              <a:rPr lang="en-US" dirty="0"/>
              <a:t>Factors from Numeric Vectors</a:t>
            </a:r>
          </a:p>
        </p:txBody>
      </p:sp>
    </p:spTree>
    <p:extLst>
      <p:ext uri="{BB962C8B-B14F-4D97-AF65-F5344CB8AC3E}">
        <p14:creationId xmlns:p14="http://schemas.microsoft.com/office/powerpoint/2010/main" val="285848610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CustomShape 1"/>
          <p:cNvSpPr/>
          <p:nvPr/>
        </p:nvSpPr>
        <p:spPr>
          <a:xfrm>
            <a:off x="258480" y="216720"/>
            <a:ext cx="8635320" cy="6377040"/>
          </a:xfrm>
          <a:prstGeom prst="rect">
            <a:avLst/>
          </a:prstGeom>
          <a:noFill/>
          <a:ln w="25560">
            <a:noFill/>
          </a:ln>
        </p:spPr>
        <p:style>
          <a:lnRef idx="0">
            <a:scrgbClr r="0" g="0" b="0"/>
          </a:lnRef>
          <a:fillRef idx="0">
            <a:scrgbClr r="0" g="0" b="0"/>
          </a:fillRef>
          <a:effectRef idx="0">
            <a:scrgbClr r="0" g="0" b="0"/>
          </a:effectRef>
          <a:fontRef idx="minor"/>
        </p:style>
      </p:sp>
      <p:sp>
        <p:nvSpPr>
          <p:cNvPr id="824" name="CustomShape 2"/>
          <p:cNvSpPr/>
          <p:nvPr/>
        </p:nvSpPr>
        <p:spPr>
          <a:xfrm>
            <a:off x="258480" y="-46800"/>
            <a:ext cx="7938000" cy="60444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- 4 </a:t>
            </a:r>
            <a:endParaRPr lang="en-US" sz="4000" spc="-1">
              <a:solidFill>
                <a:prstClr val="black"/>
              </a:solidFill>
            </a:endParaRPr>
          </a:p>
        </p:txBody>
      </p:sp>
      <p:sp>
        <p:nvSpPr>
          <p:cNvPr id="825" name="CustomShape 3"/>
          <p:cNvSpPr/>
          <p:nvPr/>
        </p:nvSpPr>
        <p:spPr>
          <a:xfrm>
            <a:off x="191880" y="704160"/>
            <a:ext cx="8809920" cy="588960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a:spcBef>
                <a:spcPts val="400"/>
              </a:spcBef>
            </a:pPr>
            <a:r>
              <a:rPr lang="en-US" sz="2000" spc="-1" dirty="0">
                <a:solidFill>
                  <a:srgbClr val="262626"/>
                </a:solidFill>
                <a:latin typeface="Calibri"/>
              </a:rPr>
              <a:t> 1) Create two vectors, </a:t>
            </a:r>
            <a:r>
              <a:rPr lang="en-US" sz="2000" b="1" spc="-1" dirty="0" err="1">
                <a:solidFill>
                  <a:srgbClr val="262626"/>
                </a:solidFill>
                <a:latin typeface="Calibri"/>
              </a:rPr>
              <a:t>vector_a</a:t>
            </a:r>
            <a:r>
              <a:rPr lang="en-US" sz="2000" b="1" spc="-1" dirty="0">
                <a:solidFill>
                  <a:srgbClr val="262626"/>
                </a:solidFill>
                <a:latin typeface="Calibri"/>
              </a:rPr>
              <a:t> </a:t>
            </a:r>
            <a:r>
              <a:rPr lang="en-US" sz="2000" spc="-1" dirty="0">
                <a:solidFill>
                  <a:srgbClr val="262626"/>
                </a:solidFill>
                <a:latin typeface="Calibri"/>
              </a:rPr>
              <a:t>and </a:t>
            </a:r>
            <a:r>
              <a:rPr lang="en-US" sz="2000" b="1" spc="-1" dirty="0" err="1">
                <a:solidFill>
                  <a:srgbClr val="262626"/>
                </a:solidFill>
                <a:latin typeface="Calibri"/>
              </a:rPr>
              <a:t>vector_b</a:t>
            </a:r>
            <a:r>
              <a:rPr lang="en-US" sz="2000" spc="-1" dirty="0">
                <a:solidFill>
                  <a:srgbClr val="262626"/>
                </a:solidFill>
                <a:latin typeface="Calibri"/>
              </a:rPr>
              <a:t>, containing the values from −5 to 5 and from 10 down to 0, respectively.</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2) Calculate the (element-wise) sum, difference and product between the elements of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r>
              <a:rPr lang="en-US" sz="2000" i="1" spc="-1" dirty="0">
                <a:solidFill>
                  <a:srgbClr val="262626"/>
                </a:solidFill>
                <a:latin typeface="Calibri"/>
              </a:rPr>
              <a:t> </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3) a) Calculate the sum of elements in </a:t>
            </a:r>
            <a:r>
              <a:rPr lang="en-US" sz="2000" b="1" spc="-1" dirty="0" err="1">
                <a:solidFill>
                  <a:srgbClr val="262626"/>
                </a:solidFill>
                <a:latin typeface="Calibri"/>
              </a:rPr>
              <a:t>vector_a</a:t>
            </a:r>
            <a:r>
              <a:rPr lang="en-US" sz="2000" spc="-1" dirty="0">
                <a:solidFill>
                  <a:srgbClr val="262626"/>
                </a:solidFill>
                <a:latin typeface="Calibri"/>
              </a:rPr>
              <a:t>. </a:t>
            </a:r>
            <a:endParaRPr lang="en-US" sz="2000" spc="-1" dirty="0">
              <a:solidFill>
                <a:prstClr val="black"/>
              </a:solidFill>
            </a:endParaRPr>
          </a:p>
          <a:p>
            <a:pPr>
              <a:spcBef>
                <a:spcPts val="400"/>
              </a:spcBef>
            </a:pPr>
            <a:r>
              <a:rPr lang="en-US" sz="2000" spc="-1" dirty="0">
                <a:solidFill>
                  <a:srgbClr val="262626"/>
                </a:solidFill>
                <a:latin typeface="Calibri"/>
              </a:rPr>
              <a:t>     b) Calculate the overall sum of elements in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4) a) Identify the smallest and the largest value in </a:t>
            </a:r>
            <a:r>
              <a:rPr lang="en-US" sz="2000" b="1" spc="-1" dirty="0" err="1">
                <a:solidFill>
                  <a:srgbClr val="262626"/>
                </a:solidFill>
                <a:latin typeface="Calibri"/>
              </a:rPr>
              <a:t>vector_a</a:t>
            </a:r>
            <a:endParaRPr lang="en-US" sz="2000" spc="-1" dirty="0" err="1">
              <a:solidFill>
                <a:srgbClr val="000000"/>
              </a:solidFill>
              <a:latin typeface="Arial"/>
            </a:endParaRPr>
          </a:p>
          <a:p>
            <a:pPr>
              <a:spcBef>
                <a:spcPts val="400"/>
              </a:spcBef>
            </a:pPr>
            <a:r>
              <a:rPr lang="en-US" sz="2000" spc="-1" dirty="0">
                <a:solidFill>
                  <a:srgbClr val="262626"/>
                </a:solidFill>
                <a:latin typeface="Calibri"/>
              </a:rPr>
              <a:t>     b)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5)  Compute the overall mean of the values among both </a:t>
            </a:r>
            <a:r>
              <a:rPr lang="en-US" sz="2000" b="1" spc="-1" dirty="0" err="1">
                <a:solidFill>
                  <a:srgbClr val="262626"/>
                </a:solidFill>
                <a:latin typeface="Calibri"/>
              </a:rPr>
              <a:t>vector_a</a:t>
            </a:r>
            <a:r>
              <a:rPr lang="en-US" sz="2000" spc="-1" dirty="0">
                <a:solidFill>
                  <a:srgbClr val="262626"/>
                </a:solidFill>
                <a:latin typeface="Calibri"/>
              </a:rPr>
              <a:t> and </a:t>
            </a:r>
            <a:r>
              <a:rPr lang="en-US" sz="2000" b="1" spc="-1" dirty="0" err="1">
                <a:solidFill>
                  <a:srgbClr val="262626"/>
                </a:solidFill>
                <a:latin typeface="Calibri"/>
              </a:rPr>
              <a:t>vector_b</a:t>
            </a:r>
            <a:r>
              <a:rPr lang="en-US" sz="2000" spc="-1" dirty="0">
                <a:solidFill>
                  <a:srgbClr val="262626"/>
                </a:solidFill>
                <a:latin typeface="Calibri"/>
              </a:rPr>
              <a:t>.</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i="1" spc="-1" dirty="0">
                <a:solidFill>
                  <a:srgbClr val="000000"/>
                </a:solidFill>
              </a:rPr>
              <a:t>Hint: Each task in exercises 1-5 can be performed in a single statement per vector (the minimum and maximum count as 2 tasks)</a:t>
            </a:r>
            <a:endParaRPr lang="en-US" sz="2000" spc="-1" dirty="0">
              <a:solidFill>
                <a:prstClr val="black"/>
              </a:solidFill>
            </a:endParaRPr>
          </a:p>
        </p:txBody>
      </p:sp>
    </p:spTree>
    <p:extLst>
      <p:ext uri="{BB962C8B-B14F-4D97-AF65-F5344CB8AC3E}">
        <p14:creationId xmlns:p14="http://schemas.microsoft.com/office/powerpoint/2010/main" val="344980497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882127"/>
            <a:ext cx="8356990" cy="5121501"/>
          </a:xfrm>
        </p:spPr>
        <p:txBody>
          <a:bodyPr/>
          <a:lstStyle/>
          <a:p>
            <a:r>
              <a:rPr lang="en-US" b="1" dirty="0"/>
              <a:t>Arithmetic</a:t>
            </a:r>
          </a:p>
          <a:p>
            <a:pPr marL="0" indent="0">
              <a:spcAft>
                <a:spcPts val="1200"/>
              </a:spcAft>
              <a:buNone/>
            </a:pPr>
            <a:r>
              <a:rPr lang="en-US" sz="2000" dirty="0"/>
              <a:t>+, -, *, /, ^</a:t>
            </a:r>
            <a:endParaRPr lang="en-US" dirty="0"/>
          </a:p>
          <a:p>
            <a:r>
              <a:rPr lang="en-US" b="1" dirty="0"/>
              <a:t>Comparison</a:t>
            </a:r>
          </a:p>
          <a:p>
            <a:pPr marL="0" indent="0">
              <a:spcAft>
                <a:spcPts val="1200"/>
              </a:spcAft>
              <a:buNone/>
            </a:pPr>
            <a:r>
              <a:rPr lang="en-US" sz="2000" dirty="0"/>
              <a:t>&gt;, &lt;, &lt;=, &gt;=, == (equal to), != (not equal to)</a:t>
            </a:r>
            <a:endParaRPr lang="en-US" dirty="0"/>
          </a:p>
          <a:p>
            <a:r>
              <a:rPr lang="en-US" b="1" dirty="0"/>
              <a:t>Logical </a:t>
            </a:r>
          </a:p>
          <a:p>
            <a:pPr marL="0" indent="0">
              <a:spcAft>
                <a:spcPts val="1200"/>
              </a:spcAft>
              <a:buNone/>
            </a:pPr>
            <a:r>
              <a:rPr lang="en-US" sz="2000" dirty="0"/>
              <a:t>! (negation), &amp; (AND), | (OR)   </a:t>
            </a:r>
          </a:p>
          <a:p>
            <a:r>
              <a:rPr lang="en-US" b="1" dirty="0"/>
              <a:t>Other</a:t>
            </a:r>
          </a:p>
          <a:p>
            <a:pPr marL="0" indent="0">
              <a:buNone/>
            </a:pPr>
            <a:r>
              <a:rPr lang="en-US" sz="2000" dirty="0"/>
              <a:t>%in% (in operator)</a:t>
            </a:r>
          </a:p>
        </p:txBody>
      </p:sp>
      <p:sp>
        <p:nvSpPr>
          <p:cNvPr id="3" name="Titre 2"/>
          <p:cNvSpPr>
            <a:spLocks noGrp="1"/>
          </p:cNvSpPr>
          <p:nvPr>
            <p:ph type="ctrTitle"/>
          </p:nvPr>
        </p:nvSpPr>
        <p:spPr>
          <a:xfrm>
            <a:off x="258501" y="344402"/>
            <a:ext cx="7943178" cy="387798"/>
          </a:xfrm>
        </p:spPr>
        <p:txBody>
          <a:bodyPr/>
          <a:lstStyle/>
          <a:p>
            <a:r>
              <a:rPr lang="en-US" dirty="0"/>
              <a:t>Operators (Most Commonly Used Ones)</a:t>
            </a:r>
          </a:p>
        </p:txBody>
      </p:sp>
      <p:sp>
        <p:nvSpPr>
          <p:cNvPr id="4" name="Espace réservé du contenu 1"/>
          <p:cNvSpPr txBox="1">
            <a:spLocks/>
          </p:cNvSpPr>
          <p:nvPr/>
        </p:nvSpPr>
        <p:spPr>
          <a:xfrm>
            <a:off x="645179" y="5360847"/>
            <a:ext cx="7556500" cy="941467"/>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chemeClr val="bg1"/>
                </a:solidFill>
                <a:latin typeface="Comic Sans MS"/>
                <a:cs typeface="Comic Sans MS"/>
              </a:rPr>
              <a:t>Comparisons, logical operators and %in% always return logical values! (TRUE, FALSE)</a:t>
            </a:r>
          </a:p>
        </p:txBody>
      </p:sp>
    </p:spTree>
    <p:extLst>
      <p:ext uri="{BB962C8B-B14F-4D97-AF65-F5344CB8AC3E}">
        <p14:creationId xmlns:p14="http://schemas.microsoft.com/office/powerpoint/2010/main" val="103566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882127"/>
            <a:ext cx="8442151" cy="5550946"/>
          </a:xfrm>
        </p:spPr>
        <p:txBody>
          <a:bodyPr anchor="ctr"/>
          <a:lstStyle/>
          <a:p>
            <a:pPr marL="0" indent="0">
              <a:buNone/>
            </a:pPr>
            <a:r>
              <a:rPr lang="en-US" sz="2000" dirty="0">
                <a:solidFill>
                  <a:srgbClr val="4F81BD"/>
                </a:solidFill>
                <a:latin typeface="Lucida Console" panose="020B0609040504020204" pitchFamily="49" charset="0"/>
                <a:ea typeface="Courier" charset="0"/>
                <a:cs typeface="Courier" charset="0"/>
              </a:rPr>
              <a:t>&gt; c(1,3,2) == 2</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p>
          <a:p>
            <a:pPr marL="0" indent="0">
              <a:buNone/>
            </a:pP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!c(1,3,2) &lt; 2</a:t>
            </a:r>
          </a:p>
          <a:p>
            <a:pPr marL="0" indent="0">
              <a:buNone/>
            </a:pPr>
            <a:r>
              <a:rPr lang="en-US" sz="2000" spc="-300" dirty="0">
                <a:latin typeface="Courier"/>
                <a:cs typeface="Courier New" panose="02070309020205020404" pitchFamily="49" charset="0"/>
              </a:rPr>
              <a:t>[1] FALSE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spc="-300" dirty="0">
              <a:solidFill>
                <a:schemeClr val="tx1">
                  <a:lumMod val="65000"/>
                  <a:lumOff val="35000"/>
                </a:schemeClr>
              </a:solidFill>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table(!c(1,3,2) &lt; 2) </a:t>
            </a:r>
          </a:p>
          <a:p>
            <a:pPr marL="0" indent="0">
              <a:buNone/>
            </a:pPr>
            <a:r>
              <a:rPr lang="en-US" sz="2000" spc="-300" dirty="0">
                <a:solidFill>
                  <a:schemeClr val="tx1">
                    <a:lumMod val="65000"/>
                    <a:lumOff val="35000"/>
                  </a:schemeClr>
                </a:solidFill>
                <a:latin typeface="Courier"/>
                <a:cs typeface="Courier New" panose="02070309020205020404" pitchFamily="49" charset="0"/>
              </a:rPr>
              <a:t>#FALSE  TRUE </a:t>
            </a:r>
          </a:p>
          <a:p>
            <a:pPr marL="0" indent="0">
              <a:buNone/>
            </a:pPr>
            <a:r>
              <a:rPr lang="en-US" sz="2000" spc="-300" dirty="0">
                <a:solidFill>
                  <a:schemeClr val="tx1">
                    <a:lumMod val="65000"/>
                    <a:lumOff val="35000"/>
                  </a:schemeClr>
                </a:solidFill>
                <a:latin typeface="Courier"/>
                <a:cs typeface="Courier New" panose="02070309020205020404" pitchFamily="49" charset="0"/>
              </a:rPr>
              <a:t>#2      1</a:t>
            </a:r>
            <a:br>
              <a:rPr lang="en-US" sz="2000" spc="-300" dirty="0">
                <a:solidFill>
                  <a:schemeClr val="tx1">
                    <a:lumMod val="65000"/>
                    <a:lumOff val="35000"/>
                  </a:schemeClr>
                </a:solidFill>
                <a:latin typeface="Courier"/>
                <a:cs typeface="Courier New" panose="02070309020205020404" pitchFamily="49" charset="0"/>
              </a:rPr>
            </a:br>
            <a:endParaRPr lang="en-US" sz="2000" spc="-300" dirty="0">
              <a:latin typeface="Courier"/>
              <a:cs typeface="Courier New" panose="02070309020205020404" pitchFamily="49" charset="0"/>
            </a:endParaRPr>
          </a:p>
          <a:p>
            <a:pPr marL="0" indent="0">
              <a:buNone/>
            </a:pPr>
            <a:r>
              <a:rPr lang="en-US" sz="2000" dirty="0">
                <a:solidFill>
                  <a:srgbClr val="4F81BD"/>
                </a:solidFill>
                <a:latin typeface="Lucida Console" panose="020B0609040504020204" pitchFamily="49" charset="0"/>
                <a:ea typeface="Courier" charset="0"/>
                <a:cs typeface="Courier" charset="0"/>
              </a:rPr>
              <a:t>&gt; c("Fred", "Marc", "Dan", "Ali") %in% </a:t>
            </a:r>
          </a:p>
          <a:p>
            <a:pPr marL="0" indent="0">
              <a:buNone/>
            </a:pPr>
            <a:r>
              <a:rPr lang="en-US" sz="2000" dirty="0">
                <a:solidFill>
                  <a:srgbClr val="4F81BD"/>
                </a:solidFill>
                <a:latin typeface="Lucida Console" panose="020B0609040504020204" pitchFamily="49" charset="0"/>
                <a:ea typeface="Courier" charset="0"/>
                <a:cs typeface="Courier" charset="0"/>
              </a:rPr>
              <a:t>  c("Dan", "Geoff", "Ali")</a:t>
            </a:r>
          </a:p>
          <a:p>
            <a:pPr marL="0" indent="0">
              <a:buNone/>
            </a:pPr>
            <a:r>
              <a:rPr lang="en-US" sz="2000" spc="-300" dirty="0">
                <a:latin typeface="Courier"/>
                <a:cs typeface="Courier New" panose="02070309020205020404" pitchFamily="49" charset="0"/>
              </a:rPr>
              <a:t>[1] FALSE </a:t>
            </a:r>
            <a:r>
              <a:rPr lang="en-US" sz="2000" spc="-300" dirty="0" err="1">
                <a:latin typeface="Courier"/>
                <a:cs typeface="Courier New" panose="02070309020205020404" pitchFamily="49" charset="0"/>
              </a:rPr>
              <a:t>FALSE</a:t>
            </a:r>
            <a:r>
              <a:rPr lang="en-US" sz="2000" spc="-300" dirty="0">
                <a:latin typeface="Courier"/>
                <a:cs typeface="Courier New" panose="02070309020205020404" pitchFamily="49" charset="0"/>
              </a:rPr>
              <a:t> </a:t>
            </a:r>
            <a:r>
              <a:rPr lang="en-US" sz="2000" b="1" spc="-300" dirty="0">
                <a:latin typeface="Courier"/>
                <a:cs typeface="Courier New" panose="02070309020205020404" pitchFamily="49" charset="0"/>
              </a:rPr>
              <a:t>TRUE</a:t>
            </a:r>
            <a:r>
              <a:rPr lang="en-US" sz="2000" spc="-300" dirty="0">
                <a:latin typeface="Courier"/>
                <a:cs typeface="Courier New" panose="02070309020205020404" pitchFamily="49" charset="0"/>
              </a:rPr>
              <a:t>  </a:t>
            </a:r>
            <a:r>
              <a:rPr lang="en-US" sz="2000" b="1" spc="-300" dirty="0" err="1">
                <a:latin typeface="Courier"/>
                <a:cs typeface="Courier New" panose="02070309020205020404" pitchFamily="49" charset="0"/>
              </a:rPr>
              <a:t>TRUE</a:t>
            </a: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a:p>
            <a:pPr marL="0" indent="0">
              <a:buNone/>
            </a:pPr>
            <a:endParaRPr lang="en-US" sz="2000" b="1" spc="-300" dirty="0">
              <a:latin typeface="Courier"/>
              <a:cs typeface="Courier New" panose="02070309020205020404" pitchFamily="49" charset="0"/>
            </a:endParaRPr>
          </a:p>
        </p:txBody>
      </p:sp>
      <p:sp>
        <p:nvSpPr>
          <p:cNvPr id="3" name="Titre 2"/>
          <p:cNvSpPr>
            <a:spLocks noGrp="1"/>
          </p:cNvSpPr>
          <p:nvPr>
            <p:ph type="ctrTitle"/>
          </p:nvPr>
        </p:nvSpPr>
        <p:spPr>
          <a:xfrm>
            <a:off x="258501" y="344402"/>
            <a:ext cx="7943178" cy="387798"/>
          </a:xfrm>
        </p:spPr>
        <p:txBody>
          <a:bodyPr/>
          <a:lstStyle/>
          <a:p>
            <a:r>
              <a:rPr lang="en-US" dirty="0"/>
              <a:t>Operators returning logical values: examples</a:t>
            </a:r>
          </a:p>
        </p:txBody>
      </p:sp>
    </p:spTree>
    <p:extLst>
      <p:ext uri="{BB962C8B-B14F-4D97-AF65-F5344CB8AC3E}">
        <p14:creationId xmlns:p14="http://schemas.microsoft.com/office/powerpoint/2010/main" val="177151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300958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3339738"/>
          </a:xfrm>
        </p:spPr>
        <p:txBody>
          <a:bodyPr/>
          <a:lstStyle/>
          <a:p>
            <a:r>
              <a:rPr lang="en-US" sz="2400" dirty="0"/>
              <a:t>R distinguishes between </a:t>
            </a:r>
          </a:p>
          <a:p>
            <a:pPr lvl="1"/>
            <a:r>
              <a:rPr lang="en-US" sz="2000" dirty="0">
                <a:solidFill>
                  <a:schemeClr val="accent1"/>
                </a:solidFill>
              </a:rPr>
              <a:t>NA</a:t>
            </a:r>
            <a:r>
              <a:rPr lang="en-US" sz="2000" dirty="0"/>
              <a:t> (not available) </a:t>
            </a:r>
          </a:p>
          <a:p>
            <a:pPr lvl="1"/>
            <a:r>
              <a:rPr lang="en-US" sz="2000" dirty="0" err="1">
                <a:solidFill>
                  <a:srgbClr val="4F81BD"/>
                </a:solidFill>
              </a:rPr>
              <a:t>NaN</a:t>
            </a:r>
            <a:r>
              <a:rPr lang="en-US" sz="2000" dirty="0"/>
              <a:t> (not a number, e.g. result of 0/0) and </a:t>
            </a:r>
          </a:p>
          <a:p>
            <a:pPr lvl="1"/>
            <a:r>
              <a:rPr lang="en-US" sz="2000" dirty="0" err="1">
                <a:solidFill>
                  <a:srgbClr val="4E81BD"/>
                </a:solidFill>
              </a:rPr>
              <a:t>Inf</a:t>
            </a:r>
            <a:r>
              <a:rPr lang="en-US" sz="2000" dirty="0">
                <a:solidFill>
                  <a:srgbClr val="4E81BD"/>
                </a:solidFill>
              </a:rPr>
              <a:t> </a:t>
            </a:r>
            <a:r>
              <a:rPr lang="en-US" sz="2000" dirty="0"/>
              <a:t>(Infinity, result of division by 0)</a:t>
            </a:r>
          </a:p>
          <a:p>
            <a:pPr marL="266700" lvl="1" indent="0">
              <a:buNone/>
            </a:pPr>
            <a:endParaRPr lang="en-US" dirty="0"/>
          </a:p>
          <a:p>
            <a:pPr marL="266700" lvl="1" indent="-266700"/>
            <a:r>
              <a:rPr lang="en-US" sz="2400" dirty="0"/>
              <a:t>Use the functions </a:t>
            </a:r>
            <a:r>
              <a:rPr lang="en-US" sz="2400" b="1" dirty="0">
                <a:solidFill>
                  <a:srgbClr val="4E81BD"/>
                </a:solidFill>
              </a:rPr>
              <a:t>is.na() </a:t>
            </a:r>
            <a:r>
              <a:rPr lang="en-US" sz="2400" dirty="0"/>
              <a:t>and </a:t>
            </a:r>
            <a:r>
              <a:rPr lang="en-US" sz="2400" b="1" dirty="0" err="1">
                <a:solidFill>
                  <a:srgbClr val="4E81BD"/>
                </a:solidFill>
              </a:rPr>
              <a:t>is.nan</a:t>
            </a:r>
            <a:r>
              <a:rPr lang="en-US" sz="2400" b="1" dirty="0">
                <a:solidFill>
                  <a:srgbClr val="4E81BD"/>
                </a:solidFill>
              </a:rPr>
              <a:t>() </a:t>
            </a:r>
            <a:r>
              <a:rPr lang="en-US" sz="2400" dirty="0"/>
              <a:t>to detect them. </a:t>
            </a:r>
          </a:p>
          <a:p>
            <a:pPr marL="266700" lvl="1" indent="0">
              <a:buNone/>
            </a:pPr>
            <a:endParaRPr lang="en-US" sz="2000" dirty="0"/>
          </a:p>
          <a:p>
            <a:pPr marL="0" indent="0">
              <a:buNone/>
            </a:pPr>
            <a:br>
              <a:rPr lang="fr-FR" sz="2000" dirty="0"/>
            </a:b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a:t>
            </a:r>
          </a:p>
        </p:txBody>
      </p:sp>
    </p:spTree>
    <p:extLst>
      <p:ext uri="{BB962C8B-B14F-4D97-AF65-F5344CB8AC3E}">
        <p14:creationId xmlns:p14="http://schemas.microsoft.com/office/powerpoint/2010/main" val="464247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CustomShape 1"/>
          <p:cNvSpPr/>
          <p:nvPr/>
        </p:nvSpPr>
        <p:spPr>
          <a:xfrm>
            <a:off x="1438110" y="2249910"/>
            <a:ext cx="6264810" cy="37422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None</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but I have only notions</a:t>
            </a:r>
            <a:endParaRPr lang="en-US" sz="2000" spc="-1" dirty="0">
              <a:solidFill>
                <a:prstClr val="black"/>
              </a:solidFill>
              <a:latin typeface="Arial"/>
            </a:endParaRP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Yes, I work regularly with at least one other language</a:t>
            </a:r>
          </a:p>
          <a:p>
            <a:pPr>
              <a:spcBef>
                <a:spcPts val="421"/>
              </a:spcBef>
              <a:spcAft>
                <a:spcPts val="899"/>
              </a:spcAft>
            </a:pPr>
            <a:endParaRPr lang="en-US" sz="2100" spc="-1" dirty="0">
              <a:solidFill>
                <a:prstClr val="black"/>
              </a:solidFill>
              <a:latin typeface="Arial"/>
            </a:endParaRPr>
          </a:p>
        </p:txBody>
      </p:sp>
      <p:sp>
        <p:nvSpPr>
          <p:cNvPr id="430" name="CustomShape 2"/>
          <p:cNvSpPr/>
          <p:nvPr/>
        </p:nvSpPr>
        <p:spPr>
          <a:xfrm>
            <a:off x="1336859" y="974160"/>
            <a:ext cx="7226569"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Do you know other programming languages?</a:t>
            </a:r>
            <a:endParaRPr lang="en-US" sz="3000" spc="-1" dirty="0">
              <a:solidFill>
                <a:prstClr val="black"/>
              </a:solidFill>
              <a:latin typeface="Arial"/>
            </a:endParaRPr>
          </a:p>
        </p:txBody>
      </p:sp>
    </p:spTree>
    <p:extLst>
      <p:ext uri="{BB962C8B-B14F-4D97-AF65-F5344CB8AC3E}">
        <p14:creationId xmlns:p14="http://schemas.microsoft.com/office/powerpoint/2010/main" val="308168762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endParaRPr lang="fr-FR" sz="2000" dirty="0"/>
          </a:p>
          <a:p>
            <a:pPr marL="0" indent="0">
              <a:buNone/>
            </a:pPr>
            <a:r>
              <a:rPr lang="en-US" sz="2000" dirty="0"/>
              <a:t>Missing values are usually represented by NA</a:t>
            </a:r>
            <a:r>
              <a:rPr lang="fr-FR" sz="2000" dirty="0"/>
              <a:t>:</a:t>
            </a:r>
            <a:endParaRPr lang="da-DK" sz="1800" dirty="0">
              <a:latin typeface="Lucida Console" panose="020B0609040504020204" pitchFamily="49" charset="0"/>
              <a:cs typeface="Courier"/>
            </a:endParaRPr>
          </a:p>
          <a:p>
            <a:pPr marL="0" indent="0">
              <a:buNone/>
            </a:pPr>
            <a:r>
              <a:rPr lang="da-DK" sz="1800" dirty="0">
                <a:solidFill>
                  <a:srgbClr val="4F81BD"/>
                </a:solidFill>
                <a:latin typeface="Lucida Console" panose="020B0609040504020204" pitchFamily="49" charset="0"/>
                <a:ea typeface="Courier" charset="0"/>
                <a:cs typeface="Courier" charset="0"/>
              </a:rPr>
              <a:t>&gt; y &lt;- c(1,2,3,4,5,NA,NA) </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NA's interfer with many functions:</a:t>
            </a:r>
          </a:p>
          <a:p>
            <a:pPr marL="0" indent="0">
              <a:buNone/>
            </a:pPr>
            <a:r>
              <a:rPr lang="da-DK" sz="1800" dirty="0">
                <a:solidFill>
                  <a:srgbClr val="4F81BD"/>
                </a:solidFill>
                <a:latin typeface="Lucida Console" panose="020B0609040504020204" pitchFamily="49" charset="0"/>
                <a:ea typeface="Courier" charset="0"/>
                <a:cs typeface="Courier" charset="0"/>
              </a:rPr>
              <a:t>&gt; mean(y) </a:t>
            </a:r>
          </a:p>
          <a:p>
            <a:pPr marL="0" indent="0">
              <a:buNone/>
            </a:pPr>
            <a:r>
              <a:rPr lang="da-DK" sz="1800" dirty="0">
                <a:latin typeface="Lucida Console" panose="020B0609040504020204" pitchFamily="49" charset="0"/>
                <a:cs typeface="Courier"/>
              </a:rPr>
              <a:t>[1] NA</a:t>
            </a:r>
          </a:p>
          <a:p>
            <a:pPr marL="0" indent="0">
              <a:buNone/>
            </a:pPr>
            <a:endParaRPr lang="da-DK" sz="1800" dirty="0">
              <a:solidFill>
                <a:srgbClr val="4F81BD"/>
              </a:solidFill>
              <a:latin typeface="Lucida Console" panose="020B0609040504020204" pitchFamily="49" charset="0"/>
              <a:ea typeface="Courier" charset="0"/>
              <a:cs typeface="Courier" charset="0"/>
            </a:endParaRPr>
          </a:p>
          <a:p>
            <a:pPr marL="0" indent="0">
              <a:buNone/>
            </a:pPr>
            <a:r>
              <a:rPr lang="da-DK" sz="2000" dirty="0"/>
              <a:t>Arguments often exist to remove NA's before calculation</a:t>
            </a:r>
          </a:p>
          <a:p>
            <a:pPr marL="0" indent="0">
              <a:buNone/>
            </a:pPr>
            <a:r>
              <a:rPr lang="da-DK" sz="1800" dirty="0">
                <a:solidFill>
                  <a:srgbClr val="4F81BD"/>
                </a:solidFill>
                <a:latin typeface="Lucida Console" panose="020B0609040504020204" pitchFamily="49" charset="0"/>
                <a:ea typeface="Courier" charset="0"/>
                <a:cs typeface="Courier" charset="0"/>
              </a:rPr>
              <a:t>&gt; mean(y, na.rm=TRUE) </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a:p>
            <a:pPr marL="0" indent="0">
              <a:buNone/>
            </a:pPr>
            <a:r>
              <a:rPr lang="da-DK" sz="2000" dirty="0"/>
              <a:t>Alternatively, use </a:t>
            </a:r>
            <a:r>
              <a:rPr lang="da-DK" sz="2000" b="1" dirty="0">
                <a:solidFill>
                  <a:srgbClr val="4E81BD"/>
                </a:solidFill>
              </a:rPr>
              <a:t>na.omit() </a:t>
            </a:r>
            <a:r>
              <a:rPr lang="da-DK" sz="2000" dirty="0"/>
              <a:t>to remove NAs from the data </a:t>
            </a:r>
          </a:p>
          <a:p>
            <a:pPr marL="0" indent="0">
              <a:buNone/>
            </a:pPr>
            <a:r>
              <a:rPr lang="da-DK" sz="1800" dirty="0">
                <a:solidFill>
                  <a:srgbClr val="4F81BD"/>
                </a:solidFill>
                <a:latin typeface="Lucida Console" panose="020B0609040504020204" pitchFamily="49" charset="0"/>
                <a:ea typeface="Courier" charset="0"/>
                <a:cs typeface="Courier" charset="0"/>
              </a:rPr>
              <a:t>&gt; y_cleaned &lt;- na.omit(y)</a:t>
            </a:r>
          </a:p>
          <a:p>
            <a:pPr marL="0" indent="0">
              <a:buNone/>
            </a:pPr>
            <a:r>
              <a:rPr lang="da-DK" sz="1800" dirty="0">
                <a:solidFill>
                  <a:srgbClr val="4F81BD"/>
                </a:solidFill>
                <a:latin typeface="Lucida Console" panose="020B0609040504020204" pitchFamily="49" charset="0"/>
                <a:ea typeface="Courier" charset="0"/>
                <a:cs typeface="Courier" charset="0"/>
              </a:rPr>
              <a:t>&gt; </a:t>
            </a:r>
            <a:r>
              <a:rPr lang="da-DK" sz="1800" dirty="0">
                <a:solidFill>
                  <a:srgbClr val="4E81BD"/>
                </a:solidFill>
                <a:latin typeface="Lucida Console" panose="020B0609040504020204" pitchFamily="49" charset="0"/>
                <a:cs typeface="Courier"/>
              </a:rPr>
              <a:t>mean(y_cleaned)</a:t>
            </a:r>
          </a:p>
          <a:p>
            <a:pPr marL="0" indent="0">
              <a:buNone/>
            </a:pPr>
            <a:r>
              <a:rPr lang="da-DK" sz="1800" dirty="0">
                <a:latin typeface="Lucida Console" panose="020B0609040504020204" pitchFamily="49" charset="0"/>
                <a:cs typeface="Courier"/>
              </a:rPr>
              <a:t>[1] 3</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 NA </a:t>
            </a:r>
          </a:p>
        </p:txBody>
      </p:sp>
    </p:spTree>
    <p:extLst>
      <p:ext uri="{BB962C8B-B14F-4D97-AF65-F5344CB8AC3E}">
        <p14:creationId xmlns:p14="http://schemas.microsoft.com/office/powerpoint/2010/main" val="1894185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r>
              <a:rPr lang="fr-FR" sz="1800" dirty="0">
                <a:solidFill>
                  <a:srgbClr val="4F81BD"/>
                </a:solidFill>
                <a:latin typeface="Lucida Console" panose="020B0609040504020204" pitchFamily="49" charset="0"/>
                <a:ea typeface="Courier" charset="0"/>
                <a:cs typeface="Courier" charset="0"/>
              </a:rPr>
              <a:t>&gt;</a:t>
            </a:r>
            <a:r>
              <a:rPr lang="fr-FR" sz="1800" dirty="0">
                <a:latin typeface="Lucida Console" panose="020B0609040504020204" pitchFamily="49" charset="0"/>
                <a:ea typeface="Courier" charset="0"/>
                <a:cs typeface="Courier" charset="0"/>
              </a:rPr>
              <a:t> </a:t>
            </a:r>
            <a:r>
              <a:rPr lang="fr-FR" sz="1800" dirty="0">
                <a:solidFill>
                  <a:srgbClr val="4F81BD"/>
                </a:solidFill>
                <a:latin typeface="Lucida Console" panose="020B0609040504020204" pitchFamily="49" charset="0"/>
                <a:ea typeface="Courier" charset="0"/>
                <a:cs typeface="Courier" charset="0"/>
              </a:rPr>
              <a:t>x &lt;- c(1, NA, 0/0) ; x </a:t>
            </a:r>
            <a:r>
              <a:rPr lang="fr-FR" sz="1800" dirty="0">
                <a:solidFill>
                  <a:schemeClr val="accent3">
                    <a:lumMod val="50000"/>
                  </a:schemeClr>
                </a:solidFill>
                <a:latin typeface="Lucida Console" panose="020B0609040504020204" pitchFamily="49" charset="0"/>
                <a:ea typeface="Courier" charset="0"/>
                <a:cs typeface="Courier" charset="0"/>
              </a:rPr>
              <a:t># a </a:t>
            </a:r>
            <a:r>
              <a:rPr lang="fr-FR" sz="1800" dirty="0" err="1">
                <a:solidFill>
                  <a:schemeClr val="accent3">
                    <a:lumMod val="50000"/>
                  </a:schemeClr>
                </a:solidFill>
                <a:latin typeface="Lucida Console" panose="020B0609040504020204" pitchFamily="49" charset="0"/>
                <a:ea typeface="Courier" charset="0"/>
                <a:cs typeface="Courier" charset="0"/>
              </a:rPr>
              <a:t>vector</a:t>
            </a:r>
            <a:r>
              <a:rPr lang="fr-FR" sz="1800" dirty="0">
                <a:solidFill>
                  <a:schemeClr val="accent3">
                    <a:lumMod val="50000"/>
                  </a:schemeClr>
                </a:solidFill>
                <a:latin typeface="Lucida Console" panose="020B0609040504020204" pitchFamily="49" charset="0"/>
                <a:ea typeface="Courier" charset="0"/>
                <a:cs typeface="Courier" charset="0"/>
              </a:rPr>
              <a:t> to </a:t>
            </a:r>
            <a:r>
              <a:rPr lang="fr-FR" sz="1800" dirty="0" err="1">
                <a:solidFill>
                  <a:schemeClr val="accent3">
                    <a:lumMod val="50000"/>
                  </a:schemeClr>
                </a:solidFill>
                <a:latin typeface="Lucida Console" panose="020B0609040504020204" pitchFamily="49" charset="0"/>
                <a:ea typeface="Courier" charset="0"/>
                <a:cs typeface="Courier" charset="0"/>
              </a:rPr>
              <a:t>play</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with</a:t>
            </a:r>
            <a:endParaRPr lang="fr-FR" sz="1800" dirty="0">
              <a:solidFill>
                <a:srgbClr val="4F81BD"/>
              </a:solidFill>
              <a:latin typeface="Lucida Console" panose="020B0609040504020204" pitchFamily="49" charset="0"/>
              <a:ea typeface="Courier" charset="0"/>
              <a:cs typeface="Courier" charset="0"/>
            </a:endParaRPr>
          </a:p>
          <a:p>
            <a:pPr marL="0" indent="0">
              <a:buNone/>
            </a:pPr>
            <a:r>
              <a:rPr lang="da-DK" sz="1800" dirty="0">
                <a:latin typeface="Lucida Console" panose="020B0609040504020204" pitchFamily="49" charset="0"/>
                <a:cs typeface="Courier"/>
              </a:rPr>
              <a:t>[1] 1 NA NaN</a:t>
            </a: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is.na(x) </a:t>
            </a:r>
            <a:r>
              <a:rPr lang="fr-FR" sz="1800" dirty="0">
                <a:solidFill>
                  <a:schemeClr val="accent3">
                    <a:lumMod val="50000"/>
                  </a:schemeClr>
                </a:solidFill>
                <a:latin typeface="Lucida Console" panose="020B0609040504020204" pitchFamily="49" charset="0"/>
                <a:ea typeface="Courier" charset="0"/>
                <a:cs typeface="Courier" charset="0"/>
              </a:rPr>
              <a:t>#</a:t>
            </a:r>
            <a:r>
              <a:rPr lang="fr-FR" sz="1800" dirty="0" err="1">
                <a:solidFill>
                  <a:schemeClr val="accent3">
                    <a:lumMod val="50000"/>
                  </a:schemeClr>
                </a:solidFill>
                <a:latin typeface="Lucida Console" panose="020B0609040504020204" pitchFamily="49" charset="0"/>
                <a:ea typeface="Courier" charset="0"/>
                <a:cs typeface="Courier" charset="0"/>
              </a:rPr>
              <a:t>detects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NAs</a:t>
            </a:r>
            <a:r>
              <a:rPr lang="fr-FR" sz="1800" dirty="0">
                <a:solidFill>
                  <a:schemeClr val="accent3">
                    <a:lumMod val="50000"/>
                  </a:schemeClr>
                </a:solidFill>
                <a:latin typeface="Lucida Console" panose="020B0609040504020204" pitchFamily="49" charset="0"/>
                <a:ea typeface="Courier" charset="0"/>
                <a:cs typeface="Courier" charset="0"/>
              </a:rPr>
              <a:t> and </a:t>
            </a:r>
            <a:r>
              <a:rPr lang="fr-FR" sz="1800" dirty="0" err="1">
                <a:solidFill>
                  <a:schemeClr val="accent3">
                    <a:lumMod val="50000"/>
                  </a:schemeClr>
                </a:solidFill>
                <a:latin typeface="Lucida Console" panose="020B0609040504020204" pitchFamily="49" charset="0"/>
                <a:ea typeface="Courier" charset="0"/>
                <a:cs typeface="Courier" charset="0"/>
              </a:rPr>
              <a:t>NaNs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from</a:t>
            </a:r>
            <a:r>
              <a:rPr lang="fr-FR" sz="1800" dirty="0">
                <a:solidFill>
                  <a:schemeClr val="accent3">
                    <a:lumMod val="50000"/>
                  </a:schemeClr>
                </a:solidFill>
                <a:latin typeface="Lucida Console" panose="020B0609040504020204" pitchFamily="49" charset="0"/>
                <a:ea typeface="Courier" charset="0"/>
                <a:cs typeface="Courier" charset="0"/>
              </a:rPr>
              <a:t> x </a:t>
            </a:r>
          </a:p>
          <a:p>
            <a:pPr marL="0" indent="0">
              <a:buNone/>
            </a:pPr>
            <a:r>
              <a:rPr lang="fr-FR" sz="1800" dirty="0">
                <a:latin typeface="Lucida Console" panose="020B0609040504020204" pitchFamily="49" charset="0"/>
                <a:cs typeface="Courier"/>
              </a:rPr>
              <a:t>[1] FALSE TRUE </a:t>
            </a:r>
            <a:r>
              <a:rPr lang="fr-FR" sz="1800" dirty="0" err="1">
                <a:latin typeface="Lucida Console" panose="020B0609040504020204" pitchFamily="49" charset="0"/>
                <a:cs typeface="Courier"/>
              </a:rPr>
              <a:t>TRUE</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hu-HU" sz="1800" dirty="0">
                <a:solidFill>
                  <a:srgbClr val="4F81BD"/>
                </a:solidFill>
                <a:latin typeface="Lucida Console" panose="020B0609040504020204" pitchFamily="49" charset="0"/>
                <a:ea typeface="Courier" charset="0"/>
                <a:cs typeface="Courier" charset="0"/>
              </a:rPr>
              <a:t>&gt; is.nan(x)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detects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only</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fr-FR" sz="1800" dirty="0">
                <a:latin typeface="Lucida Console" panose="020B0609040504020204" pitchFamily="49" charset="0"/>
                <a:cs typeface="Courier"/>
              </a:rPr>
              <a:t>[1] FALSE </a:t>
            </a:r>
            <a:r>
              <a:rPr lang="fr-FR" sz="1800" dirty="0" err="1">
                <a:latin typeface="Lucida Console" panose="020B0609040504020204" pitchFamily="49" charset="0"/>
                <a:cs typeface="Courier"/>
              </a:rPr>
              <a:t>FALSE</a:t>
            </a:r>
            <a:r>
              <a:rPr lang="fr-FR" sz="1800" dirty="0">
                <a:latin typeface="Lucida Console" panose="020B0609040504020204" pitchFamily="49" charset="0"/>
                <a:cs typeface="Courier"/>
              </a:rPr>
              <a:t> TRUE</a:t>
            </a: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 &gt; 2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what</a:t>
            </a:r>
            <a:r>
              <a:rPr lang="fr-FR" sz="1800" dirty="0">
                <a:solidFill>
                  <a:schemeClr val="accent3">
                    <a:lumMod val="50000"/>
                  </a:schemeClr>
                </a:solidFill>
                <a:latin typeface="Lucida Console" panose="020B0609040504020204" pitchFamily="49" charset="0"/>
                <a:ea typeface="Courier" charset="0"/>
                <a:cs typeface="Courier" charset="0"/>
              </a:rPr>
              <a:t> if </a:t>
            </a:r>
            <a:r>
              <a:rPr lang="fr-FR" sz="1800" dirty="0" err="1">
                <a:solidFill>
                  <a:schemeClr val="accent3">
                    <a:lumMod val="50000"/>
                  </a:schemeClr>
                </a:solidFill>
                <a:latin typeface="Lucida Console" panose="020B0609040504020204" pitchFamily="49" charset="0"/>
                <a:ea typeface="Courier" charset="0"/>
                <a:cs typeface="Courier" charset="0"/>
              </a:rPr>
              <a:t>we</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try</a:t>
            </a:r>
            <a:r>
              <a:rPr lang="fr-FR" sz="1800" dirty="0">
                <a:solidFill>
                  <a:schemeClr val="accent3">
                    <a:lumMod val="50000"/>
                  </a:schemeClr>
                </a:solidFill>
                <a:latin typeface="Lucida Console" panose="020B0609040504020204" pitchFamily="49" charset="0"/>
                <a:ea typeface="Courier" charset="0"/>
                <a:cs typeface="Courier" charset="0"/>
              </a:rPr>
              <a:t> to compare NA and </a:t>
            </a:r>
            <a:r>
              <a:rPr lang="fr-FR" sz="1800" dirty="0" err="1">
                <a:solidFill>
                  <a:schemeClr val="accent3">
                    <a:lumMod val="50000"/>
                  </a:schemeClr>
                </a:solidFill>
                <a:latin typeface="Lucida Console" panose="020B0609040504020204" pitchFamily="49" charset="0"/>
                <a:ea typeface="Courier" charset="0"/>
                <a:cs typeface="Courier" charset="0"/>
              </a:rPr>
              <a:t>NaN</a:t>
            </a:r>
            <a:r>
              <a:rPr lang="fr-FR" sz="1800" dirty="0">
                <a:solidFill>
                  <a:schemeClr val="accent3">
                    <a:lumMod val="50000"/>
                  </a:schemeClr>
                </a:solidFill>
                <a:latin typeface="Lucida Console" panose="020B0609040504020204" pitchFamily="49" charset="0"/>
                <a:ea typeface="Courier" charset="0"/>
                <a:cs typeface="Courier" charset="0"/>
              </a:rPr>
              <a:t> to a </a:t>
            </a:r>
            <a:r>
              <a:rPr lang="fr-FR" sz="1800" dirty="0" err="1">
                <a:solidFill>
                  <a:schemeClr val="accent3">
                    <a:lumMod val="50000"/>
                  </a:schemeClr>
                </a:solidFill>
                <a:latin typeface="Lucida Console" panose="020B0609040504020204" pitchFamily="49" charset="0"/>
                <a:ea typeface="Courier" charset="0"/>
                <a:cs typeface="Courier" charset="0"/>
              </a:rPr>
              <a:t>number</a:t>
            </a:r>
            <a:r>
              <a:rPr lang="fr-FR" sz="1800" dirty="0">
                <a:solidFill>
                  <a:schemeClr val="accent3">
                    <a:lumMod val="50000"/>
                  </a:schemeClr>
                </a:solidFill>
                <a:latin typeface="Lucida Console" panose="020B0609040504020204" pitchFamily="49" charset="0"/>
                <a:ea typeface="Courier" charset="0"/>
                <a:cs typeface="Courier" charset="0"/>
              </a:rPr>
              <a:t>?</a:t>
            </a:r>
          </a:p>
          <a:p>
            <a:pPr marL="0" indent="0">
              <a:buNone/>
            </a:pPr>
            <a:r>
              <a:rPr lang="fr-FR" sz="1800" dirty="0">
                <a:latin typeface="Lucida Console" panose="020B0609040504020204" pitchFamily="49" charset="0"/>
                <a:cs typeface="Courier"/>
              </a:rPr>
              <a:t>[1] FALSE NA </a:t>
            </a:r>
            <a:r>
              <a:rPr lang="fr-FR" sz="1800" dirty="0" err="1">
                <a:latin typeface="Lucida Console" panose="020B0609040504020204" pitchFamily="49" charset="0"/>
                <a:cs typeface="Courier"/>
              </a:rPr>
              <a:t>NA</a:t>
            </a:r>
            <a:endParaRPr lang="fr-FR" sz="1800" dirty="0">
              <a:latin typeface="Lucida Console" panose="020B0609040504020204" pitchFamily="49" charset="0"/>
              <a:cs typeface="Courier"/>
            </a:endParaRPr>
          </a:p>
          <a:p>
            <a:pPr marL="0" indent="0">
              <a:buNone/>
            </a:pPr>
            <a:endParaRPr lang="fr-FR" sz="1800" dirty="0">
              <a:latin typeface="Lucida Console" panose="020B0609040504020204" pitchFamily="49" charset="0"/>
              <a:cs typeface="Courier"/>
            </a:endParaRPr>
          </a:p>
          <a:p>
            <a:pPr marL="0" indent="0">
              <a:buNone/>
            </a:pPr>
            <a:r>
              <a:rPr lang="fr-FR" sz="1800" dirty="0">
                <a:solidFill>
                  <a:srgbClr val="4F81BD"/>
                </a:solidFill>
                <a:latin typeface="Lucida Console" panose="020B0609040504020204" pitchFamily="49" charset="0"/>
                <a:ea typeface="Courier" charset="0"/>
                <a:cs typeface="Courier" charset="0"/>
              </a:rPr>
              <a:t>&gt; x[!is.na(x)]  </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removes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NAs</a:t>
            </a:r>
            <a:r>
              <a:rPr lang="fr-FR" sz="1800" dirty="0">
                <a:solidFill>
                  <a:srgbClr val="4F6228"/>
                </a:solidFill>
                <a:latin typeface="Lucida Console" panose="020B0609040504020204" pitchFamily="49" charset="0"/>
                <a:ea typeface="Courier" charset="0"/>
                <a:cs typeface="Courier" charset="0"/>
              </a:rPr>
              <a:t> and </a:t>
            </a:r>
            <a:r>
              <a:rPr lang="fr-FR" sz="1800" dirty="0" err="1">
                <a:solidFill>
                  <a:srgbClr val="4F6228"/>
                </a:solidFill>
                <a:latin typeface="Lucida Console" panose="020B0609040504020204" pitchFamily="49" charset="0"/>
                <a:ea typeface="Courier" charset="0"/>
                <a:cs typeface="Courier" charset="0"/>
              </a:rPr>
              <a:t>NaNs</a:t>
            </a:r>
            <a:r>
              <a:rPr lang="fr-FR" sz="1800" dirty="0">
                <a:solidFill>
                  <a:srgbClr val="4F6228"/>
                </a:solidFill>
                <a:latin typeface="Lucida Console" panose="020B0609040504020204" pitchFamily="49" charset="0"/>
                <a:ea typeface="Courier" charset="0"/>
                <a:cs typeface="Courier" charset="0"/>
              </a:rPr>
              <a:t> </a:t>
            </a:r>
            <a:r>
              <a:rPr lang="fr-FR" sz="1800" dirty="0" err="1">
                <a:solidFill>
                  <a:srgbClr val="4F6228"/>
                </a:solidFill>
                <a:latin typeface="Lucida Console" panose="020B0609040504020204" pitchFamily="49" charset="0"/>
                <a:ea typeface="Courier" charset="0"/>
                <a:cs typeface="Courier" charset="0"/>
              </a:rPr>
              <a:t>from</a:t>
            </a:r>
            <a:r>
              <a:rPr lang="fr-FR" sz="1800" dirty="0">
                <a:solidFill>
                  <a:srgbClr val="4F6228"/>
                </a:solidFill>
                <a:latin typeface="Lucida Console" panose="020B0609040504020204" pitchFamily="49" charset="0"/>
                <a:ea typeface="Courier" charset="0"/>
                <a:cs typeface="Courier" charset="0"/>
              </a:rPr>
              <a:t> x</a:t>
            </a:r>
          </a:p>
          <a:p>
            <a:pPr marL="0" indent="0">
              <a:buNone/>
            </a:pPr>
            <a:r>
              <a:rPr lang="da-DK" sz="1800" dirty="0">
                <a:latin typeface="Lucida Console" panose="020B0609040504020204" pitchFamily="49" charset="0"/>
                <a:cs typeface="Courier"/>
              </a:rPr>
              <a:t>[1] 1</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 </a:t>
            </a:r>
          </a:p>
        </p:txBody>
      </p:sp>
    </p:spTree>
    <p:extLst>
      <p:ext uri="{BB962C8B-B14F-4D97-AF65-F5344CB8AC3E}">
        <p14:creationId xmlns:p14="http://schemas.microsoft.com/office/powerpoint/2010/main" val="2386603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4" y="732201"/>
            <a:ext cx="8750495" cy="5812438"/>
          </a:xfrm>
        </p:spPr>
        <p:txBody>
          <a:bodyPr/>
          <a:lstStyle/>
          <a:p>
            <a:pPr marL="0" indent="0">
              <a:buNone/>
            </a:pPr>
            <a:br>
              <a:rPr lang="fr-FR" sz="2000" dirty="0"/>
            </a:b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z &lt;- 33/0  </a:t>
            </a:r>
            <a:r>
              <a:rPr lang="da-DK" sz="1800" dirty="0">
                <a:solidFill>
                  <a:schemeClr val="accent3">
                    <a:lumMod val="50000"/>
                  </a:schemeClr>
                </a:solidFill>
                <a:latin typeface="Lucida Console" panose="020B0609040504020204" pitchFamily="49" charset="0"/>
                <a:cs typeface="Courier"/>
              </a:rPr>
              <a:t># division by 0 results in Infinity</a:t>
            </a:r>
          </a:p>
          <a:p>
            <a:pPr marL="0" indent="0">
              <a:buNone/>
            </a:pPr>
            <a:r>
              <a:rPr lang="da-DK" sz="1800" dirty="0">
                <a:solidFill>
                  <a:srgbClr val="4E81BD"/>
                </a:solidFill>
                <a:latin typeface="Lucida Console" panose="020B0609040504020204" pitchFamily="49" charset="0"/>
                <a:cs typeface="Courier"/>
              </a:rPr>
              <a:t>&gt; z</a:t>
            </a:r>
          </a:p>
          <a:p>
            <a:pPr marL="0" indent="0">
              <a:buNone/>
            </a:pPr>
            <a:r>
              <a:rPr lang="da-DK" sz="1800" dirty="0">
                <a:latin typeface="Lucida Console" panose="020B0609040504020204" pitchFamily="49" charset="0"/>
                <a:cs typeface="Courier"/>
              </a:rPr>
              <a:t>[1] Inf</a:t>
            </a:r>
          </a:p>
          <a:p>
            <a:pPr marL="0" indent="0">
              <a:buNone/>
            </a:pPr>
            <a:endParaRPr lang="da-DK" sz="1800" dirty="0">
              <a:latin typeface="Lucida Console" panose="020B0609040504020204" pitchFamily="49" charset="0"/>
              <a:cs typeface="Courier"/>
            </a:endParaRPr>
          </a:p>
          <a:p>
            <a:pPr marL="0" indent="0">
              <a:buNone/>
            </a:pPr>
            <a:r>
              <a:rPr lang="da-DK" sz="1800" dirty="0">
                <a:solidFill>
                  <a:srgbClr val="4E81BD"/>
                </a:solidFill>
                <a:latin typeface="Lucida Console" panose="020B0609040504020204" pitchFamily="49" charset="0"/>
                <a:cs typeface="Courier"/>
              </a:rPr>
              <a:t>&gt; is.na(z)   </a:t>
            </a:r>
            <a:r>
              <a:rPr lang="da-DK" sz="1800" dirty="0">
                <a:solidFill>
                  <a:schemeClr val="accent3">
                    <a:lumMod val="50000"/>
                  </a:schemeClr>
                </a:solidFill>
                <a:latin typeface="Lucida Console" panose="020B0609040504020204" pitchFamily="49" charset="0"/>
                <a:cs typeface="Courier"/>
              </a:rPr>
              <a:t># Infinity is not a missing value</a:t>
            </a:r>
          </a:p>
          <a:p>
            <a:pPr marL="0" indent="0">
              <a:buNone/>
            </a:pPr>
            <a:r>
              <a:rPr lang="da-DK" sz="1800" dirty="0">
                <a:latin typeface="Lucida Console" panose="020B0609040504020204" pitchFamily="49" charset="0"/>
                <a:cs typeface="Courier"/>
              </a:rPr>
              <a:t>[1] FALSE</a:t>
            </a:r>
          </a:p>
          <a:p>
            <a:pPr marL="0" indent="0">
              <a:buNone/>
            </a:pPr>
            <a:endParaRPr lang="da-DK" sz="1800" dirty="0">
              <a:latin typeface="Lucida Console" panose="020B0609040504020204" pitchFamily="49" charset="0"/>
              <a:cs typeface="Courier"/>
            </a:endParaRPr>
          </a:p>
        </p:txBody>
      </p:sp>
      <p:sp>
        <p:nvSpPr>
          <p:cNvPr id="3" name="Titre 2"/>
          <p:cNvSpPr>
            <a:spLocks noGrp="1"/>
          </p:cNvSpPr>
          <p:nvPr>
            <p:ph type="ctrTitle"/>
          </p:nvPr>
        </p:nvSpPr>
        <p:spPr/>
        <p:txBody>
          <a:bodyPr/>
          <a:lstStyle/>
          <a:p>
            <a:r>
              <a:rPr lang="en-US" dirty="0"/>
              <a:t>Missing Values: Examples (III) </a:t>
            </a:r>
          </a:p>
        </p:txBody>
      </p:sp>
    </p:spTree>
    <p:extLst>
      <p:ext uri="{BB962C8B-B14F-4D97-AF65-F5344CB8AC3E}">
        <p14:creationId xmlns:p14="http://schemas.microsoft.com/office/powerpoint/2010/main" val="1578619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356990" cy="4993491"/>
          </a:xfrm>
        </p:spPr>
        <p:txBody>
          <a:bodyPr anchor="ctr"/>
          <a:lstStyle/>
          <a:p>
            <a:pPr>
              <a:lnSpc>
                <a:spcPct val="90000"/>
              </a:lnSpc>
            </a:pPr>
            <a:endParaRPr lang="en-US" sz="2000" b="1" dirty="0"/>
          </a:p>
          <a:p>
            <a:pPr marL="0" indent="0">
              <a:lnSpc>
                <a:spcPct val="90000"/>
              </a:lnSpc>
              <a:buNone/>
            </a:pPr>
            <a:r>
              <a:rPr lang="en-US" sz="2000" b="1" dirty="0"/>
              <a:t>Matrix</a:t>
            </a:r>
            <a:r>
              <a:rPr lang="en-US" sz="2000" dirty="0"/>
              <a:t>: multiple columns of same length, all must have the same type of data</a:t>
            </a:r>
          </a:p>
          <a:p>
            <a:pPr marL="0" lvl="1" indent="0">
              <a:buNone/>
            </a:pPr>
            <a:endParaRPr lang="fr-FR" b="1" dirty="0"/>
          </a:p>
          <a:p>
            <a:pPr marL="0" lvl="1" indent="0">
              <a:buNone/>
            </a:pPr>
            <a:r>
              <a:rPr lang="fr-FR" b="1" dirty="0" err="1"/>
              <a:t>Create</a:t>
            </a:r>
            <a:r>
              <a:rPr lang="fr-FR" b="1" dirty="0"/>
              <a:t> a matrix</a:t>
            </a:r>
          </a:p>
          <a:p>
            <a:pPr lvl="1"/>
            <a:r>
              <a:rPr lang="en-US" dirty="0">
                <a:solidFill>
                  <a:srgbClr val="4E81BD"/>
                </a:solidFill>
              </a:rPr>
              <a:t>matrix():  </a:t>
            </a:r>
            <a:r>
              <a:rPr lang="en-US" dirty="0"/>
              <a:t>start from a vector and reshape it</a:t>
            </a:r>
          </a:p>
          <a:p>
            <a:pPr marL="0" lvl="1" indent="0">
              <a:buNone/>
              <a:tabLst>
                <a:tab pos="82550" algn="l"/>
                <a:tab pos="263525" algn="l"/>
              </a:tabLst>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matrix(1:</a:t>
            </a:r>
            <a:r>
              <a:rPr lang="en-US" dirty="0">
                <a:solidFill>
                  <a:srgbClr val="4F81BD"/>
                </a:solidFill>
                <a:latin typeface="Lucida Console" panose="020B0609040504020204" pitchFamily="49" charset="0"/>
                <a:ea typeface="Courier" charset="0"/>
                <a:cs typeface="Courier" charset="0"/>
              </a:rPr>
              <a:t>12</a:t>
            </a:r>
            <a:r>
              <a:rPr lang="hr-HR" dirty="0">
                <a:solidFill>
                  <a:srgbClr val="4F81BD"/>
                </a:solidFill>
                <a:latin typeface="Lucida Console" panose="020B0609040504020204" pitchFamily="49" charset="0"/>
                <a:ea typeface="Courier" charset="0"/>
                <a:cs typeface="Courier" charset="0"/>
              </a:rPr>
              <a:t>, nrow=</a:t>
            </a:r>
            <a:r>
              <a:rPr lang="en-US" dirty="0">
                <a:solidFill>
                  <a:srgbClr val="4F81BD"/>
                </a:solidFill>
                <a:latin typeface="Lucida Console" panose="020B0609040504020204" pitchFamily="49" charset="0"/>
                <a:ea typeface="Courier" charset="0"/>
                <a:cs typeface="Courier" charset="0"/>
              </a:rPr>
              <a:t>3</a:t>
            </a:r>
            <a:r>
              <a:rPr lang="hr-HR" dirty="0">
                <a:solidFill>
                  <a:srgbClr val="4F81BD"/>
                </a:solidFill>
                <a:latin typeface="Lucida Console" panose="020B0609040504020204" pitchFamily="49" charset="0"/>
                <a:ea typeface="Courier" charset="0"/>
                <a:cs typeface="Courier" charset="0"/>
              </a:rPr>
              <a:t>,</a:t>
            </a:r>
            <a:r>
              <a:rPr lang="en-US" dirty="0">
                <a:solidFill>
                  <a:srgbClr val="4F81BD"/>
                </a:solidFill>
                <a:latin typeface="Lucida Console" panose="020B0609040504020204" pitchFamily="49" charset="0"/>
                <a:ea typeface="Courier" charset="0"/>
                <a:cs typeface="Courier" charset="0"/>
              </a:rPr>
              <a:t> </a:t>
            </a:r>
            <a:r>
              <a:rPr lang="hr-HR" dirty="0">
                <a:solidFill>
                  <a:srgbClr val="4F81BD"/>
                </a:solidFill>
                <a:latin typeface="Lucida Console" panose="020B0609040504020204" pitchFamily="49" charset="0"/>
                <a:ea typeface="Courier" charset="0"/>
                <a:cs typeface="Courier" charset="0"/>
              </a:rPr>
              <a:t>ncol=4)</a:t>
            </a:r>
            <a:r>
              <a:rPr lang="en-US" dirty="0">
                <a:solidFill>
                  <a:srgbClr val="4F81BD"/>
                </a:solidFill>
                <a:latin typeface="Lucida Console" panose="020B0609040504020204" pitchFamily="49" charset="0"/>
                <a:ea typeface="Courier" charset="0"/>
                <a:cs typeface="Courier" charset="0"/>
              </a:rPr>
              <a:t>  </a:t>
            </a:r>
            <a:r>
              <a:rPr lang="en-US" dirty="0">
                <a:solidFill>
                  <a:schemeClr val="accent3">
                    <a:lumMod val="75000"/>
                  </a:schemeClr>
                </a:solidFill>
                <a:latin typeface="Lucida Console" panose="020B0609040504020204" pitchFamily="49" charset="0"/>
                <a:ea typeface="Courier" charset="0"/>
                <a:cs typeface="Courier" charset="0"/>
              </a:rPr>
              <a:t># 3x4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a:p>
            <a:pPr lvl="1"/>
            <a:r>
              <a:rPr lang="fr-FR" dirty="0" err="1">
                <a:solidFill>
                  <a:srgbClr val="4E81BD"/>
                </a:solidFill>
              </a:rPr>
              <a:t>cbind</a:t>
            </a:r>
            <a:r>
              <a:rPr lang="fr-FR" dirty="0">
                <a:solidFill>
                  <a:srgbClr val="4E81BD"/>
                </a:solidFill>
              </a:rPr>
              <a:t>():  </a:t>
            </a:r>
            <a:r>
              <a:rPr lang="fr-FR" dirty="0" err="1"/>
              <a:t>bind</a:t>
            </a:r>
            <a:r>
              <a:rPr lang="fr-FR" dirty="0"/>
              <a:t> </a:t>
            </a:r>
            <a:r>
              <a:rPr lang="fr-FR" dirty="0" err="1"/>
              <a:t>columns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1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cbind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2x3 matrix</a:t>
            </a:r>
          </a:p>
          <a:p>
            <a:pPr marL="0" lvl="1" indent="0">
              <a:buNone/>
            </a:pPr>
            <a:endParaRPr lang="hr-HR" dirty="0">
              <a:solidFill>
                <a:srgbClr val="4F81BD"/>
              </a:solidFill>
              <a:latin typeface="Lucida Console" panose="020B0609040504020204" pitchFamily="49" charset="0"/>
              <a:ea typeface="Courier" charset="0"/>
              <a:cs typeface="Courier" charset="0"/>
            </a:endParaRPr>
          </a:p>
          <a:p>
            <a:pPr lvl="1"/>
            <a:r>
              <a:rPr lang="fr-FR" dirty="0">
                <a:solidFill>
                  <a:srgbClr val="4E81BD"/>
                </a:solidFill>
              </a:rPr>
              <a:t> </a:t>
            </a:r>
            <a:r>
              <a:rPr lang="fr-FR" dirty="0" err="1">
                <a:solidFill>
                  <a:srgbClr val="4E81BD"/>
                </a:solidFill>
              </a:rPr>
              <a:t>rbind</a:t>
            </a:r>
            <a:r>
              <a:rPr lang="fr-FR" dirty="0">
                <a:solidFill>
                  <a:srgbClr val="4E81BD"/>
                </a:solidFill>
              </a:rPr>
              <a:t>():  </a:t>
            </a:r>
            <a:r>
              <a:rPr lang="fr-FR" dirty="0" err="1"/>
              <a:t>bind</a:t>
            </a:r>
            <a:r>
              <a:rPr lang="fr-FR" dirty="0"/>
              <a:t> </a:t>
            </a:r>
            <a:r>
              <a:rPr lang="fr-FR" dirty="0" err="1"/>
              <a:t>rows</a:t>
            </a:r>
            <a:r>
              <a:rPr lang="fr-FR" dirty="0"/>
              <a:t> </a:t>
            </a:r>
            <a:r>
              <a:rPr lang="fr-FR" dirty="0" err="1"/>
              <a:t>together</a:t>
            </a:r>
            <a:endParaRPr lang="fr-FR" dirty="0"/>
          </a:p>
          <a:p>
            <a:pPr marL="0" lvl="1" indent="0">
              <a:buNone/>
            </a:pPr>
            <a:r>
              <a:rPr lang="en-US" dirty="0">
                <a:solidFill>
                  <a:srgbClr val="4F81BD"/>
                </a:solidFill>
                <a:latin typeface="Lucida Console" panose="020B0609040504020204" pitchFamily="49" charset="0"/>
                <a:ea typeface="Courier" charset="0"/>
                <a:cs typeface="Courier" charset="0"/>
              </a:rPr>
              <a:t>&gt; </a:t>
            </a:r>
            <a:r>
              <a:rPr lang="hr-HR" dirty="0">
                <a:solidFill>
                  <a:srgbClr val="4F81BD"/>
                </a:solidFill>
                <a:latin typeface="Lucida Console" panose="020B0609040504020204" pitchFamily="49" charset="0"/>
                <a:ea typeface="Courier" charset="0"/>
                <a:cs typeface="Courier" charset="0"/>
              </a:rPr>
              <a:t>mat</a:t>
            </a:r>
            <a:r>
              <a:rPr lang="en-US" dirty="0">
                <a:solidFill>
                  <a:srgbClr val="4F81BD"/>
                </a:solidFill>
                <a:latin typeface="Lucida Console" panose="020B0609040504020204" pitchFamily="49" charset="0"/>
                <a:ea typeface="Courier" charset="0"/>
                <a:cs typeface="Courier" charset="0"/>
              </a:rPr>
              <a:t>2 </a:t>
            </a:r>
            <a:r>
              <a:rPr lang="hr-HR" dirty="0">
                <a:solidFill>
                  <a:srgbClr val="4F81BD"/>
                </a:solidFill>
                <a:latin typeface="Lucida Console" panose="020B0609040504020204" pitchFamily="49" charset="0"/>
                <a:ea typeface="Courier" charset="0"/>
                <a:cs typeface="Courier" charset="0"/>
              </a:rPr>
              <a:t>&lt;-</a:t>
            </a:r>
            <a:r>
              <a:rPr lang="en-US" dirty="0">
                <a:solidFill>
                  <a:srgbClr val="4F81BD"/>
                </a:solidFill>
                <a:latin typeface="Lucida Console" panose="020B0609040504020204" pitchFamily="49" charset="0"/>
                <a:ea typeface="Courier" charset="0"/>
                <a:cs typeface="Courier" charset="0"/>
              </a:rPr>
              <a:t> </a:t>
            </a:r>
            <a:r>
              <a:rPr lang="en-US" dirty="0" err="1">
                <a:solidFill>
                  <a:srgbClr val="4F81BD"/>
                </a:solidFill>
                <a:latin typeface="Lucida Console" panose="020B0609040504020204" pitchFamily="49" charset="0"/>
                <a:ea typeface="Courier" charset="0"/>
                <a:cs typeface="Courier" charset="0"/>
              </a:rPr>
              <a:t>rbind</a:t>
            </a:r>
            <a:r>
              <a:rPr lang="en-US" dirty="0">
                <a:solidFill>
                  <a:srgbClr val="4F81BD"/>
                </a:solidFill>
                <a:latin typeface="Lucida Console" panose="020B0609040504020204" pitchFamily="49" charset="0"/>
                <a:ea typeface="Courier" charset="0"/>
                <a:cs typeface="Courier" charset="0"/>
              </a:rPr>
              <a:t>(c(1,0), c(0,1), c(1,0)  </a:t>
            </a:r>
            <a:r>
              <a:rPr lang="en-US" dirty="0">
                <a:solidFill>
                  <a:schemeClr val="accent3">
                    <a:lumMod val="75000"/>
                  </a:schemeClr>
                </a:solidFill>
                <a:latin typeface="Lucida Console" panose="020B0609040504020204" pitchFamily="49" charset="0"/>
                <a:ea typeface="Courier" charset="0"/>
                <a:cs typeface="Courier" charset="0"/>
              </a:rPr>
              <a:t># 3x2 matrix</a:t>
            </a:r>
            <a:endParaRPr lang="hr-HR" dirty="0">
              <a:solidFill>
                <a:schemeClr val="accent3">
                  <a:lumMod val="75000"/>
                </a:schemeClr>
              </a:solidFill>
              <a:latin typeface="Lucida Console" panose="020B0609040504020204" pitchFamily="49" charset="0"/>
              <a:ea typeface="Courier" charset="0"/>
              <a:cs typeface="Courier" charset="0"/>
            </a:endParaRPr>
          </a:p>
          <a:p>
            <a:pPr marL="342900" lvl="1" indent="-342900"/>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Matrices</a:t>
            </a:r>
          </a:p>
        </p:txBody>
      </p:sp>
    </p:spTree>
    <p:extLst>
      <p:ext uri="{BB962C8B-B14F-4D97-AF65-F5344CB8AC3E}">
        <p14:creationId xmlns:p14="http://schemas.microsoft.com/office/powerpoint/2010/main" val="1372635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80297" y="1551008"/>
            <a:ext cx="8356990" cy="4602592"/>
          </a:xfrm>
        </p:spPr>
        <p:txBody>
          <a:bodyPr anchor="ctr"/>
          <a:lstStyle/>
          <a:p>
            <a:pPr marL="0" lvl="1" indent="0">
              <a:spcAft>
                <a:spcPts val="1200"/>
              </a:spcAft>
              <a:buNone/>
            </a:pPr>
            <a:r>
              <a:rPr lang="en-US" b="1" dirty="0"/>
              <a:t>data frame</a:t>
            </a:r>
            <a:r>
              <a:rPr lang="en-US" dirty="0"/>
              <a:t>: multiple columns of same length, can be mix of data types</a:t>
            </a:r>
            <a:endParaRPr lang="fr-FR" b="1" dirty="0"/>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&lt;- c("Joyce", "Chaucer", "Homer")</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&lt;- c("</a:t>
            </a:r>
            <a:r>
              <a:rPr lang="fr-FR" sz="1800" dirty="0" err="1">
                <a:solidFill>
                  <a:srgbClr val="4F81BD"/>
                </a:solidFill>
                <a:latin typeface="Lucida Console" panose="020B0609040504020204" pitchFamily="49" charset="0"/>
                <a:ea typeface="Courier" charset="0"/>
                <a:cs typeface="Courier" charset="0"/>
              </a:rPr>
              <a:t>dead</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deader</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deadest</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 &lt;- c(55, 22, 100)</a:t>
            </a:r>
          </a:p>
          <a:p>
            <a:pPr marL="0" lvl="1" indent="0">
              <a:buNone/>
            </a:pP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dirty="0" err="1"/>
              <a:t>Create</a:t>
            </a:r>
            <a:r>
              <a:rPr lang="fr-FR" dirty="0"/>
              <a:t> a data frame </a:t>
            </a:r>
            <a:r>
              <a:rPr lang="fr-FR" dirty="0" err="1"/>
              <a:t>using</a:t>
            </a:r>
            <a:r>
              <a:rPr lang="fr-FR" dirty="0"/>
              <a:t> the </a:t>
            </a:r>
            <a:r>
              <a:rPr lang="fr-FR" dirty="0" err="1"/>
              <a:t>function</a:t>
            </a:r>
            <a:r>
              <a:rPr lang="fr-FR" dirty="0"/>
              <a:t> </a:t>
            </a:r>
            <a:r>
              <a:rPr lang="fr-FR" b="1" dirty="0" err="1">
                <a:solidFill>
                  <a:schemeClr val="accent1">
                    <a:lumMod val="75000"/>
                  </a:schemeClr>
                </a:solidFill>
              </a:rPr>
              <a:t>data.frame</a:t>
            </a:r>
            <a:r>
              <a:rPr lang="fr-FR" b="1" dirty="0">
                <a:solidFill>
                  <a:schemeClr val="accent1">
                    <a:lumMod val="75000"/>
                  </a:schemeClr>
                </a:solidFill>
              </a:rPr>
              <a:t>()</a:t>
            </a:r>
            <a:endParaRPr lang="fr-FR"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r>
              <a:rPr lang="fr-FR" sz="1800" dirty="0">
                <a:solidFill>
                  <a:srgbClr val="4F81BD"/>
                </a:solidFill>
                <a:latin typeface="Lucida Console" panose="020B0609040504020204" pitchFamily="49" charset="0"/>
                <a:ea typeface="Courier" charset="0"/>
                <a:cs typeface="Courier" charset="0"/>
              </a:rPr>
              <a:t> &lt;- </a:t>
            </a:r>
            <a:r>
              <a:rPr lang="fr-FR" sz="1800" b="1"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status</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reader_rating</a:t>
            </a:r>
            <a:r>
              <a:rPr lang="fr-FR" sz="1800" dirty="0">
                <a:solidFill>
                  <a:srgbClr val="4F81BD"/>
                </a:solidFill>
                <a:latin typeface="Lucida Console" panose="020B0609040504020204" pitchFamily="49" charset="0"/>
                <a:ea typeface="Courier" charset="0"/>
                <a:cs typeface="Courier" charset="0"/>
              </a:rPr>
              <a: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poets</a:t>
            </a:r>
            <a:endParaRPr lang="fr-FR" sz="1800" dirty="0">
              <a:solidFill>
                <a:srgbClr val="4F81BD"/>
              </a:solidFill>
              <a:latin typeface="Lucida Console" panose="020B0609040504020204" pitchFamily="49" charset="0"/>
              <a:ea typeface="Courier" charset="0"/>
              <a:cs typeface="Courier" charset="0"/>
            </a:endParaRPr>
          </a:p>
          <a:p>
            <a:pPr marL="0" lvl="1" indent="0">
              <a:buNone/>
            </a:pPr>
            <a:endParaRPr lang="fr-FR" sz="1800" dirty="0">
              <a:solidFill>
                <a:srgbClr val="4F81BD"/>
              </a:solidFill>
              <a:latin typeface="Lucida Console" panose="020B0609040504020204" pitchFamily="49" charset="0"/>
              <a:ea typeface="Courier" charset="0"/>
              <a:cs typeface="Courier" charset="0"/>
            </a:endParaRPr>
          </a:p>
          <a:p>
            <a:pPr marL="0" lvl="1" indent="0">
              <a:buNone/>
            </a:pPr>
            <a:r>
              <a:rPr lang="fr-FR" sz="1800" dirty="0">
                <a:solidFill>
                  <a:schemeClr val="tx1"/>
                </a:solidFill>
                <a:latin typeface="Lucida Console" panose="020B06090405040202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name</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status</a:t>
            </a:r>
            <a:r>
              <a:rPr lang="fr-FR" sz="1800" spc="-300" dirty="0">
                <a:solidFill>
                  <a:schemeClr val="tx1"/>
                </a:solidFill>
                <a:latin typeface="Lucida Console" panose="020B0609040504020204" pitchFamily="49" charset="0"/>
                <a:cs typeface="Courier New" panose="02070309020205020404" pitchFamily="49" charset="0"/>
              </a:rPr>
              <a:t>	</a:t>
            </a:r>
            <a:r>
              <a:rPr lang="fr-FR" sz="1800" spc="-300" dirty="0" err="1">
                <a:solidFill>
                  <a:schemeClr val="tx1"/>
                </a:solidFill>
                <a:latin typeface="Lucida Console" panose="020B0609040504020204" pitchFamily="49" charset="0"/>
                <a:cs typeface="Courier New" panose="02070309020205020404" pitchFamily="49" charset="0"/>
              </a:rPr>
              <a:t>reader_rating</a:t>
            </a:r>
            <a:endParaRPr lang="fr-FR" sz="1800" spc="-300" dirty="0">
              <a:solidFill>
                <a:schemeClr val="tx1"/>
              </a:solidFill>
              <a:latin typeface="Lucida Console" panose="020B0609040504020204" pitchFamily="49" charset="0"/>
              <a:cs typeface="Courier New" panose="02070309020205020404" pitchFamily="49" charset="0"/>
            </a:endParaRP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1   Joyce    </a:t>
            </a:r>
            <a:r>
              <a:rPr lang="fr-FR" sz="1800" spc="-300" dirty="0" err="1">
                <a:solidFill>
                  <a:schemeClr val="tx1"/>
                </a:solidFill>
                <a:latin typeface="Lucida Console" panose="020B0609040504020204" pitchFamily="49" charset="0"/>
                <a:cs typeface="Courier New" panose="02070309020205020404" pitchFamily="49" charset="0"/>
              </a:rPr>
              <a:t>dead</a:t>
            </a:r>
            <a:r>
              <a:rPr lang="fr-FR" sz="1800" spc="-300" dirty="0">
                <a:solidFill>
                  <a:schemeClr val="tx1"/>
                </a:solidFill>
                <a:latin typeface="Lucida Console" panose="020B0609040504020204" pitchFamily="49" charset="0"/>
                <a:cs typeface="Courier New" panose="02070309020205020404" pitchFamily="49" charset="0"/>
              </a:rPr>
              <a:t>            55</a:t>
            </a:r>
          </a:p>
          <a:p>
            <a:pPr marL="0" lvl="1" indent="0">
              <a:buNone/>
            </a:pPr>
            <a:r>
              <a:rPr lang="fr-FR" sz="1800" spc="-300" dirty="0">
                <a:solidFill>
                  <a:schemeClr val="tx1"/>
                </a:solidFill>
                <a:latin typeface="Lucida Console" panose="020B0609040504020204" pitchFamily="49" charset="0"/>
                <a:cs typeface="Courier New" panose="02070309020205020404" pitchFamily="49" charset="0"/>
              </a:rPr>
              <a:t>2 Chaucer  </a:t>
            </a:r>
            <a:r>
              <a:rPr lang="fr-FR" sz="1800" spc="-300" dirty="0" err="1">
                <a:solidFill>
                  <a:schemeClr val="tx1"/>
                </a:solidFill>
                <a:latin typeface="Lucida Console" panose="020B0609040504020204" pitchFamily="49" charset="0"/>
                <a:cs typeface="Courier New" panose="02070309020205020404" pitchFamily="49" charset="0"/>
              </a:rPr>
              <a:t>deader</a:t>
            </a:r>
            <a:r>
              <a:rPr lang="fr-FR" sz="1800" spc="-300" dirty="0">
                <a:solidFill>
                  <a:schemeClr val="tx1"/>
                </a:solidFill>
                <a:latin typeface="Lucida Console" panose="020B0609040504020204" pitchFamily="49" charset="0"/>
                <a:cs typeface="Courier New" panose="02070309020205020404" pitchFamily="49" charset="0"/>
              </a:rPr>
              <a:t>            22</a:t>
            </a:r>
            <a:br>
              <a:rPr lang="fr-FR" sz="1800" spc="-300" dirty="0">
                <a:solidFill>
                  <a:schemeClr val="tx1"/>
                </a:solidFill>
                <a:latin typeface="Lucida Console" panose="020B0609040504020204" pitchFamily="49" charset="0"/>
                <a:cs typeface="Courier New" panose="02070309020205020404" pitchFamily="49" charset="0"/>
              </a:rPr>
            </a:br>
            <a:r>
              <a:rPr lang="fr-FR" sz="1800" spc="-300" dirty="0">
                <a:solidFill>
                  <a:schemeClr val="tx1"/>
                </a:solidFill>
                <a:latin typeface="Lucida Console" panose="020B0609040504020204" pitchFamily="49" charset="0"/>
                <a:cs typeface="Courier New" panose="02070309020205020404" pitchFamily="49" charset="0"/>
              </a:rPr>
              <a:t>3   Homer </a:t>
            </a:r>
            <a:r>
              <a:rPr lang="fr-FR" sz="1800" spc="-300" dirty="0" err="1">
                <a:solidFill>
                  <a:schemeClr val="tx1"/>
                </a:solidFill>
                <a:latin typeface="Lucida Console" panose="020B0609040504020204" pitchFamily="49" charset="0"/>
                <a:cs typeface="Courier New" panose="02070309020205020404" pitchFamily="49" charset="0"/>
              </a:rPr>
              <a:t>deadest</a:t>
            </a:r>
            <a:r>
              <a:rPr lang="fr-FR" sz="1800" spc="-300" dirty="0">
                <a:solidFill>
                  <a:schemeClr val="tx1"/>
                </a:solidFill>
                <a:latin typeface="Lucida Console" panose="020B0609040504020204" pitchFamily="49" charset="0"/>
                <a:cs typeface="Courier New" panose="02070309020205020404" pitchFamily="49" charset="0"/>
              </a:rPr>
              <a:t>           100</a:t>
            </a:r>
            <a:endParaRPr lang="fr-FR" sz="1800" dirty="0">
              <a:solidFill>
                <a:schemeClr val="tx1"/>
              </a:solidFill>
              <a:latin typeface="Lucida Console" panose="020B0609040504020204" pitchFamily="49" charset="0"/>
            </a:endParaRPr>
          </a:p>
          <a:p>
            <a:pPr marL="0" lvl="1" indent="0">
              <a:buNone/>
            </a:pPr>
            <a:endParaRPr lang="fr-FR" dirty="0">
              <a:solidFill>
                <a:schemeClr val="tx1"/>
              </a:solidFill>
            </a:endParaRPr>
          </a:p>
          <a:p>
            <a:pPr marL="0" lvl="1" indent="0">
              <a:buNone/>
            </a:pPr>
            <a:endParaRPr lang="fr-FR" dirty="0">
              <a:solidFill>
                <a:schemeClr val="tx1"/>
              </a:solidFill>
            </a:endParaRP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Data Frames</a:t>
            </a:r>
          </a:p>
        </p:txBody>
      </p:sp>
    </p:spTree>
    <p:extLst>
      <p:ext uri="{BB962C8B-B14F-4D97-AF65-F5344CB8AC3E}">
        <p14:creationId xmlns:p14="http://schemas.microsoft.com/office/powerpoint/2010/main" val="3579980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9497" y="906109"/>
            <a:ext cx="8514252" cy="4993491"/>
          </a:xfrm>
        </p:spPr>
        <p:txBody>
          <a:bodyPr anchor="ctr"/>
          <a:lstStyle/>
          <a:p>
            <a:pPr marL="0" indent="0">
              <a:lnSpc>
                <a:spcPct val="90000"/>
              </a:lnSpc>
              <a:buNone/>
            </a:pPr>
            <a:r>
              <a:rPr lang="en-US" sz="2000" b="1" dirty="0"/>
              <a:t>List: </a:t>
            </a:r>
            <a:r>
              <a:rPr lang="en-US" sz="2000" dirty="0"/>
              <a:t>a collection of objects; can be of different classes and different sizes</a:t>
            </a:r>
          </a:p>
          <a:p>
            <a:pPr marL="0" indent="0">
              <a:lnSpc>
                <a:spcPct val="90000"/>
              </a:lnSpc>
              <a:buNone/>
            </a:pPr>
            <a:endParaRPr lang="en-US" sz="2000" dirty="0"/>
          </a:p>
          <a:p>
            <a:pPr marL="0" lvl="1" indent="0">
              <a:buNone/>
            </a:pPr>
            <a:r>
              <a:rPr lang="fr-FR" dirty="0" err="1">
                <a:solidFill>
                  <a:schemeClr val="tx1"/>
                </a:solidFill>
              </a:rPr>
              <a:t>Create</a:t>
            </a:r>
            <a:r>
              <a:rPr lang="fr-FR" dirty="0">
                <a:solidFill>
                  <a:schemeClr val="tx1"/>
                </a:solidFill>
              </a:rPr>
              <a:t> a few </a:t>
            </a:r>
            <a:r>
              <a:rPr lang="fr-FR" dirty="0" err="1">
                <a:solidFill>
                  <a:schemeClr val="tx1"/>
                </a:solidFill>
              </a:rPr>
              <a:t>objects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&lt;- c(0.4, 0.9, 0.6)</a:t>
            </a:r>
          </a:p>
          <a:p>
            <a:pPr marL="0" lvl="1" indent="0">
              <a:buNone/>
            </a:pPr>
            <a:r>
              <a:rPr lang="fr-FR" sz="1800" dirty="0">
                <a:solidFill>
                  <a:srgbClr val="4F81BD"/>
                </a:solidFill>
                <a:latin typeface="Lucida Console" panose="020B0609040504020204" pitchFamily="49" charset="0"/>
                <a:ea typeface="Courier" charset="0"/>
                <a:cs typeface="Courier" charset="0"/>
              </a:rPr>
              <a:t>&gt; mat &lt;- </a:t>
            </a:r>
            <a:r>
              <a:rPr lang="fr-FR" sz="1800" dirty="0" err="1">
                <a:solidFill>
                  <a:srgbClr val="4F81BD"/>
                </a:solidFill>
                <a:latin typeface="Lucida Console" panose="020B0609040504020204" pitchFamily="49" charset="0"/>
                <a:ea typeface="Courier" charset="0"/>
                <a:cs typeface="Courier" charset="0"/>
              </a:rPr>
              <a:t>cbind</a:t>
            </a:r>
            <a:r>
              <a:rPr lang="fr-FR" sz="1800" dirty="0">
                <a:solidFill>
                  <a:srgbClr val="4F81BD"/>
                </a:solidFill>
                <a:latin typeface="Lucida Console" panose="020B0609040504020204" pitchFamily="49" charset="0"/>
                <a:ea typeface="Courier" charset="0"/>
                <a:cs typeface="Courier" charset="0"/>
              </a:rPr>
              <a:t>(c(1,1), c(2,1))</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data.frame</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name</a:t>
            </a:r>
            <a:r>
              <a:rPr lang="fr-FR" sz="1800" dirty="0">
                <a:solidFill>
                  <a:srgbClr val="4F81BD"/>
                </a:solidFill>
                <a:latin typeface="Lucida Console" panose="020B0609040504020204" pitchFamily="49" charset="0"/>
                <a:ea typeface="Courier" charset="0"/>
                <a:cs typeface="Courier" charset="0"/>
              </a:rPr>
              <a:t>=c("Ed", "Lisa"), </a:t>
            </a:r>
            <a:r>
              <a:rPr lang="fr-FR" sz="1800" dirty="0" err="1">
                <a:solidFill>
                  <a:srgbClr val="4F81BD"/>
                </a:solidFill>
                <a:latin typeface="Lucida Console" panose="020B0609040504020204" pitchFamily="49" charset="0"/>
                <a:ea typeface="Courier" charset="0"/>
                <a:cs typeface="Courier" charset="0"/>
              </a:rPr>
              <a:t>age</a:t>
            </a:r>
            <a:r>
              <a:rPr lang="fr-FR" sz="1800" dirty="0">
                <a:solidFill>
                  <a:srgbClr val="4F81BD"/>
                </a:solidFill>
                <a:latin typeface="Lucida Console" panose="020B0609040504020204" pitchFamily="49" charset="0"/>
                <a:ea typeface="Courier" charset="0"/>
                <a:cs typeface="Courier" charset="0"/>
              </a:rPr>
              <a:t>=c(61, 71))</a:t>
            </a:r>
          </a:p>
          <a:p>
            <a:pPr marL="0" lvl="1" indent="0">
              <a:buNone/>
            </a:pPr>
            <a:endParaRPr lang="fr-FR" dirty="0">
              <a:solidFill>
                <a:schemeClr val="tx1"/>
              </a:solidFill>
            </a:endParaRPr>
          </a:p>
          <a:p>
            <a:pPr marL="0" lvl="1" indent="0">
              <a:buNone/>
            </a:pPr>
            <a:r>
              <a:rPr lang="fr-FR" dirty="0" err="1">
                <a:solidFill>
                  <a:schemeClr val="tx1"/>
                </a:solidFill>
              </a:rPr>
              <a:t>Unnamed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using</a:t>
            </a:r>
            <a:r>
              <a:rPr lang="fr-FR" dirty="0">
                <a:solidFill>
                  <a:schemeClr val="tx1"/>
                </a:solidFill>
              </a:rPr>
              <a:t> the </a:t>
            </a:r>
            <a:r>
              <a:rPr lang="fr-FR" dirty="0" err="1">
                <a:solidFill>
                  <a:schemeClr val="tx1"/>
                </a:solidFill>
              </a:rPr>
              <a:t>function</a:t>
            </a:r>
            <a:r>
              <a:rPr lang="fr-FR" dirty="0">
                <a:solidFill>
                  <a:schemeClr val="tx1"/>
                </a:solidFill>
              </a:rPr>
              <a:t> </a:t>
            </a:r>
            <a:r>
              <a:rPr lang="fr-FR" b="1" dirty="0" err="1">
                <a:solidFill>
                  <a:schemeClr val="accent1">
                    <a:lumMod val="75000"/>
                  </a:schemeClr>
                </a:solidFill>
              </a:rPr>
              <a:t>list</a:t>
            </a:r>
            <a:r>
              <a:rPr lang="fr-FR" b="1" dirty="0">
                <a:solidFill>
                  <a:schemeClr val="accent1">
                    <a:lumMod val="75000"/>
                  </a:schemeClr>
                </a:solidFill>
              </a:rPr>
              <a: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l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mat, </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a:p>
            <a:pPr marL="0" lvl="1" indent="0">
              <a:buNone/>
            </a:pPr>
            <a:r>
              <a:rPr lang="fr-FR" dirty="0" err="1">
                <a:solidFill>
                  <a:schemeClr val="tx1"/>
                </a:solidFill>
              </a:rPr>
              <a:t>Named</a:t>
            </a:r>
            <a:r>
              <a:rPr lang="fr-FR" dirty="0">
                <a:solidFill>
                  <a:schemeClr val="tx1"/>
                </a:solidFill>
              </a:rPr>
              <a:t> </a:t>
            </a:r>
            <a:r>
              <a:rPr lang="fr-FR" dirty="0" err="1">
                <a:solidFill>
                  <a:schemeClr val="tx1"/>
                </a:solidFill>
              </a:rPr>
              <a:t>list</a:t>
            </a:r>
            <a:r>
              <a:rPr lang="fr-FR" dirty="0">
                <a:solidFill>
                  <a:schemeClr val="tx1"/>
                </a:solidFill>
              </a:rPr>
              <a:t> - </a:t>
            </a:r>
            <a:r>
              <a:rPr lang="fr-FR" dirty="0" err="1">
                <a:solidFill>
                  <a:schemeClr val="tx1"/>
                </a:solidFill>
              </a:rPr>
              <a:t>collect</a:t>
            </a:r>
            <a:r>
              <a:rPr lang="fr-FR" dirty="0">
                <a:solidFill>
                  <a:schemeClr val="tx1"/>
                </a:solidFill>
              </a:rPr>
              <a:t> </a:t>
            </a:r>
            <a:r>
              <a:rPr lang="fr-FR" dirty="0" err="1">
                <a:solidFill>
                  <a:schemeClr val="tx1"/>
                </a:solidFill>
              </a:rPr>
              <a:t>these</a:t>
            </a:r>
            <a:r>
              <a:rPr lang="fr-FR" dirty="0">
                <a:solidFill>
                  <a:schemeClr val="tx1"/>
                </a:solidFill>
              </a:rPr>
              <a:t> </a:t>
            </a:r>
            <a:r>
              <a:rPr lang="fr-FR" dirty="0" err="1">
                <a:solidFill>
                  <a:schemeClr val="tx1"/>
                </a:solidFill>
              </a:rPr>
              <a:t>objects</a:t>
            </a:r>
            <a:r>
              <a:rPr lang="fr-FR" dirty="0">
                <a:solidFill>
                  <a:schemeClr val="tx1"/>
                </a:solidFill>
              </a:rPr>
              <a:t> in a </a:t>
            </a:r>
            <a:r>
              <a:rPr lang="fr-FR" dirty="0" err="1">
                <a:solidFill>
                  <a:schemeClr val="tx1"/>
                </a:solidFill>
              </a:rPr>
              <a:t>list</a:t>
            </a:r>
            <a:r>
              <a:rPr lang="fr-FR" dirty="0">
                <a:solidFill>
                  <a:schemeClr val="tx1"/>
                </a:solidFill>
              </a:rPr>
              <a:t> </a:t>
            </a:r>
            <a:r>
              <a:rPr lang="fr-FR" dirty="0" err="1">
                <a:solidFill>
                  <a:schemeClr val="tx1"/>
                </a:solidFill>
              </a:rPr>
              <a:t>with</a:t>
            </a:r>
            <a:r>
              <a:rPr lang="fr-FR" dirty="0">
                <a:solidFill>
                  <a:schemeClr val="tx1"/>
                </a:solidFill>
              </a:rPr>
              <a:t> </a:t>
            </a:r>
            <a:r>
              <a:rPr lang="fr-FR" dirty="0" err="1">
                <a:solidFill>
                  <a:schemeClr val="tx1"/>
                </a:solidFill>
              </a:rPr>
              <a:t>named</a:t>
            </a:r>
            <a:r>
              <a:rPr lang="fr-FR" dirty="0">
                <a:solidFill>
                  <a:schemeClr val="tx1"/>
                </a:solidFill>
              </a:rPr>
              <a:t> </a:t>
            </a:r>
            <a:r>
              <a:rPr lang="fr-FR" dirty="0" err="1">
                <a:solidFill>
                  <a:schemeClr val="tx1"/>
                </a:solidFill>
              </a:rPr>
              <a:t>elements</a:t>
            </a:r>
            <a:r>
              <a:rPr lang="fr-FR"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 </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a:t>
            </a:r>
            <a:r>
              <a:rPr lang="fr-FR" sz="1800" dirty="0" err="1">
                <a:solidFill>
                  <a:srgbClr val="4F81BD"/>
                </a:solidFill>
                <a:latin typeface="Lucida Console" panose="020B0609040504020204" pitchFamily="49" charset="0"/>
                <a:ea typeface="Courier" charset="0"/>
                <a:cs typeface="Courier" charset="0"/>
              </a:rPr>
              <a:t>list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myvector</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vec</a:t>
            </a:r>
            <a:r>
              <a:rPr lang="fr-FR" sz="1800" dirty="0">
                <a:solidFill>
                  <a:srgbClr val="4F81BD"/>
                </a:solidFill>
                <a:latin typeface="Lucida Console" panose="020B0609040504020204" pitchFamily="49" charset="0"/>
                <a:ea typeface="Courier" charset="0"/>
                <a:cs typeface="Courier" charset="0"/>
              </a:rPr>
              <a:t>, </a:t>
            </a:r>
            <a:r>
              <a:rPr lang="fr-FR" sz="1800" dirty="0" err="1">
                <a:solidFill>
                  <a:srgbClr val="4F81BD"/>
                </a:solidFill>
                <a:latin typeface="Lucida Console" panose="020B0609040504020204" pitchFamily="49" charset="0"/>
                <a:ea typeface="Courier" charset="0"/>
                <a:cs typeface="Courier" charset="0"/>
              </a:rPr>
              <a:t>mymatrix</a:t>
            </a:r>
            <a:r>
              <a:rPr lang="fr-FR" sz="1800" dirty="0">
                <a:solidFill>
                  <a:srgbClr val="4F81BD"/>
                </a:solidFill>
                <a:latin typeface="Lucida Console" panose="020B0609040504020204" pitchFamily="49" charset="0"/>
                <a:ea typeface="Courier" charset="0"/>
                <a:cs typeface="Courier" charset="0"/>
              </a:rPr>
              <a:t>=mat, </a:t>
            </a:r>
            <a:r>
              <a:rPr lang="fr-FR" sz="1800" dirty="0" err="1">
                <a:solidFill>
                  <a:srgbClr val="4F81BD"/>
                </a:solidFill>
                <a:latin typeface="Lucida Console" panose="020B0609040504020204" pitchFamily="49" charset="0"/>
                <a:ea typeface="Courier" charset="0"/>
                <a:cs typeface="Courier" charset="0"/>
              </a:rPr>
              <a:t>mydata</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df</a:t>
            </a:r>
            <a:r>
              <a:rPr lang="fr-FR" sz="1800" dirty="0">
                <a:solidFill>
                  <a:srgbClr val="4F81BD"/>
                </a:solidFill>
                <a:latin typeface="Lucida Console" panose="020B0609040504020204" pitchFamily="49" charset="0"/>
                <a:ea typeface="Courier" charset="0"/>
                <a:cs typeface="Courier" charset="0"/>
              </a:rPr>
              <a:t>)</a:t>
            </a:r>
          </a:p>
          <a:p>
            <a:pPr marL="0" lvl="1" indent="0">
              <a:buNone/>
            </a:pPr>
            <a:endParaRPr lang="fr-FR" dirty="0">
              <a:solidFill>
                <a:schemeClr val="tx1"/>
              </a:solidFill>
            </a:endParaRPr>
          </a:p>
        </p:txBody>
      </p:sp>
      <p:sp>
        <p:nvSpPr>
          <p:cNvPr id="3" name="Title 2"/>
          <p:cNvSpPr>
            <a:spLocks noGrp="1"/>
          </p:cNvSpPr>
          <p:nvPr>
            <p:ph type="ctrTitle"/>
          </p:nvPr>
        </p:nvSpPr>
        <p:spPr>
          <a:xfrm>
            <a:off x="258501" y="344402"/>
            <a:ext cx="7943178" cy="387798"/>
          </a:xfrm>
        </p:spPr>
        <p:txBody>
          <a:bodyPr/>
          <a:lstStyle/>
          <a:p>
            <a:r>
              <a:rPr lang="en-US" dirty="0"/>
              <a:t>Creating Objects: Lists</a:t>
            </a:r>
          </a:p>
        </p:txBody>
      </p:sp>
    </p:spTree>
    <p:extLst>
      <p:ext uri="{BB962C8B-B14F-4D97-AF65-F5344CB8AC3E}">
        <p14:creationId xmlns:p14="http://schemas.microsoft.com/office/powerpoint/2010/main" val="488249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86149" y="1156318"/>
            <a:ext cx="8356990" cy="5504963"/>
          </a:xfrm>
        </p:spPr>
        <p:txBody>
          <a:bodyPr/>
          <a:lstStyle/>
          <a:p>
            <a:pPr>
              <a:lnSpc>
                <a:spcPct val="90000"/>
              </a:lnSpc>
              <a:buNone/>
            </a:pPr>
            <a:r>
              <a:rPr lang="en-US" dirty="0"/>
              <a:t>The function </a:t>
            </a:r>
            <a:r>
              <a:rPr lang="es-ES_tradnl" b="1" dirty="0" err="1">
                <a:solidFill>
                  <a:srgbClr val="4F81BD"/>
                </a:solidFill>
              </a:rPr>
              <a:t>class</a:t>
            </a:r>
            <a:r>
              <a:rPr lang="es-ES_tradnl" b="1" dirty="0">
                <a:solidFill>
                  <a:srgbClr val="4F81BD"/>
                </a:solidFill>
              </a:rPr>
              <a:t>() </a:t>
            </a:r>
            <a:r>
              <a:rPr lang="es-ES_tradnl" dirty="0" err="1"/>
              <a:t>is</a:t>
            </a:r>
            <a:r>
              <a:rPr lang="es-ES_tradnl" dirty="0"/>
              <a:t> </a:t>
            </a:r>
            <a:r>
              <a:rPr lang="es-ES_tradnl" dirty="0" err="1"/>
              <a:t>useful</a:t>
            </a:r>
            <a:r>
              <a:rPr lang="es-ES_tradnl" dirty="0"/>
              <a:t> </a:t>
            </a:r>
            <a:r>
              <a:rPr lang="es-ES_tradnl" dirty="0" err="1"/>
              <a:t>when</a:t>
            </a:r>
            <a:r>
              <a:rPr lang="es-ES_tradnl" dirty="0"/>
              <a:t> </a:t>
            </a:r>
            <a:r>
              <a:rPr lang="es-ES_tradnl" dirty="0" err="1"/>
              <a:t>we</a:t>
            </a:r>
            <a:r>
              <a:rPr lang="es-ES_tradnl" dirty="0"/>
              <a:t> are </a:t>
            </a:r>
            <a:r>
              <a:rPr lang="es-ES_tradnl" dirty="0" err="1"/>
              <a:t>not</a:t>
            </a:r>
            <a:r>
              <a:rPr lang="es-ES_tradnl" dirty="0"/>
              <a:t> </a:t>
            </a:r>
            <a:r>
              <a:rPr lang="es-ES_tradnl" dirty="0" err="1"/>
              <a:t>sure</a:t>
            </a:r>
            <a:r>
              <a:rPr lang="es-ES_tradnl" dirty="0"/>
              <a:t> </a:t>
            </a:r>
            <a:r>
              <a:rPr lang="es-ES_tradnl" dirty="0" err="1"/>
              <a:t>what</a:t>
            </a:r>
            <a:r>
              <a:rPr lang="es-ES_tradnl" dirty="0"/>
              <a:t> </a:t>
            </a:r>
            <a:r>
              <a:rPr lang="es-ES_tradnl" dirty="0" err="1"/>
              <a:t>kind</a:t>
            </a:r>
            <a:r>
              <a:rPr lang="es-ES_tradnl" dirty="0"/>
              <a:t> of </a:t>
            </a:r>
            <a:r>
              <a:rPr lang="es-ES_tradnl" dirty="0" err="1"/>
              <a:t>object</a:t>
            </a:r>
            <a:r>
              <a:rPr lang="es-ES_tradnl" dirty="0"/>
              <a:t> </a:t>
            </a:r>
            <a:r>
              <a:rPr lang="es-ES_tradnl" dirty="0" err="1"/>
              <a:t>we</a:t>
            </a:r>
            <a:r>
              <a:rPr lang="es-ES_tradnl" dirty="0"/>
              <a:t> are </a:t>
            </a:r>
            <a:r>
              <a:rPr lang="es-ES_tradnl" dirty="0" err="1"/>
              <a:t>dealing</a:t>
            </a:r>
            <a:r>
              <a:rPr lang="es-ES_tradnl" dirty="0"/>
              <a:t> </a:t>
            </a:r>
            <a:r>
              <a:rPr lang="es-ES_tradnl" dirty="0" err="1"/>
              <a:t>with</a:t>
            </a:r>
            <a:r>
              <a:rPr lang="es-ES_tradnl" dirty="0"/>
              <a:t>.</a:t>
            </a:r>
          </a:p>
          <a:p>
            <a:pPr>
              <a:lnSpc>
                <a:spcPct val="90000"/>
              </a:lnSpc>
              <a:buNone/>
            </a:pPr>
            <a:endParaRPr lang="es-ES_tradnl" dirty="0"/>
          </a:p>
          <a:p>
            <a:pPr>
              <a:lnSpc>
                <a:spcPct val="90000"/>
              </a:lnSpc>
            </a:pPr>
            <a:r>
              <a:rPr lang="es-ES_tradnl" dirty="0" err="1"/>
              <a:t>for</a:t>
            </a:r>
            <a:r>
              <a:rPr lang="es-ES_tradnl" dirty="0"/>
              <a:t> </a:t>
            </a:r>
            <a:r>
              <a:rPr lang="es-ES_tradnl" dirty="0" err="1">
                <a:solidFill>
                  <a:srgbClr val="4E81BD"/>
                </a:solidFill>
              </a:rPr>
              <a:t>vectors</a:t>
            </a:r>
            <a:r>
              <a:rPr lang="es-ES_tradnl" dirty="0"/>
              <a:t>, </a:t>
            </a:r>
            <a:r>
              <a:rPr lang="es-ES_tradnl" dirty="0" err="1"/>
              <a:t>returns</a:t>
            </a:r>
            <a:r>
              <a:rPr lang="es-ES_tradnl" dirty="0"/>
              <a:t> </a:t>
            </a:r>
            <a:r>
              <a:rPr lang="es-ES_tradnl" dirty="0" err="1"/>
              <a:t>the</a:t>
            </a:r>
            <a:r>
              <a:rPr lang="es-ES_tradnl" dirty="0"/>
              <a:t> </a:t>
            </a:r>
            <a:r>
              <a:rPr lang="es-ES_tradnl" dirty="0" err="1">
                <a:solidFill>
                  <a:srgbClr val="4E81BD"/>
                </a:solidFill>
              </a:rPr>
              <a:t>basic</a:t>
            </a:r>
            <a:r>
              <a:rPr lang="es-ES_tradnl" dirty="0">
                <a:solidFill>
                  <a:srgbClr val="4E81BD"/>
                </a:solidFill>
              </a:rPr>
              <a:t> data </a:t>
            </a:r>
            <a:r>
              <a:rPr lang="es-ES_tradnl" dirty="0" err="1">
                <a:solidFill>
                  <a:srgbClr val="4E81BD"/>
                </a:solidFill>
              </a:rPr>
              <a:t>type</a:t>
            </a:r>
            <a:r>
              <a:rPr lang="es-ES_tradnl" dirty="0">
                <a:solidFill>
                  <a:srgbClr val="4E81BD"/>
                </a:solidFill>
              </a:rPr>
              <a:t> </a:t>
            </a:r>
            <a:r>
              <a:rPr lang="es-ES_tradnl" dirty="0"/>
              <a:t>of </a:t>
            </a:r>
            <a:r>
              <a:rPr lang="es-ES_tradnl" dirty="0" err="1"/>
              <a:t>its</a:t>
            </a:r>
            <a:r>
              <a:rPr lang="es-ES_tradnl" dirty="0"/>
              <a:t> </a:t>
            </a:r>
            <a:r>
              <a:rPr lang="es-ES_tradnl" dirty="0" err="1"/>
              <a:t>elements</a:t>
            </a:r>
            <a:r>
              <a:rPr lang="es-ES_tradnl" dirty="0"/>
              <a:t> ("</a:t>
            </a:r>
            <a:r>
              <a:rPr lang="es-ES_tradnl" dirty="0" err="1"/>
              <a:t>numeric</a:t>
            </a:r>
            <a:r>
              <a:rPr lang="es-ES_tradnl" dirty="0"/>
              <a:t>", "</a:t>
            </a:r>
            <a:r>
              <a:rPr lang="es-ES_tradnl" dirty="0" err="1"/>
              <a:t>character</a:t>
            </a:r>
            <a:r>
              <a:rPr lang="es-ES_tradnl" dirty="0"/>
              <a:t>", "</a:t>
            </a:r>
            <a:r>
              <a:rPr lang="es-ES_tradnl" dirty="0" err="1"/>
              <a:t>logical</a:t>
            </a:r>
            <a:r>
              <a:rPr lang="es-ES_tradnl" dirty="0"/>
              <a:t>", …) </a:t>
            </a:r>
          </a:p>
          <a:p>
            <a:pPr marL="0" indent="0">
              <a:lnSpc>
                <a:spcPct val="90000"/>
              </a:lnSpc>
              <a:buNone/>
            </a:pPr>
            <a:endParaRPr lang="es-ES_tradnl" dirty="0"/>
          </a:p>
          <a:p>
            <a:pPr marL="266700" lvl="1" indent="0">
              <a:lnSpc>
                <a:spcPct val="90000"/>
              </a:lnSpc>
              <a:buNone/>
            </a:pPr>
            <a:r>
              <a:rPr lang="es-ES_tradnl" dirty="0"/>
              <a:t>	similar to </a:t>
            </a:r>
            <a:r>
              <a:rPr lang="es-ES_tradnl" dirty="0" err="1"/>
              <a:t>mode</a:t>
            </a:r>
            <a:r>
              <a:rPr lang="es-ES_tradnl" dirty="0"/>
              <a:t>() </a:t>
            </a:r>
            <a:r>
              <a:rPr lang="es-ES_tradnl" dirty="0" err="1"/>
              <a:t>but</a:t>
            </a:r>
            <a:r>
              <a:rPr lang="es-ES_tradnl" dirty="0"/>
              <a:t> </a:t>
            </a:r>
            <a:r>
              <a:rPr lang="es-ES_tradnl" dirty="0" err="1"/>
              <a:t>slightly</a:t>
            </a:r>
            <a:r>
              <a:rPr lang="es-ES_tradnl" dirty="0"/>
              <a:t> more fine-</a:t>
            </a:r>
            <a:r>
              <a:rPr lang="es-ES_tradnl" dirty="0" err="1"/>
              <a:t>grained</a:t>
            </a:r>
            <a:endParaRPr lang="es-ES_tradnl" dirty="0"/>
          </a:p>
          <a:p>
            <a:pPr marL="266700" lvl="1" indent="0">
              <a:lnSpc>
                <a:spcPct val="90000"/>
              </a:lnSpc>
              <a:buNone/>
            </a:pPr>
            <a:r>
              <a:rPr lang="es-ES_tradnl" dirty="0"/>
              <a:t>	- </a:t>
            </a:r>
            <a:r>
              <a:rPr lang="es-ES_tradnl" dirty="0" err="1"/>
              <a:t>recognizes</a:t>
            </a:r>
            <a:r>
              <a:rPr lang="es-ES_tradnl" dirty="0"/>
              <a:t> "</a:t>
            </a:r>
            <a:r>
              <a:rPr lang="es-ES_tradnl" dirty="0" err="1"/>
              <a:t>integer</a:t>
            </a:r>
            <a:r>
              <a:rPr lang="es-ES_tradnl" dirty="0"/>
              <a:t>" as </a:t>
            </a:r>
            <a:r>
              <a:rPr lang="es-ES_tradnl" dirty="0" err="1"/>
              <a:t>different</a:t>
            </a:r>
            <a:r>
              <a:rPr lang="es-ES_tradnl" dirty="0"/>
              <a:t> </a:t>
            </a:r>
            <a:r>
              <a:rPr lang="es-ES_tradnl" dirty="0" err="1"/>
              <a:t>from</a:t>
            </a:r>
            <a:r>
              <a:rPr lang="es-ES_tradnl" dirty="0"/>
              <a:t> "</a:t>
            </a:r>
            <a:r>
              <a:rPr lang="es-ES_tradnl" dirty="0" err="1"/>
              <a:t>numeric</a:t>
            </a:r>
            <a:r>
              <a:rPr lang="es-ES_tradnl" dirty="0"/>
              <a:t>"</a:t>
            </a:r>
          </a:p>
          <a:p>
            <a:pPr marL="266700" lvl="1" indent="0">
              <a:lnSpc>
                <a:spcPct val="90000"/>
              </a:lnSpc>
              <a:buNone/>
            </a:pPr>
            <a:r>
              <a:rPr lang="es-ES_tradnl" dirty="0"/>
              <a:t>	- </a:t>
            </a:r>
            <a:r>
              <a:rPr lang="es-ES_tradnl" dirty="0" err="1"/>
              <a:t>recognizes</a:t>
            </a:r>
            <a:r>
              <a:rPr lang="es-ES_tradnl" dirty="0"/>
              <a:t> </a:t>
            </a:r>
            <a:r>
              <a:rPr lang="es-ES_tradnl" dirty="0" err="1"/>
              <a:t>factors</a:t>
            </a:r>
            <a:r>
              <a:rPr lang="es-ES_tradnl" dirty="0"/>
              <a:t> (</a:t>
            </a:r>
            <a:r>
              <a:rPr lang="es-ES_tradnl" dirty="0" err="1"/>
              <a:t>categorical</a:t>
            </a:r>
            <a:r>
              <a:rPr lang="es-ES_tradnl" dirty="0"/>
              <a:t> variables)	</a:t>
            </a:r>
          </a:p>
          <a:p>
            <a:pPr marL="0" indent="0">
              <a:lnSpc>
                <a:spcPct val="90000"/>
              </a:lnSpc>
              <a:buNone/>
            </a:pPr>
            <a:endParaRPr lang="es-ES_tradnl" dirty="0"/>
          </a:p>
          <a:p>
            <a:pPr>
              <a:lnSpc>
                <a:spcPct val="90000"/>
              </a:lnSpc>
            </a:pPr>
            <a:r>
              <a:rPr lang="es-ES_tradnl" dirty="0" err="1"/>
              <a:t>for</a:t>
            </a:r>
            <a:r>
              <a:rPr lang="es-ES_tradnl" dirty="0"/>
              <a:t> </a:t>
            </a:r>
            <a:r>
              <a:rPr lang="es-ES_tradnl" dirty="0" err="1"/>
              <a:t>all</a:t>
            </a:r>
            <a:r>
              <a:rPr lang="es-ES_tradnl" dirty="0"/>
              <a:t> </a:t>
            </a:r>
            <a:r>
              <a:rPr lang="es-ES_tradnl" dirty="0" err="1">
                <a:solidFill>
                  <a:srgbClr val="4E81BD"/>
                </a:solidFill>
              </a:rPr>
              <a:t>other</a:t>
            </a:r>
            <a:r>
              <a:rPr lang="es-ES_tradnl" dirty="0">
                <a:solidFill>
                  <a:srgbClr val="4E81BD"/>
                </a:solidFill>
              </a:rPr>
              <a:t> </a:t>
            </a:r>
            <a:r>
              <a:rPr lang="es-ES_tradnl" dirty="0" err="1">
                <a:solidFill>
                  <a:srgbClr val="4E81BD"/>
                </a:solidFill>
              </a:rPr>
              <a:t>objects</a:t>
            </a:r>
            <a:r>
              <a:rPr lang="es-ES_tradnl" dirty="0">
                <a:solidFill>
                  <a:srgbClr val="4E81BD"/>
                </a:solidFill>
              </a:rPr>
              <a:t> </a:t>
            </a:r>
            <a:r>
              <a:rPr lang="es-ES_tradnl" dirty="0" err="1"/>
              <a:t>covered</a:t>
            </a:r>
            <a:r>
              <a:rPr lang="es-ES_tradnl" dirty="0"/>
              <a:t> </a:t>
            </a:r>
            <a:r>
              <a:rPr lang="es-ES_tradnl" dirty="0" err="1"/>
              <a:t>on</a:t>
            </a:r>
            <a:r>
              <a:rPr lang="es-ES_tradnl" dirty="0"/>
              <a:t> </a:t>
            </a:r>
            <a:r>
              <a:rPr lang="es-ES_tradnl" dirty="0" err="1"/>
              <a:t>previous</a:t>
            </a:r>
            <a:r>
              <a:rPr lang="es-ES_tradnl" dirty="0"/>
              <a:t> </a:t>
            </a:r>
            <a:r>
              <a:rPr lang="es-ES_tradnl" dirty="0" err="1"/>
              <a:t>slide</a:t>
            </a:r>
            <a:r>
              <a:rPr lang="es-ES_tradnl" dirty="0"/>
              <a:t>, </a:t>
            </a:r>
            <a:r>
              <a:rPr lang="es-ES_tradnl" dirty="0" err="1"/>
              <a:t>returns</a:t>
            </a:r>
            <a:r>
              <a:rPr lang="es-ES_tradnl" dirty="0"/>
              <a:t> </a:t>
            </a:r>
            <a:r>
              <a:rPr lang="es-ES_tradnl" dirty="0" err="1"/>
              <a:t>their</a:t>
            </a:r>
            <a:r>
              <a:rPr lang="es-ES_tradnl" dirty="0"/>
              <a:t> </a:t>
            </a:r>
            <a:r>
              <a:rPr lang="es-ES_tradnl" dirty="0" err="1">
                <a:solidFill>
                  <a:srgbClr val="4E81BD"/>
                </a:solidFill>
              </a:rPr>
              <a:t>class</a:t>
            </a:r>
            <a:r>
              <a:rPr lang="es-ES_tradnl" dirty="0">
                <a:solidFill>
                  <a:srgbClr val="4E81BD"/>
                </a:solidFill>
              </a:rPr>
              <a:t> </a:t>
            </a:r>
            <a:r>
              <a:rPr lang="es-ES_tradnl" dirty="0"/>
              <a:t>("</a:t>
            </a:r>
            <a:r>
              <a:rPr lang="es-ES_tradnl" dirty="0" err="1"/>
              <a:t>matrix</a:t>
            </a:r>
            <a:r>
              <a:rPr lang="es-ES_tradnl" dirty="0"/>
              <a:t>", "</a:t>
            </a:r>
            <a:r>
              <a:rPr lang="es-ES_tradnl" dirty="0" err="1"/>
              <a:t>data.frame</a:t>
            </a:r>
            <a:r>
              <a:rPr lang="es-ES_tradnl" dirty="0"/>
              <a:t>", "</a:t>
            </a:r>
            <a:r>
              <a:rPr lang="es-ES_tradnl" dirty="0" err="1"/>
              <a:t>list</a:t>
            </a:r>
            <a:r>
              <a:rPr lang="es-ES_tradnl" dirty="0"/>
              <a:t>", "</a:t>
            </a:r>
            <a:r>
              <a:rPr lang="es-ES_tradnl" dirty="0" err="1"/>
              <a:t>function</a:t>
            </a:r>
            <a:r>
              <a:rPr lang="es-ES_tradnl" dirty="0"/>
              <a:t>", ...)</a:t>
            </a:r>
          </a:p>
          <a:p>
            <a:pPr>
              <a:lnSpc>
                <a:spcPct val="90000"/>
              </a:lnSpc>
              <a:buFontTx/>
              <a:buNone/>
            </a:pPr>
            <a:endParaRPr lang="en-US" sz="2600" b="1" dirty="0"/>
          </a:p>
          <a:p>
            <a:pPr>
              <a:lnSpc>
                <a:spcPct val="90000"/>
              </a:lnSpc>
              <a:buFontTx/>
              <a:buNone/>
            </a:pPr>
            <a:endParaRPr lang="en-US" sz="2400" b="1" dirty="0"/>
          </a:p>
        </p:txBody>
      </p:sp>
      <p:sp>
        <p:nvSpPr>
          <p:cNvPr id="14338" name="Rectangle 2"/>
          <p:cNvSpPr>
            <a:spLocks noGrp="1" noChangeArrowheads="1"/>
          </p:cNvSpPr>
          <p:nvPr>
            <p:ph type="ctrTitle"/>
          </p:nvPr>
        </p:nvSpPr>
        <p:spPr>
          <a:xfrm>
            <a:off x="258501" y="344402"/>
            <a:ext cx="7943178" cy="387798"/>
          </a:xfrm>
        </p:spPr>
        <p:txBody>
          <a:bodyPr/>
          <a:lstStyle/>
          <a:p>
            <a:r>
              <a:rPr lang="en-US" dirty="0"/>
              <a:t>Detecting Data Types and Object Classes</a:t>
            </a:r>
            <a:endParaRPr lang="en-US" dirty="0">
              <a:solidFill>
                <a:srgbClr val="FF0000"/>
              </a:solidFill>
            </a:endParaRPr>
          </a:p>
        </p:txBody>
      </p:sp>
    </p:spTree>
    <p:extLst>
      <p:ext uri="{BB962C8B-B14F-4D97-AF65-F5344CB8AC3E}">
        <p14:creationId xmlns:p14="http://schemas.microsoft.com/office/powerpoint/2010/main" val="114016364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Data Elements</a:t>
            </a:r>
          </a:p>
        </p:txBody>
      </p:sp>
      <p:sp>
        <p:nvSpPr>
          <p:cNvPr id="4" name="Content Placeholder 1"/>
          <p:cNvSpPr>
            <a:spLocks noGrp="1"/>
          </p:cNvSpPr>
          <p:nvPr>
            <p:ph idx="1"/>
          </p:nvPr>
        </p:nvSpPr>
        <p:spPr>
          <a:xfrm>
            <a:off x="295780" y="831932"/>
            <a:ext cx="8356990" cy="5573068"/>
          </a:xfrm>
        </p:spPr>
        <p:txBody>
          <a:bodyPr anchor="ctr"/>
          <a:lstStyle/>
          <a:p>
            <a:pPr marL="0" lvl="1" indent="0">
              <a:buNone/>
            </a:pPr>
            <a:r>
              <a:rPr lang="en-US" b="1" dirty="0"/>
              <a:t>matrix:</a:t>
            </a:r>
          </a:p>
          <a:p>
            <a:pPr marL="0" lvl="1" indent="0">
              <a:buNone/>
            </a:pPr>
            <a:r>
              <a:rPr lang="en-US" sz="1800" dirty="0">
                <a:solidFill>
                  <a:srgbClr val="4F81BD"/>
                </a:solidFill>
                <a:latin typeface="Lucida Console" panose="020B0609040504020204" pitchFamily="49" charset="0"/>
                <a:ea typeface="Courier" charset="0"/>
                <a:cs typeface="Courier" charset="0"/>
              </a:rPr>
              <a:t>&gt;m[2,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&gt;m[1:3, ]	</a:t>
            </a:r>
            <a:r>
              <a:rPr lang="en-US" sz="1800" dirty="0">
                <a:solidFill>
                  <a:schemeClr val="accent3">
                    <a:lumMod val="50000"/>
                  </a:schemeClr>
                </a:solidFill>
                <a:latin typeface="Lucida Console" panose="020B0609040504020204" pitchFamily="49" charset="0"/>
                <a:ea typeface="Courier" charset="0"/>
                <a:cs typeface="Courier" charset="0"/>
              </a:rPr>
              <a:t># gets rows 1,2,3 </a:t>
            </a:r>
          </a:p>
          <a:p>
            <a:pPr marL="0" lvl="1" indent="0">
              <a:buNone/>
            </a:pPr>
            <a:r>
              <a:rPr lang="en-US" sz="1800" dirty="0">
                <a:solidFill>
                  <a:srgbClr val="4F81BD"/>
                </a:solidFill>
                <a:latin typeface="Lucida Console" panose="020B0609040504020204" pitchFamily="49" charset="0"/>
                <a:ea typeface="Courier" charset="0"/>
                <a:cs typeface="Courier" charset="0"/>
              </a:rPr>
              <a:t>&gt;m[, c(1,4)] </a:t>
            </a:r>
            <a:r>
              <a:rPr lang="en-US" sz="1800" dirty="0">
                <a:solidFill>
                  <a:schemeClr val="accent3">
                    <a:lumMod val="50000"/>
                  </a:schemeClr>
                </a:solidFill>
                <a:latin typeface="Lucida Console" panose="020B0609040504020204" pitchFamily="49" charset="0"/>
                <a:ea typeface="Courier" charset="0"/>
                <a:cs typeface="Courier" charset="0"/>
              </a:rPr>
              <a:t># gets columns 1 and 4</a:t>
            </a:r>
          </a:p>
          <a:p>
            <a:pPr marL="0" lvl="1" indent="0">
              <a:buNone/>
            </a:pPr>
            <a:endParaRPr lang="en-US" b="1" dirty="0"/>
          </a:p>
          <a:p>
            <a:pPr marL="0" lvl="1" indent="0">
              <a:buNone/>
            </a:pPr>
            <a:r>
              <a:rPr lang="en-US" b="1" dirty="0"/>
              <a:t>data frame:</a:t>
            </a:r>
          </a:p>
          <a:p>
            <a:pPr marL="0" lvl="1" indent="0">
              <a:buNone/>
            </a:pPr>
            <a:r>
              <a:rPr lang="en-US" sz="1800" dirty="0">
                <a:solidFill>
                  <a:srgbClr val="4F81BD"/>
                </a:solidFill>
                <a:latin typeface="Lucida Console" panose="020B0609040504020204" pitchFamily="49" charset="0"/>
                <a:ea typeface="Courier" charset="0"/>
                <a:cs typeface="Courier" charset="0"/>
              </a:rPr>
              <a:t>&gt;poets[2, 2]      </a:t>
            </a:r>
            <a:r>
              <a:rPr lang="en-US" sz="1800" dirty="0">
                <a:solidFill>
                  <a:schemeClr val="accent3">
                    <a:lumMod val="50000"/>
                  </a:schemeClr>
                </a:solidFill>
                <a:latin typeface="Lucida Console" panose="020B0609040504020204" pitchFamily="49" charset="0"/>
                <a:ea typeface="Courier" charset="0"/>
                <a:cs typeface="Courier" charset="0"/>
              </a:rPr>
              <a:t># gets the element on row 2 in column 2</a:t>
            </a:r>
          </a:p>
          <a:p>
            <a:pPr marL="0" lvl="1" indent="0">
              <a:buNone/>
            </a:pPr>
            <a:r>
              <a:rPr lang="en-US" sz="1800" dirty="0">
                <a:solidFill>
                  <a:srgbClr val="4F81BD"/>
                </a:solidFill>
                <a:latin typeface="Lucida Console" panose="020B0609040504020204" pitchFamily="49" charset="0"/>
                <a:ea typeface="Courier" charset="0"/>
                <a:cs typeface="Courier" charset="0"/>
              </a:rPr>
              <a:t>&gt;poets[, c(1,3)]  </a:t>
            </a:r>
            <a:r>
              <a:rPr lang="en-US" sz="1800" dirty="0">
                <a:solidFill>
                  <a:schemeClr val="accent3">
                    <a:lumMod val="50000"/>
                  </a:schemeClr>
                </a:solidFill>
                <a:latin typeface="Lucida Console" panose="020B0609040504020204" pitchFamily="49" charset="0"/>
                <a:ea typeface="Courier" charset="0"/>
                <a:cs typeface="Courier" charset="0"/>
              </a:rPr>
              <a:t># gets columns 1 and 3</a:t>
            </a:r>
          </a:p>
          <a:p>
            <a:pPr marL="0" lvl="1" indent="0">
              <a:buNone/>
            </a:pPr>
            <a:r>
              <a:rPr lang="en-US" sz="1800" dirty="0">
                <a:solidFill>
                  <a:srgbClr val="4F81BD"/>
                </a:solidFill>
                <a:latin typeface="Lucida Console" panose="020B0609040504020204" pitchFamily="49" charset="0"/>
                <a:ea typeface="Courier" charset="0"/>
                <a:cs typeface="Courier" charset="0"/>
              </a:rPr>
              <a:t>&gt;poets[, c("name", "</a:t>
            </a:r>
            <a:r>
              <a:rPr lang="en-US" sz="1800" dirty="0" err="1">
                <a:solidFill>
                  <a:srgbClr val="4F81BD"/>
                </a:solidFill>
                <a:latin typeface="Lucida Console" panose="020B0609040504020204" pitchFamily="49" charset="0"/>
                <a:ea typeface="Courier" charset="0"/>
                <a:cs typeface="Courier" charset="0"/>
              </a:rPr>
              <a:t>reader_rating</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columns "name" </a:t>
            </a:r>
          </a:p>
          <a:p>
            <a:pPr marL="0" lvl="1" indent="0">
              <a:spcBef>
                <a:spcPts val="0"/>
              </a:spcBef>
              <a:buNone/>
            </a:pPr>
            <a:r>
              <a:rPr lang="en-US" sz="1800" dirty="0">
                <a:solidFill>
                  <a:schemeClr val="accent3">
                    <a:lumMod val="50000"/>
                  </a:schemeClr>
                </a:solidFill>
                <a:latin typeface="Lucida Console" panose="020B0609040504020204" pitchFamily="49" charset="0"/>
                <a:ea typeface="Courier" charset="0"/>
                <a:cs typeface="Courier" charset="0"/>
              </a:rPr>
              <a:t>					 #  and "</a:t>
            </a:r>
            <a:r>
              <a:rPr lang="en-US" sz="1800" dirty="0" err="1">
                <a:solidFill>
                  <a:schemeClr val="accent3">
                    <a:lumMod val="50000"/>
                  </a:schemeClr>
                </a:solidFill>
                <a:latin typeface="Lucida Console" panose="020B0609040504020204" pitchFamily="49" charset="0"/>
                <a:ea typeface="Courier" charset="0"/>
                <a:cs typeface="Courier" charset="0"/>
              </a:rPr>
              <a:t>reader_rating</a:t>
            </a:r>
            <a:r>
              <a:rPr lang="en-US"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poets</a:t>
            </a:r>
            <a:r>
              <a:rPr lang="en-US" sz="1800" dirty="0" err="1">
                <a:solidFill>
                  <a:srgbClr val="E60003"/>
                </a:solidFill>
                <a:latin typeface="Lucida Console" panose="020B0609040504020204" pitchFamily="49" charset="0"/>
                <a:ea typeface="Courier" charset="0"/>
                <a:cs typeface="Courier" charset="0"/>
              </a:rPr>
              <a:t>$</a:t>
            </a:r>
            <a:r>
              <a:rPr lang="en-US" sz="1800" dirty="0" err="1">
                <a:solidFill>
                  <a:srgbClr val="4F81BD"/>
                </a:solidFill>
                <a:latin typeface="Lucida Console" panose="020B0609040504020204" pitchFamily="49" charset="0"/>
                <a:ea typeface="Courier" charset="0"/>
                <a:cs typeface="Courier" charset="0"/>
              </a:rPr>
              <a:t>name</a:t>
            </a:r>
            <a:r>
              <a:rPr lang="en-US" sz="1800" dirty="0">
                <a:solidFill>
                  <a:srgbClr val="4F81BD"/>
                </a:solidFill>
                <a:latin typeface="Lucida Console" panose="020B0609040504020204" pitchFamily="49" charset="0"/>
                <a:ea typeface="Courier" charset="0"/>
                <a:cs typeface="Courier" charset="0"/>
              </a:rPr>
              <a:t>       </a:t>
            </a:r>
            <a:r>
              <a:rPr lang="en-US" sz="1800" dirty="0">
                <a:solidFill>
                  <a:schemeClr val="accent3">
                    <a:lumMod val="50000"/>
                  </a:schemeClr>
                </a:solidFill>
                <a:latin typeface="Lucida Console" panose="020B0609040504020204" pitchFamily="49" charset="0"/>
                <a:ea typeface="Courier" charset="0"/>
                <a:cs typeface="Courier" charset="0"/>
              </a:rPr>
              <a:t># gets column "name"</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&gt;l</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1</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first </a:t>
            </a:r>
            <a:r>
              <a:rPr lang="fr-FR" sz="1800" dirty="0" err="1">
                <a:solidFill>
                  <a:schemeClr val="accent3">
                    <a:lumMod val="50000"/>
                  </a:schemeClr>
                </a:solidFill>
                <a:latin typeface="Lucida Console" panose="020B0609040504020204" pitchFamily="49" charset="0"/>
                <a:ea typeface="Courier" charset="0"/>
                <a:cs typeface="Courier" charset="0"/>
              </a:rPr>
              <a:t>object</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E60003"/>
                </a:solidFill>
                <a:latin typeface="Lucida Console" panose="020B0609040504020204" pitchFamily="49" charset="0"/>
                <a:ea typeface="Courier" charset="0"/>
                <a:cs typeface="Courier" charset="0"/>
              </a:rPr>
              <a:t>[[</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a:t>
            </a:r>
            <a:r>
              <a:rPr lang="fr-FR" sz="1800" dirty="0">
                <a:solidFill>
                  <a:srgbClr val="E60003"/>
                </a:solidFill>
                <a:latin typeface="Lucida Console" panose="020B0609040504020204" pitchFamily="49" charset="0"/>
                <a:ea typeface="Courier" charset="0"/>
                <a:cs typeface="Courier" charset="0"/>
              </a:rPr>
              <a: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l_with_names</a:t>
            </a:r>
            <a:r>
              <a:rPr lang="fr-FR" sz="1800" dirty="0" err="1">
                <a:solidFill>
                  <a:srgbClr val="E60003"/>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myvec</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object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named</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myvec</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too</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endParaRPr lang="fr-FR" dirty="0">
              <a:solidFill>
                <a:schemeClr val="tx1"/>
              </a:solidFill>
            </a:endParaRPr>
          </a:p>
        </p:txBody>
      </p:sp>
    </p:spTree>
    <p:extLst>
      <p:ext uri="{BB962C8B-B14F-4D97-AF65-F5344CB8AC3E}">
        <p14:creationId xmlns:p14="http://schemas.microsoft.com/office/powerpoint/2010/main" val="1111049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8501" y="344402"/>
            <a:ext cx="7943178" cy="387798"/>
          </a:xfrm>
        </p:spPr>
        <p:txBody>
          <a:bodyPr/>
          <a:lstStyle/>
          <a:p>
            <a:r>
              <a:rPr lang="en-US" dirty="0"/>
              <a:t>Accessing Names of Data Elements</a:t>
            </a:r>
          </a:p>
        </p:txBody>
      </p:sp>
      <p:sp>
        <p:nvSpPr>
          <p:cNvPr id="4" name="Content Placeholder 1"/>
          <p:cNvSpPr>
            <a:spLocks noGrp="1"/>
          </p:cNvSpPr>
          <p:nvPr>
            <p:ph idx="1"/>
          </p:nvPr>
        </p:nvSpPr>
        <p:spPr>
          <a:xfrm>
            <a:off x="329497" y="906109"/>
            <a:ext cx="8364128" cy="5573068"/>
          </a:xfrm>
        </p:spPr>
        <p:txBody>
          <a:bodyPr anchor="ctr"/>
          <a:lstStyle/>
          <a:p>
            <a:pPr marL="0" lvl="1" indent="0">
              <a:buNone/>
            </a:pPr>
            <a:r>
              <a:rPr lang="en-US" b="1" dirty="0"/>
              <a:t>matrix and data frame:</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row names </a:t>
            </a:r>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colnames</a:t>
            </a:r>
            <a:r>
              <a:rPr lang="en-US" sz="1800" dirty="0">
                <a:solidFill>
                  <a:srgbClr val="4F81BD"/>
                </a:solidFill>
                <a:latin typeface="Lucida Console" panose="020B0609040504020204" pitchFamily="49" charset="0"/>
                <a:ea typeface="Courier" charset="0"/>
                <a:cs typeface="Courier" charset="0"/>
              </a:rPr>
              <a:t>(poets)	</a:t>
            </a:r>
            <a:r>
              <a:rPr lang="en-US" sz="1800" dirty="0">
                <a:solidFill>
                  <a:schemeClr val="accent3">
                    <a:lumMod val="50000"/>
                  </a:schemeClr>
                </a:solidFill>
                <a:latin typeface="Lucida Console" panose="020B0609040504020204" pitchFamily="49" charset="0"/>
                <a:ea typeface="Courier" charset="0"/>
                <a:cs typeface="Courier" charset="0"/>
              </a:rPr>
              <a:t># gets the column names</a:t>
            </a:r>
          </a:p>
          <a:p>
            <a:pPr marL="0" lvl="1" indent="0">
              <a:buNone/>
            </a:pPr>
            <a:endParaRPr lang="en-US" b="1" dirty="0"/>
          </a:p>
          <a:p>
            <a:pPr marL="0" lvl="1" indent="0">
              <a:buNone/>
            </a:pPr>
            <a:r>
              <a:rPr lang="en-US" sz="1800" dirty="0">
                <a:solidFill>
                  <a:srgbClr val="4F81BD"/>
                </a:solidFill>
                <a:latin typeface="Lucida Console" panose="020B0609040504020204" pitchFamily="49" charset="0"/>
                <a:ea typeface="Courier" charset="0"/>
                <a:cs typeface="Courier" charset="0"/>
              </a:rPr>
              <a:t>&gt;</a:t>
            </a:r>
            <a:r>
              <a:rPr lang="en-US" sz="1800" dirty="0" err="1">
                <a:solidFill>
                  <a:srgbClr val="4F81BD"/>
                </a:solidFill>
                <a:latin typeface="Lucida Console" panose="020B0609040504020204" pitchFamily="49" charset="0"/>
                <a:ea typeface="Courier" charset="0"/>
                <a:cs typeface="Courier" charset="0"/>
              </a:rPr>
              <a:t>rownames</a:t>
            </a:r>
            <a:r>
              <a:rPr lang="en-US" sz="1800" dirty="0">
                <a:solidFill>
                  <a:srgbClr val="4F81BD"/>
                </a:solidFill>
                <a:latin typeface="Lucida Console" panose="020B0609040504020204" pitchFamily="49" charset="0"/>
                <a:ea typeface="Courier" charset="0"/>
                <a:cs typeface="Courier" charset="0"/>
              </a:rPr>
              <a:t>(poets) &lt;- c("J", "C", "H") </a:t>
            </a:r>
            <a:r>
              <a:rPr lang="en-US" sz="1800" dirty="0">
                <a:solidFill>
                  <a:schemeClr val="accent3">
                    <a:lumMod val="50000"/>
                  </a:schemeClr>
                </a:solidFill>
                <a:latin typeface="Lucida Console" panose="020B0609040504020204" pitchFamily="49" charset="0"/>
                <a:ea typeface="Courier" charset="0"/>
                <a:cs typeface="Courier" charset="0"/>
              </a:rPr>
              <a:t># overwrites row names</a:t>
            </a:r>
          </a:p>
          <a:p>
            <a:pPr marL="0" lvl="1" indent="0">
              <a:buNone/>
            </a:pPr>
            <a:endParaRPr lang="en-US" dirty="0"/>
          </a:p>
          <a:p>
            <a:pPr marL="0" lvl="1" indent="0">
              <a:buNone/>
            </a:pPr>
            <a:r>
              <a:rPr lang="fr-FR" b="1" dirty="0" err="1">
                <a:solidFill>
                  <a:schemeClr val="tx1"/>
                </a:solidFill>
              </a:rPr>
              <a:t>list</a:t>
            </a:r>
            <a:r>
              <a:rPr lang="fr-FR" b="1" dirty="0">
                <a:solidFill>
                  <a:schemeClr val="tx1"/>
                </a:solidFill>
              </a:rPr>
              <a:t>:</a:t>
            </a: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gets</a:t>
            </a:r>
            <a:r>
              <a:rPr lang="fr-FR" sz="1800" dirty="0">
                <a:solidFill>
                  <a:schemeClr val="accent3">
                    <a:lumMod val="50000"/>
                  </a:schemeClr>
                </a:solidFill>
                <a:latin typeface="Lucida Console" panose="020B0609040504020204" pitchFamily="49" charset="0"/>
                <a:ea typeface="Courier" charset="0"/>
                <a:cs typeface="Courier" charset="0"/>
              </a:rPr>
              <a:t> the </a:t>
            </a:r>
            <a:r>
              <a:rPr lang="fr-FR" sz="1800" dirty="0" err="1">
                <a:solidFill>
                  <a:schemeClr val="accent3">
                    <a:lumMod val="50000"/>
                  </a:schemeClr>
                </a:solidFill>
                <a:latin typeface="Lucida Console" panose="020B0609040504020204" pitchFamily="49" charset="0"/>
                <a:ea typeface="Courier" charset="0"/>
                <a:cs typeface="Courier" charset="0"/>
              </a:rPr>
              <a:t>list</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elements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a:p>
            <a:pPr marL="0" lvl="1" indent="0">
              <a:buNone/>
            </a:pPr>
            <a:r>
              <a:rPr lang="fr-FR" sz="1800" dirty="0">
                <a:solidFill>
                  <a:srgbClr val="4F81BD"/>
                </a:solidFill>
                <a:latin typeface="Lucida Console" panose="020B0609040504020204" pitchFamily="49" charset="0"/>
                <a:ea typeface="Courier" charset="0"/>
                <a:cs typeface="Courier" charset="0"/>
              </a:rPr>
              <a:t>&gt;</a:t>
            </a:r>
            <a:r>
              <a:rPr lang="fr-FR" sz="1800" dirty="0" err="1">
                <a:solidFill>
                  <a:srgbClr val="4F81BD"/>
                </a:solidFill>
                <a:latin typeface="Lucida Console" panose="020B0609040504020204" pitchFamily="49" charset="0"/>
                <a:ea typeface="Courier" charset="0"/>
                <a:cs typeface="Courier" charset="0"/>
              </a:rPr>
              <a:t>names</a:t>
            </a:r>
            <a:r>
              <a:rPr lang="fr-FR" sz="1800" dirty="0">
                <a:solidFill>
                  <a:srgbClr val="4F81BD"/>
                </a:solidFill>
                <a:latin typeface="Lucida Console" panose="020B0609040504020204" pitchFamily="49" charset="0"/>
                <a:ea typeface="Courier" charset="0"/>
                <a:cs typeface="Courier" charset="0"/>
              </a:rPr>
              <a:t>(</a:t>
            </a:r>
            <a:r>
              <a:rPr lang="fr-FR" sz="1800" dirty="0" err="1">
                <a:solidFill>
                  <a:srgbClr val="4F81BD"/>
                </a:solidFill>
                <a:latin typeface="Lucida Console" panose="020B0609040504020204" pitchFamily="49" charset="0"/>
                <a:ea typeface="Courier" charset="0"/>
                <a:cs typeface="Courier" charset="0"/>
              </a:rPr>
              <a:t>l_with_names</a:t>
            </a:r>
            <a:r>
              <a:rPr lang="fr-FR" sz="1800" dirty="0">
                <a:solidFill>
                  <a:srgbClr val="4F81BD"/>
                </a:solidFill>
                <a:latin typeface="Lucida Console" panose="020B0609040504020204" pitchFamily="49" charset="0"/>
                <a:ea typeface="Courier" charset="0"/>
                <a:cs typeface="Courier" charset="0"/>
              </a:rPr>
              <a:t>) &lt;- c("A", "B", "C") </a:t>
            </a:r>
            <a:r>
              <a:rPr lang="fr-FR"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overwrites</a:t>
            </a:r>
            <a:r>
              <a:rPr lang="fr-FR" sz="1800" dirty="0">
                <a:solidFill>
                  <a:schemeClr val="accent3">
                    <a:lumMod val="50000"/>
                  </a:schemeClr>
                </a:solidFill>
                <a:latin typeface="Lucida Console" panose="020B0609040504020204" pitchFamily="49" charset="0"/>
                <a:ea typeface="Courier" charset="0"/>
                <a:cs typeface="Courier" charset="0"/>
              </a:rPr>
              <a:t> </a:t>
            </a:r>
            <a:r>
              <a:rPr lang="fr-FR" sz="1800" dirty="0" err="1">
                <a:solidFill>
                  <a:schemeClr val="accent3">
                    <a:lumMod val="50000"/>
                  </a:schemeClr>
                </a:solidFill>
                <a:latin typeface="Lucida Console" panose="020B0609040504020204" pitchFamily="49" charset="0"/>
                <a:ea typeface="Courier" charset="0"/>
                <a:cs typeface="Courier" charset="0"/>
              </a:rPr>
              <a:t>names</a:t>
            </a:r>
            <a:endParaRPr lang="fr-FR" sz="1800" dirty="0">
              <a:solidFill>
                <a:schemeClr val="accent3">
                  <a:lumMod val="50000"/>
                </a:schemeClr>
              </a:solidFill>
              <a:latin typeface="Lucida Console" panose="020B0609040504020204" pitchFamily="49" charset="0"/>
              <a:ea typeface="Courier" charset="0"/>
              <a:cs typeface="Courier" charset="0"/>
            </a:endParaRPr>
          </a:p>
        </p:txBody>
      </p:sp>
    </p:spTree>
    <p:extLst>
      <p:ext uri="{BB962C8B-B14F-4D97-AF65-F5344CB8AC3E}">
        <p14:creationId xmlns:p14="http://schemas.microsoft.com/office/powerpoint/2010/main" val="361136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CustomShape 1"/>
          <p:cNvSpPr/>
          <p:nvPr/>
        </p:nvSpPr>
        <p:spPr>
          <a:xfrm>
            <a:off x="258480" y="216720"/>
            <a:ext cx="8634960" cy="6376680"/>
          </a:xfrm>
          <a:prstGeom prst="rect">
            <a:avLst/>
          </a:prstGeom>
          <a:noFill/>
          <a:ln w="25560">
            <a:noFill/>
          </a:ln>
        </p:spPr>
        <p:style>
          <a:lnRef idx="0">
            <a:scrgbClr r="0" g="0" b="0"/>
          </a:lnRef>
          <a:fillRef idx="0">
            <a:scrgbClr r="0" g="0" b="0"/>
          </a:fillRef>
          <a:effectRef idx="0">
            <a:scrgbClr r="0" g="0" b="0"/>
          </a:effectRef>
          <a:fontRef idx="minor"/>
        </p:style>
      </p:sp>
      <p:sp>
        <p:nvSpPr>
          <p:cNvPr id="854" name="CustomShape 2"/>
          <p:cNvSpPr/>
          <p:nvPr/>
        </p:nvSpPr>
        <p:spPr>
          <a:xfrm>
            <a:off x="191880" y="704160"/>
            <a:ext cx="8853480" cy="6540840"/>
          </a:xfrm>
          <a:prstGeom prst="rect">
            <a:avLst/>
          </a:prstGeom>
          <a:noFill/>
          <a:ln>
            <a:noFill/>
          </a:ln>
        </p:spPr>
        <p:style>
          <a:lnRef idx="0">
            <a:scrgbClr r="0" g="0" b="0"/>
          </a:lnRef>
          <a:fillRef idx="0">
            <a:scrgbClr r="0" g="0" b="0"/>
          </a:fillRef>
          <a:effectRef idx="0">
            <a:scrgbClr r="0" g="0" b="0"/>
          </a:effectRef>
          <a:fontRef idx="minor"/>
        </p:style>
        <p:txBody>
          <a:bodyPr lIns="0" tIns="0" rIns="0" bIns="0" anchor="t"/>
          <a:lstStyle/>
          <a:p>
            <a:pPr marL="635">
              <a:spcBef>
                <a:spcPts val="400"/>
              </a:spcBef>
              <a:buClr>
                <a:srgbClr val="262626"/>
              </a:buClr>
            </a:pPr>
            <a:r>
              <a:rPr lang="de-CH" sz="2000" spc="-1" dirty="0">
                <a:solidFill>
                  <a:prstClr val="black"/>
                </a:solidFill>
                <a:latin typeface="Calibri" panose="020F0502020204030204" pitchFamily="34" charset="0"/>
              </a:rPr>
              <a:t>Open a new script and save it as "Ex5.R". Comment it.</a:t>
            </a:r>
            <a:endParaRPr lang="en-US"/>
          </a:p>
          <a:p>
            <a:pPr marL="215900" indent="-215265">
              <a:spcBef>
                <a:spcPts val="400"/>
              </a:spcBef>
              <a:buClr>
                <a:srgbClr val="262626"/>
              </a:buClr>
              <a:buFont typeface="StarSymbol"/>
              <a:buAutoNum type="arabicParenR"/>
            </a:pPr>
            <a:r>
              <a:rPr lang="de-CH" sz="2000" spc="-1" dirty="0">
                <a:solidFill>
                  <a:prstClr val="black"/>
                </a:solidFill>
                <a:latin typeface="Calibri" panose="020F0502020204030204" pitchFamily="34" charset="0"/>
              </a:rPr>
              <a:t> In your script, write commands to install and load the package "MASS".</a:t>
            </a:r>
          </a:p>
          <a:p>
            <a:pPr marL="215900" indent="-215265">
              <a:spcBef>
                <a:spcPts val="400"/>
              </a:spcBef>
              <a:buClr>
                <a:srgbClr val="262626"/>
              </a:buClr>
              <a:buFont typeface="StarSymbol"/>
              <a:buAutoNum type="arabicParenR"/>
            </a:pPr>
            <a:r>
              <a:rPr lang="de-CH" sz="2000" spc="-1" dirty="0">
                <a:latin typeface="Calibri"/>
              </a:rPr>
              <a:t> Write </a:t>
            </a:r>
            <a:r>
              <a:rPr lang="de-CH" sz="2000" spc="-1" dirty="0" err="1">
                <a:latin typeface="Calibri"/>
              </a:rPr>
              <a:t>the</a:t>
            </a:r>
            <a:r>
              <a:rPr lang="de-CH" sz="2000" spc="-1" dirty="0">
                <a:latin typeface="Calibri"/>
              </a:rPr>
              <a:t> </a:t>
            </a:r>
            <a:r>
              <a:rPr lang="de-CH" sz="2000" spc="-1" dirty="0" err="1">
                <a:latin typeface="Calibri"/>
              </a:rPr>
              <a:t>following</a:t>
            </a:r>
            <a:r>
              <a:rPr lang="de-CH" sz="2000" spc="-1" dirty="0">
                <a:latin typeface="Calibri"/>
              </a:rPr>
              <a:t> </a:t>
            </a:r>
            <a:r>
              <a:rPr lang="de-CH" sz="2000" spc="-1" dirty="0" err="1">
                <a:latin typeface="Calibri"/>
              </a:rPr>
              <a:t>command</a:t>
            </a:r>
            <a:r>
              <a:rPr lang="de-CH" sz="2000" spc="-1" dirty="0">
                <a:latin typeface="Calibri"/>
              </a:rPr>
              <a:t> </a:t>
            </a:r>
            <a:r>
              <a:rPr lang="de-CH" sz="2000" spc="-1" dirty="0" err="1">
                <a:latin typeface="Calibri"/>
              </a:rPr>
              <a:t>to</a:t>
            </a:r>
            <a:r>
              <a:rPr lang="de-CH" sz="2000" spc="-1" dirty="0">
                <a:latin typeface="Calibri"/>
              </a:rPr>
              <a:t> </a:t>
            </a:r>
            <a:r>
              <a:rPr lang="de-CH" sz="2000" spc="-1" dirty="0" err="1">
                <a:latin typeface="Calibri"/>
              </a:rPr>
              <a:t>load</a:t>
            </a:r>
            <a:r>
              <a:rPr lang="de-CH" sz="2000" spc="-1" dirty="0">
                <a:latin typeface="Calibri"/>
              </a:rPr>
              <a:t> </a:t>
            </a:r>
            <a:r>
              <a:rPr lang="de-CH" sz="2000" spc="-1" dirty="0" err="1">
                <a:latin typeface="Calibri"/>
              </a:rPr>
              <a:t>the</a:t>
            </a:r>
            <a:r>
              <a:rPr lang="de-CH" sz="2000" spc="-1" dirty="0">
                <a:latin typeface="Calibri"/>
              </a:rPr>
              <a:t> </a:t>
            </a:r>
            <a:r>
              <a:rPr lang="de-CH" sz="2000" spc="-1" dirty="0" err="1">
                <a:latin typeface="Calibri"/>
              </a:rPr>
              <a:t>bacteria</a:t>
            </a:r>
            <a:r>
              <a:rPr lang="de-CH" sz="2000" spc="-1" dirty="0">
                <a:latin typeface="Calibri"/>
              </a:rPr>
              <a:t> </a:t>
            </a:r>
            <a:r>
              <a:rPr lang="de-CH" sz="2000" spc="-1" dirty="0" err="1">
                <a:latin typeface="Calibri"/>
              </a:rPr>
              <a:t>data</a:t>
            </a:r>
            <a:r>
              <a:rPr lang="de-CH" sz="2000" spc="-1" dirty="0">
                <a:latin typeface="Calibri"/>
              </a:rPr>
              <a:t> set from the package MASS:</a:t>
            </a:r>
          </a:p>
          <a:p>
            <a:pPr marL="635">
              <a:spcBef>
                <a:spcPts val="400"/>
              </a:spcBef>
              <a:buClr>
                <a:srgbClr val="262626"/>
              </a:buClr>
            </a:pPr>
            <a:r>
              <a:rPr lang="de-CH" spc="-1" dirty="0">
                <a:solidFill>
                  <a:srgbClr val="4F81BD"/>
                </a:solidFill>
                <a:latin typeface="Lucida Console" panose="020B0609040504020204" pitchFamily="49" charset="0"/>
              </a:rPr>
              <a:t>  data(bacteria) </a:t>
            </a:r>
            <a:r>
              <a:rPr lang="de-CH" spc="-1" dirty="0">
                <a:solidFill>
                  <a:schemeClr val="accent3">
                    <a:lumMod val="50000"/>
                  </a:schemeClr>
                </a:solidFill>
                <a:latin typeface="Lucida Console" panose="020B0609040504020204" pitchFamily="49" charset="0"/>
              </a:rPr>
              <a:t># loads the bacteria data set (from MASS) </a:t>
            </a:r>
          </a:p>
          <a:p>
            <a:pPr marL="635">
              <a:spcBef>
                <a:spcPts val="400"/>
              </a:spcBef>
              <a:buClr>
                <a:srgbClr val="262626"/>
              </a:buClr>
            </a:pPr>
            <a:endParaRPr lang="de-CH" sz="2000" spc="-1" dirty="0">
              <a:solidFill>
                <a:schemeClr val="accent3">
                  <a:lumMod val="50000"/>
                </a:schemeClr>
              </a:solidFill>
              <a:latin typeface="Lucida Console" panose="020B0609040504020204" pitchFamily="49" charset="0"/>
            </a:endParaRPr>
          </a:p>
          <a:p>
            <a:pPr marL="635">
              <a:spcBef>
                <a:spcPts val="400"/>
              </a:spcBef>
              <a:buClr>
                <a:srgbClr val="262626"/>
              </a:buClr>
            </a:pPr>
            <a:r>
              <a:rPr lang="de-CH" sz="2000" spc="-1" dirty="0">
                <a:solidFill>
                  <a:srgbClr val="000000"/>
                </a:solidFill>
                <a:latin typeface="Calibri"/>
              </a:rPr>
              <a:t>Execute the command. Check: You should have a variable named "bacteria" in your Environment.</a:t>
            </a:r>
          </a:p>
          <a:p>
            <a:pPr marL="635">
              <a:spcBef>
                <a:spcPts val="400"/>
              </a:spcBef>
              <a:buClr>
                <a:srgbClr val="262626"/>
              </a:buClr>
            </a:pPr>
            <a:endParaRPr lang="de-CH" sz="2000" spc="-1" dirty="0">
              <a:solidFill>
                <a:srgbClr val="000000"/>
              </a:solidFill>
              <a:latin typeface="Calibri"/>
            </a:endParaRPr>
          </a:p>
          <a:p>
            <a:pPr marL="635">
              <a:spcBef>
                <a:spcPts val="400"/>
              </a:spcBef>
              <a:buClr>
                <a:srgbClr val="262626"/>
              </a:buClr>
            </a:pPr>
            <a:r>
              <a:rPr lang="en-US" sz="2000" spc="-1" dirty="0">
                <a:solidFill>
                  <a:srgbClr val="000000"/>
                </a:solidFill>
                <a:latin typeface="Calibri"/>
              </a:rPr>
              <a:t>3) What are the names of the columns of the </a:t>
            </a:r>
            <a:r>
              <a:rPr lang="en-US" sz="2000" b="1" spc="-1" dirty="0">
                <a:solidFill>
                  <a:srgbClr val="000000"/>
                </a:solidFill>
                <a:latin typeface="Calibri"/>
              </a:rPr>
              <a:t>bacteria</a:t>
            </a:r>
            <a:r>
              <a:rPr lang="en-US" sz="2000" spc="-1" dirty="0">
                <a:solidFill>
                  <a:srgbClr val="000000"/>
                </a:solidFill>
                <a:latin typeface="Calibri"/>
              </a:rPr>
              <a:t> </a:t>
            </a:r>
            <a:r>
              <a:rPr lang="en-US" sz="2000" spc="-1" dirty="0" err="1">
                <a:solidFill>
                  <a:srgbClr val="000000"/>
                </a:solidFill>
                <a:latin typeface="Calibri"/>
              </a:rPr>
              <a:t>data.frame</a:t>
            </a:r>
            <a:r>
              <a:rPr lang="en-US" sz="2000" spc="-1" dirty="0">
                <a:solidFill>
                  <a:srgbClr val="000000"/>
                </a:solidFill>
                <a:latin typeface="Calibri"/>
              </a:rPr>
              <a:t> ?</a:t>
            </a:r>
            <a:endParaRPr lang="en-US" sz="2000" spc="-1" dirty="0">
              <a:solidFill>
                <a:prstClr val="black"/>
              </a:solidFill>
            </a:endParaRPr>
          </a:p>
          <a:p>
            <a:pPr marL="635">
              <a:spcBef>
                <a:spcPts val="400"/>
              </a:spcBef>
              <a:buClr>
                <a:srgbClr val="262626"/>
              </a:buClr>
            </a:pPr>
            <a:r>
              <a:rPr lang="en-US" sz="2000" spc="-1" dirty="0">
                <a:solidFill>
                  <a:srgbClr val="000000"/>
                </a:solidFill>
                <a:latin typeface="Calibri"/>
              </a:rPr>
              <a:t>4) Use </a:t>
            </a:r>
            <a:r>
              <a:rPr lang="en-US" sz="2000" b="1" spc="-1" dirty="0">
                <a:solidFill>
                  <a:srgbClr val="000000"/>
                </a:solidFill>
                <a:latin typeface="Calibri"/>
              </a:rPr>
              <a:t>[]</a:t>
            </a:r>
            <a:r>
              <a:rPr lang="en-US" sz="2000" spc="-1" dirty="0">
                <a:solidFill>
                  <a:srgbClr val="000000"/>
                </a:solidFill>
                <a:latin typeface="Calibri"/>
              </a:rPr>
              <a:t>  to select rows 100 to 119 of the column “ap” .</a:t>
            </a:r>
          </a:p>
          <a:p>
            <a:pPr marL="635">
              <a:spcBef>
                <a:spcPts val="400"/>
              </a:spcBef>
              <a:buClr>
                <a:srgbClr val="262626"/>
              </a:buClr>
            </a:pPr>
            <a:r>
              <a:rPr lang="de-CH" sz="2000" spc="-1" dirty="0">
                <a:solidFill>
                  <a:srgbClr val="000000"/>
                </a:solidFill>
                <a:latin typeface="Calibri"/>
              </a:rPr>
              <a:t>5) Use $ to get the column "week" and check how many missing values it has.</a:t>
            </a:r>
            <a:endParaRPr lang="en-US" sz="2000" spc="-1" dirty="0">
              <a:solidFill>
                <a:prstClr val="black"/>
              </a:solidFill>
            </a:endParaRPr>
          </a:p>
          <a:p>
            <a:pPr>
              <a:spcBef>
                <a:spcPts val="400"/>
              </a:spcBef>
            </a:pPr>
            <a:endParaRPr lang="en-US" sz="2000" spc="-1" dirty="0">
              <a:solidFill>
                <a:prstClr val="black"/>
              </a:solidFill>
            </a:endParaRPr>
          </a:p>
          <a:p>
            <a:pPr>
              <a:spcBef>
                <a:spcPts val="400"/>
              </a:spcBef>
            </a:pPr>
            <a:r>
              <a:rPr lang="en-US" sz="2000" spc="-1" dirty="0">
                <a:solidFill>
                  <a:srgbClr val="262626"/>
                </a:solidFill>
                <a:latin typeface="Calibri"/>
              </a:rPr>
              <a:t>Optional : 6) Count how many rows correspond to a “placebo” treatment (“</a:t>
            </a:r>
            <a:r>
              <a:rPr lang="en-US" sz="2000" spc="-1" dirty="0" err="1">
                <a:solidFill>
                  <a:srgbClr val="262626"/>
                </a:solidFill>
                <a:latin typeface="Calibri"/>
              </a:rPr>
              <a:t>trt</a:t>
            </a:r>
            <a:r>
              <a:rPr lang="en-US" sz="2000" spc="-1" dirty="0">
                <a:solidFill>
                  <a:srgbClr val="262626"/>
                </a:solidFill>
                <a:latin typeface="Calibri"/>
              </a:rPr>
              <a:t>” column) using the comparison operator "==".</a:t>
            </a:r>
            <a:endParaRPr lang="en-US" sz="2000" spc="-1" dirty="0">
              <a:solidFill>
                <a:prstClr val="black"/>
              </a:solidFill>
            </a:endParaRPr>
          </a:p>
          <a:p>
            <a:pPr>
              <a:spcBef>
                <a:spcPts val="400"/>
              </a:spcBef>
            </a:pPr>
            <a:endParaRPr lang="en-US" sz="2000" spc="-1" dirty="0">
              <a:solidFill>
                <a:prstClr val="black"/>
              </a:solidFill>
            </a:endParaRPr>
          </a:p>
          <a:p>
            <a:pPr>
              <a:spcBef>
                <a:spcPts val="439"/>
              </a:spcBef>
            </a:pPr>
            <a:endParaRPr lang="en-US" sz="2000" spc="-1" dirty="0">
              <a:solidFill>
                <a:prstClr val="black"/>
              </a:solidFill>
            </a:endParaRPr>
          </a:p>
        </p:txBody>
      </p:sp>
      <p:sp>
        <p:nvSpPr>
          <p:cNvPr id="855" name="CustomShape 3"/>
          <p:cNvSpPr/>
          <p:nvPr/>
        </p:nvSpPr>
        <p:spPr>
          <a:xfrm>
            <a:off x="258480" y="-46800"/>
            <a:ext cx="7937640" cy="6040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a:solidFill>
                  <a:srgbClr val="4F81BD"/>
                </a:solidFill>
                <a:latin typeface="Calibri"/>
              </a:rPr>
              <a:t>Let’s practice – 5 </a:t>
            </a:r>
            <a:endParaRPr lang="en-US" sz="4000" spc="-1">
              <a:solidFill>
                <a:prstClr val="black"/>
              </a:solidFill>
            </a:endParaRPr>
          </a:p>
        </p:txBody>
      </p:sp>
    </p:spTree>
    <p:extLst>
      <p:ext uri="{BB962C8B-B14F-4D97-AF65-F5344CB8AC3E}">
        <p14:creationId xmlns:p14="http://schemas.microsoft.com/office/powerpoint/2010/main" val="74635357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CustomShape 2"/>
          <p:cNvSpPr/>
          <p:nvPr/>
        </p:nvSpPr>
        <p:spPr>
          <a:xfrm>
            <a:off x="1336860" y="974160"/>
            <a:ext cx="6689540" cy="979290"/>
          </a:xfrm>
          <a:prstGeom prst="rect">
            <a:avLst/>
          </a:prstGeom>
          <a:noFill/>
          <a:ln>
            <a:noFill/>
          </a:ln>
        </p:spPr>
        <p:style>
          <a:lnRef idx="0">
            <a:scrgbClr r="0" g="0" b="0"/>
          </a:lnRef>
          <a:fillRef idx="0">
            <a:scrgbClr r="0" g="0" b="0"/>
          </a:fillRef>
          <a:effectRef idx="0">
            <a:scrgbClr r="0" g="0" b="0"/>
          </a:effectRef>
          <a:fontRef idx="minor"/>
        </p:style>
        <p:txBody>
          <a:bodyPr lIns="108000" tIns="0" rIns="0" bIns="0" anchor="b"/>
          <a:lstStyle/>
          <a:p>
            <a:pPr>
              <a:lnSpc>
                <a:spcPct val="90000"/>
              </a:lnSpc>
            </a:pPr>
            <a:r>
              <a:rPr lang="en-US" sz="3000" spc="-1" dirty="0">
                <a:solidFill>
                  <a:srgbClr val="4F81BD"/>
                </a:solidFill>
                <a:ea typeface="DejaVu Sans"/>
              </a:rPr>
              <a:t>What is your experience with R?</a:t>
            </a:r>
            <a:endParaRPr lang="en-US" sz="3000" spc="-1" dirty="0">
              <a:solidFill>
                <a:prstClr val="black"/>
              </a:solidFill>
              <a:latin typeface="Arial"/>
            </a:endParaRPr>
          </a:p>
        </p:txBody>
      </p:sp>
      <p:sp>
        <p:nvSpPr>
          <p:cNvPr id="4" name="Content Placeholder 2"/>
          <p:cNvSpPr txBox="1">
            <a:spLocks/>
          </p:cNvSpPr>
          <p:nvPr/>
        </p:nvSpPr>
        <p:spPr>
          <a:xfrm>
            <a:off x="1234929" y="2612712"/>
            <a:ext cx="6267743" cy="3745118"/>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never tried to use R (apart from installing it).</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tried to run a few commands or do a few exercises.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a little for work or personal projects.</a:t>
            </a:r>
          </a:p>
          <a:p>
            <a:pPr marL="385830" indent="-382860">
              <a:spcBef>
                <a:spcPts val="421"/>
              </a:spcBef>
              <a:spcAft>
                <a:spcPts val="899"/>
              </a:spcAft>
              <a:buClr>
                <a:srgbClr val="262626"/>
              </a:buClr>
              <a:buFont typeface="StarSymbol"/>
              <a:buAutoNum type="alphaUcParenR"/>
            </a:pPr>
            <a:r>
              <a:rPr lang="en-US" sz="2000" spc="-1" dirty="0">
                <a:solidFill>
                  <a:srgbClr val="262626"/>
                </a:solidFill>
                <a:ea typeface="DejaVu Sans"/>
              </a:rPr>
              <a:t>I’ve used R extensively </a:t>
            </a:r>
            <a:r>
              <a:rPr lang="en-US" sz="1500" dirty="0"/>
              <a:t>(wait, why am I even here?)</a:t>
            </a:r>
            <a:r>
              <a:rPr lang="en-US" sz="1500" b="1" dirty="0"/>
              <a:t>.</a:t>
            </a:r>
          </a:p>
          <a:p>
            <a:pPr marL="0" indent="0">
              <a:buFont typeface="Arial" pitchFamily="34" charset="0"/>
              <a:buNone/>
            </a:pPr>
            <a:endParaRPr lang="en-US" dirty="0"/>
          </a:p>
        </p:txBody>
      </p:sp>
    </p:spTree>
    <p:extLst>
      <p:ext uri="{BB962C8B-B14F-4D97-AF65-F5344CB8AC3E}">
        <p14:creationId xmlns:p14="http://schemas.microsoft.com/office/powerpoint/2010/main" val="24911992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4" name="Espace réservé du contenu 3"/>
          <p:cNvPicPr/>
          <p:nvPr/>
        </p:nvPicPr>
        <p:blipFill>
          <a:blip r:embed="rId3"/>
          <a:stretch/>
        </p:blipFill>
        <p:spPr>
          <a:xfrm>
            <a:off x="460800" y="817560"/>
            <a:ext cx="8286480" cy="5488200"/>
          </a:xfrm>
          <a:prstGeom prst="rect">
            <a:avLst/>
          </a:prstGeom>
          <a:ln>
            <a:noFill/>
          </a:ln>
        </p:spPr>
      </p:pic>
      <p:sp>
        <p:nvSpPr>
          <p:cNvPr id="635" name="CustomShape 1"/>
          <p:cNvSpPr/>
          <p:nvPr/>
        </p:nvSpPr>
        <p:spPr>
          <a:xfrm>
            <a:off x="4663440" y="6401160"/>
            <a:ext cx="4178160" cy="361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solidFill>
                  <a:srgbClr val="000000"/>
                </a:solidFill>
                <a:latin typeface="Calibri"/>
                <a:ea typeface="DejaVu Sans"/>
              </a:rPr>
              <a:t>Courtesy of Frédéric Schütz</a:t>
            </a:r>
            <a:endParaRPr lang="en-US" sz="1800" b="0" strike="noStrike" spc="-1">
              <a:latin typeface="Arial"/>
            </a:endParaRPr>
          </a:p>
        </p:txBody>
      </p:sp>
      <p:sp>
        <p:nvSpPr>
          <p:cNvPr id="636"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dirty="0">
                <a:solidFill>
                  <a:srgbClr val="4F81BD"/>
                </a:solidFill>
                <a:latin typeface="Calibri"/>
                <a:ea typeface="DejaVu Sans"/>
              </a:rPr>
              <a:t>Dynamic report generation</a:t>
            </a:r>
            <a:endParaRPr lang="en-US" sz="4000" b="0" strike="noStrike" spc="-1" dirty="0">
              <a:latin typeface="Arial"/>
            </a:endParaRPr>
          </a:p>
        </p:txBody>
      </p:sp>
    </p:spTree>
    <p:extLst>
      <p:ext uri="{BB962C8B-B14F-4D97-AF65-F5344CB8AC3E}">
        <p14:creationId xmlns:p14="http://schemas.microsoft.com/office/powerpoint/2010/main" val="97896407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7" name="CustomShape 1"/>
          <p:cNvSpPr/>
          <p:nvPr/>
        </p:nvSpPr>
        <p:spPr>
          <a:xfrm>
            <a:off x="393480" y="1010160"/>
            <a:ext cx="8353080" cy="498960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A report is a </a:t>
            </a:r>
            <a:r>
              <a:rPr lang="en-US" sz="2200" b="0" strike="noStrike" spc="-1" dirty="0">
                <a:solidFill>
                  <a:srgbClr val="4F81BD"/>
                </a:solidFill>
                <a:latin typeface="Calibri"/>
                <a:ea typeface="DejaVu Sans"/>
              </a:rPr>
              <a:t>standalone document </a:t>
            </a:r>
            <a:r>
              <a:rPr lang="en-US" sz="2200" b="0" strike="noStrike" spc="-1" dirty="0">
                <a:solidFill>
                  <a:srgbClr val="262626"/>
                </a:solidFill>
                <a:latin typeface="Calibri"/>
                <a:ea typeface="DejaVu Sans"/>
              </a:rPr>
              <a:t>that contains the </a:t>
            </a:r>
            <a:r>
              <a:rPr lang="en-US" sz="2200" b="0" strike="noStrike" spc="-1" dirty="0">
                <a:solidFill>
                  <a:srgbClr val="4F81BD"/>
                </a:solidFill>
                <a:latin typeface="Calibri"/>
                <a:ea typeface="DejaVu Sans"/>
              </a:rPr>
              <a:t>code and the output from your R script</a:t>
            </a:r>
            <a:r>
              <a:rPr lang="en-US" sz="2200" b="0" strike="noStrike" spc="-1" dirty="0">
                <a:solidFill>
                  <a:srgbClr val="262626"/>
                </a:solidFill>
                <a:latin typeface="Calibri"/>
                <a:ea typeface="DejaVu Sans"/>
              </a:rPr>
              <a:t>.</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Different output formats: pdf, html, doc</a:t>
            </a:r>
            <a:endParaRPr lang="en-US" sz="2200" b="0" strike="noStrike" spc="-1" dirty="0">
              <a:latin typeface="Arial"/>
            </a:endParaRPr>
          </a:p>
          <a:p>
            <a:pPr marL="266760" indent="-262800">
              <a:lnSpc>
                <a:spcPct val="100000"/>
              </a:lnSpc>
              <a:spcBef>
                <a:spcPts val="561"/>
              </a:spcBef>
              <a:buClr>
                <a:srgbClr val="262626"/>
              </a:buClr>
              <a:buFont typeface="Arial"/>
              <a:buChar char="•"/>
            </a:pPr>
            <a:r>
              <a:rPr lang="en-US" sz="2200" b="0" strike="noStrike" spc="-1" dirty="0">
                <a:solidFill>
                  <a:srgbClr val="262626"/>
                </a:solidFill>
                <a:latin typeface="Calibri"/>
                <a:ea typeface="DejaVu Sans"/>
              </a:rPr>
              <a:t>Go to </a:t>
            </a:r>
            <a:r>
              <a:rPr lang="en-US" sz="2200" b="0" strike="noStrike" spc="-1" dirty="0">
                <a:solidFill>
                  <a:srgbClr val="4F81BD"/>
                </a:solidFill>
                <a:latin typeface="Calibri"/>
                <a:ea typeface="DejaVu Sans"/>
              </a:rPr>
              <a:t>File -&gt; Compile Reports …</a:t>
            </a:r>
            <a:endParaRPr lang="en-US" sz="2200" b="0" strike="noStrike" spc="-1" dirty="0">
              <a:latin typeface="Arial"/>
            </a:endParaRPr>
          </a:p>
        </p:txBody>
      </p:sp>
      <p:sp>
        <p:nvSpPr>
          <p:cNvPr id="638" name="CustomShape 2"/>
          <p:cNvSpPr/>
          <p:nvPr/>
        </p:nvSpPr>
        <p:spPr>
          <a:xfrm>
            <a:off x="258480" y="122760"/>
            <a:ext cx="7939080" cy="60552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b="0" strike="noStrike" spc="-1">
                <a:solidFill>
                  <a:srgbClr val="4F81BD"/>
                </a:solidFill>
                <a:latin typeface="Calibri"/>
                <a:ea typeface="DejaVu Sans"/>
              </a:rPr>
              <a:t>Compile reports from R script</a:t>
            </a:r>
            <a:endParaRPr lang="en-US" sz="4000" b="0" strike="noStrike" spc="-1">
              <a:latin typeface="Arial"/>
            </a:endParaRPr>
          </a:p>
        </p:txBody>
      </p:sp>
      <p:pic>
        <p:nvPicPr>
          <p:cNvPr id="639" name="Image 4"/>
          <p:cNvPicPr/>
          <p:nvPr/>
        </p:nvPicPr>
        <p:blipFill>
          <a:blip r:embed="rId3"/>
          <a:stretch/>
        </p:blipFill>
        <p:spPr>
          <a:xfrm>
            <a:off x="1336320" y="2584800"/>
            <a:ext cx="6436080" cy="3909240"/>
          </a:xfrm>
          <a:prstGeom prst="rect">
            <a:avLst/>
          </a:prstGeom>
          <a:ln>
            <a:noFill/>
          </a:ln>
        </p:spPr>
      </p:pic>
    </p:spTree>
    <p:extLst>
      <p:ext uri="{BB962C8B-B14F-4D97-AF65-F5344CB8AC3E}">
        <p14:creationId xmlns:p14="http://schemas.microsoft.com/office/powerpoint/2010/main" val="370695558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E7E1ED"/>
        </a:solidFill>
        <a:effectLst/>
      </p:bgPr>
    </p:bg>
    <p:spTree>
      <p:nvGrpSpPr>
        <p:cNvPr id="1" name=""/>
        <p:cNvGrpSpPr/>
        <p:nvPr/>
      </p:nvGrpSpPr>
      <p:grpSpPr>
        <a:xfrm>
          <a:off x="0" y="0"/>
          <a:ext cx="0" cy="0"/>
          <a:chOff x="0" y="0"/>
          <a:chExt cx="0" cy="0"/>
        </a:xfrm>
      </p:grpSpPr>
      <p:sp>
        <p:nvSpPr>
          <p:cNvPr id="646" name="CustomShape 1"/>
          <p:cNvSpPr/>
          <p:nvPr/>
        </p:nvSpPr>
        <p:spPr>
          <a:xfrm>
            <a:off x="258480" y="216720"/>
            <a:ext cx="8636400" cy="6378120"/>
          </a:xfrm>
          <a:prstGeom prst="rect">
            <a:avLst/>
          </a:prstGeom>
          <a:noFill/>
          <a:ln w="25560">
            <a:noFill/>
          </a:ln>
        </p:spPr>
        <p:style>
          <a:lnRef idx="0">
            <a:scrgbClr r="0" g="0" b="0"/>
          </a:lnRef>
          <a:fillRef idx="0">
            <a:scrgbClr r="0" g="0" b="0"/>
          </a:fillRef>
          <a:effectRef idx="0">
            <a:scrgbClr r="0" g="0" b="0"/>
          </a:effectRef>
          <a:fontRef idx="minor"/>
        </p:style>
      </p:sp>
      <p:sp>
        <p:nvSpPr>
          <p:cNvPr id="647" name="CustomShape 2"/>
          <p:cNvSpPr/>
          <p:nvPr/>
        </p:nvSpPr>
        <p:spPr>
          <a:xfrm>
            <a:off x="393480" y="1010160"/>
            <a:ext cx="8353080" cy="55101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266760" indent="-262800">
              <a:spcBef>
                <a:spcPts val="763"/>
              </a:spcBef>
              <a:spcAft>
                <a:spcPts val="283"/>
              </a:spcAft>
              <a:buClr>
                <a:srgbClr val="262626"/>
              </a:buClr>
              <a:buFont typeface="Arial"/>
              <a:buChar char="•"/>
            </a:pPr>
            <a:r>
              <a:rPr lang="en-US" sz="2200" spc="-1" dirty="0">
                <a:solidFill>
                  <a:srgbClr val="4F81BD"/>
                </a:solidFill>
                <a:latin typeface="Calibri"/>
              </a:rPr>
              <a:t>Everything in R is an object.</a:t>
            </a: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rPr>
              <a:t>Using R is all about </a:t>
            </a:r>
            <a:r>
              <a:rPr lang="en-US" sz="2200" spc="-1" dirty="0">
                <a:solidFill>
                  <a:srgbClr val="4F81BD"/>
                </a:solidFill>
                <a:latin typeface="Calibri"/>
              </a:rPr>
              <a:t>creating and manipulating data objects </a:t>
            </a:r>
            <a:r>
              <a:rPr lang="en-US" sz="2200" spc="-1" dirty="0">
                <a:solidFill>
                  <a:srgbClr val="262626"/>
                </a:solidFill>
                <a:latin typeface="Calibri"/>
              </a:rPr>
              <a:t>using</a:t>
            </a:r>
            <a:r>
              <a:rPr lang="en-US" sz="2200" spc="-1" dirty="0">
                <a:solidFill>
                  <a:srgbClr val="4F81BD"/>
                </a:solidFill>
                <a:latin typeface="Calibri"/>
              </a:rPr>
              <a:t> functions (which are themselves objects)</a:t>
            </a:r>
            <a:r>
              <a:rPr lang="en-US" sz="2200" spc="-1" dirty="0">
                <a:solidFill>
                  <a:srgbClr val="262626"/>
                </a:solidFill>
                <a:latin typeface="Calibri"/>
              </a:rPr>
              <a:t>. </a:t>
            </a:r>
            <a:endParaRPr lang="en-US" sz="2200" spc="-1" dirty="0">
              <a:solidFill>
                <a:prstClr val="black"/>
              </a:solidFill>
            </a:endParaRP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can be assigned to a name</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Objects have a </a:t>
            </a:r>
            <a:r>
              <a:rPr lang="en-US" sz="2200" spc="-1" dirty="0">
                <a:solidFill>
                  <a:srgbClr val="4F81BD"/>
                </a:solidFill>
                <a:latin typeface="Calibri"/>
              </a:rPr>
              <a:t>class</a:t>
            </a:r>
            <a:r>
              <a:rPr lang="en-US" sz="2200" spc="-1" dirty="0">
                <a:solidFill>
                  <a:srgbClr val="262626"/>
                </a:solidFill>
                <a:latin typeface="Calibri"/>
              </a:rPr>
              <a:t> (data frame, matrix, list </a:t>
            </a:r>
            <a:r>
              <a:rPr lang="en-US" sz="2200" spc="-1" dirty="0" err="1">
                <a:solidFill>
                  <a:srgbClr val="262626"/>
                </a:solidFill>
                <a:latin typeface="Calibri"/>
              </a:rPr>
              <a:t>etc</a:t>
            </a:r>
            <a:r>
              <a:rPr lang="en-US" sz="2200" spc="-1" dirty="0">
                <a:solidFill>
                  <a:srgbClr val="262626"/>
                </a:solidFill>
                <a:latin typeface="Calibri"/>
              </a:rPr>
              <a:t>)</a:t>
            </a:r>
          </a:p>
          <a:p>
            <a:pPr marL="723960" lvl="1" indent="-262800">
              <a:spcBef>
                <a:spcPts val="763"/>
              </a:spcBef>
              <a:spcAft>
                <a:spcPts val="283"/>
              </a:spcAft>
              <a:buClr>
                <a:srgbClr val="262626"/>
              </a:buClr>
              <a:buFont typeface="Arial"/>
              <a:buChar char="•"/>
            </a:pPr>
            <a:r>
              <a:rPr lang="en-US" sz="2200" spc="-1" dirty="0">
                <a:solidFill>
                  <a:srgbClr val="262626"/>
                </a:solidFill>
                <a:latin typeface="Calibri"/>
              </a:rPr>
              <a:t>Data values inside objects have different data storage </a:t>
            </a:r>
            <a:r>
              <a:rPr lang="en-US" sz="2200" spc="-1" dirty="0">
                <a:solidFill>
                  <a:srgbClr val="4F81BD"/>
                </a:solidFill>
                <a:latin typeface="Calibri"/>
              </a:rPr>
              <a:t>modes</a:t>
            </a:r>
            <a:r>
              <a:rPr lang="en-US" sz="2200" spc="-1" dirty="0">
                <a:solidFill>
                  <a:srgbClr val="262626"/>
                </a:solidFill>
                <a:latin typeface="Calibri"/>
              </a:rPr>
              <a:t> (numeric, character, logical)</a:t>
            </a:r>
          </a:p>
          <a:p>
            <a:pPr marL="266760" indent="-262800">
              <a:spcBef>
                <a:spcPts val="763"/>
              </a:spcBef>
              <a:spcAft>
                <a:spcPts val="283"/>
              </a:spcAft>
              <a:buClr>
                <a:srgbClr val="262626"/>
              </a:buClr>
              <a:buFont typeface="Arial"/>
              <a:buChar char="•"/>
            </a:pPr>
            <a:r>
              <a:rPr lang="en-US" sz="2200" spc="-1" dirty="0">
                <a:solidFill>
                  <a:srgbClr val="262626"/>
                </a:solidFill>
                <a:latin typeface="Calibri"/>
              </a:rPr>
              <a:t>We covered many ways to generate data (create objects).</a:t>
            </a:r>
            <a:endParaRPr lang="en-US" sz="2200" spc="-1" dirty="0">
              <a:solidFill>
                <a:prstClr val="black"/>
              </a:solidFill>
            </a:endParaRPr>
          </a:p>
          <a:p>
            <a:pPr>
              <a:spcBef>
                <a:spcPts val="763"/>
              </a:spcBef>
              <a:spcAft>
                <a:spcPts val="283"/>
              </a:spcAft>
            </a:pPr>
            <a:endParaRPr lang="en-US" sz="2200" spc="-1" dirty="0">
              <a:solidFill>
                <a:prstClr val="black"/>
              </a:solidFill>
            </a:endParaRPr>
          </a:p>
          <a:p>
            <a:pPr marL="266760" indent="-262800">
              <a:spcBef>
                <a:spcPts val="763"/>
              </a:spcBef>
              <a:spcAft>
                <a:spcPts val="283"/>
              </a:spcAft>
              <a:buClr>
                <a:srgbClr val="262626"/>
              </a:buClr>
              <a:buFont typeface="Arial"/>
              <a:buChar char="•"/>
            </a:pPr>
            <a:r>
              <a:rPr lang="en-US" sz="2200" spc="-1" dirty="0">
                <a:solidFill>
                  <a:srgbClr val="262626"/>
                </a:solidFill>
                <a:latin typeface="Calibri"/>
                <a:ea typeface="Noto Sans CJK SC"/>
              </a:rPr>
              <a:t>Now, let's import some data !</a:t>
            </a:r>
            <a:endParaRPr lang="en-US" sz="2200" spc="-1" dirty="0">
              <a:solidFill>
                <a:prstClr val="black"/>
              </a:solidFill>
            </a:endParaRPr>
          </a:p>
          <a:p>
            <a:pPr marL="266760">
              <a:spcBef>
                <a:spcPts val="683"/>
              </a:spcBef>
              <a:spcAft>
                <a:spcPts val="283"/>
              </a:spcAft>
            </a:pPr>
            <a:endParaRPr lang="en-US" sz="2200" spc="-1" dirty="0">
              <a:solidFill>
                <a:prstClr val="black"/>
              </a:solidFill>
            </a:endParaRPr>
          </a:p>
          <a:p>
            <a:pPr marL="266760">
              <a:spcBef>
                <a:spcPts val="811"/>
              </a:spcBef>
              <a:spcAft>
                <a:spcPts val="283"/>
              </a:spcAft>
            </a:pPr>
            <a:endParaRPr lang="en-US" sz="2200" spc="-1" dirty="0">
              <a:solidFill>
                <a:prstClr val="black"/>
              </a:solidFill>
            </a:endParaRPr>
          </a:p>
          <a:p>
            <a:pPr marL="266760">
              <a:spcBef>
                <a:spcPts val="527"/>
              </a:spcBef>
            </a:pPr>
            <a:endParaRPr lang="en-US" sz="2200" spc="-1" dirty="0">
              <a:solidFill>
                <a:prstClr val="black"/>
              </a:solidFill>
            </a:endParaRPr>
          </a:p>
        </p:txBody>
      </p:sp>
      <p:sp>
        <p:nvSpPr>
          <p:cNvPr id="648" name="CustomShape 3"/>
          <p:cNvSpPr/>
          <p:nvPr/>
        </p:nvSpPr>
        <p:spPr>
          <a:xfrm>
            <a:off x="258480" y="216720"/>
            <a:ext cx="7939080" cy="616680"/>
          </a:xfrm>
          <a:prstGeom prst="rect">
            <a:avLst/>
          </a:prstGeom>
          <a:noFill/>
          <a:ln>
            <a:noFill/>
          </a:ln>
        </p:spPr>
        <p:style>
          <a:lnRef idx="0">
            <a:scrgbClr r="0" g="0" b="0"/>
          </a:lnRef>
          <a:fillRef idx="0">
            <a:scrgbClr r="0" g="0" b="0"/>
          </a:fillRef>
          <a:effectRef idx="0">
            <a:scrgbClr r="0" g="0" b="0"/>
          </a:effectRef>
          <a:fontRef idx="minor"/>
        </p:style>
        <p:txBody>
          <a:bodyPr lIns="144000" tIns="0" rIns="0" bIns="0" anchor="b"/>
          <a:lstStyle/>
          <a:p>
            <a:pPr>
              <a:lnSpc>
                <a:spcPct val="90000"/>
              </a:lnSpc>
            </a:pPr>
            <a:r>
              <a:rPr lang="en-US" sz="4000" spc="-1" dirty="0">
                <a:solidFill>
                  <a:srgbClr val="4F81BD"/>
                </a:solidFill>
                <a:latin typeface="Calibri"/>
              </a:rPr>
              <a:t>In a Nutshell</a:t>
            </a:r>
            <a:endParaRPr lang="en-US" sz="4000" spc="-1" dirty="0">
              <a:solidFill>
                <a:prstClr val="black"/>
              </a:solidFill>
            </a:endParaRPr>
          </a:p>
        </p:txBody>
      </p:sp>
    </p:spTree>
    <p:extLst>
      <p:ext uri="{BB962C8B-B14F-4D97-AF65-F5344CB8AC3E}">
        <p14:creationId xmlns:p14="http://schemas.microsoft.com/office/powerpoint/2010/main" val="3413288726"/>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6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6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6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6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64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64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64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prstClr val="black"/>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solidFill>
                  <a:srgbClr val="4F81BD"/>
                </a:solidFill>
              </a:rPr>
              <a:t>Taking advantage of R for your work</a:t>
            </a:r>
          </a:p>
        </p:txBody>
      </p:sp>
      <p:sp>
        <p:nvSpPr>
          <p:cNvPr id="6" name="TextBox 5"/>
          <p:cNvSpPr txBox="1"/>
          <p:nvPr/>
        </p:nvSpPr>
        <p:spPr>
          <a:xfrm>
            <a:off x="2608805" y="2146169"/>
            <a:ext cx="1497171" cy="523220"/>
          </a:xfrm>
          <a:prstGeom prst="rect">
            <a:avLst/>
          </a:prstGeom>
          <a:noFill/>
        </p:spPr>
        <p:txBody>
          <a:bodyPr wrap="square" rtlCol="0">
            <a:spAutoFit/>
          </a:bodyPr>
          <a:lstStyle/>
          <a:p>
            <a:r>
              <a:rPr lang="en-US" sz="1400" dirty="0">
                <a:solidFill>
                  <a:prstClr val="black"/>
                </a:solidFill>
              </a:rPr>
              <a:t>Tidying &amp; data manipulation</a:t>
            </a:r>
          </a:p>
        </p:txBody>
      </p:sp>
      <p:sp>
        <p:nvSpPr>
          <p:cNvPr id="8" name="Bent Arrow 7"/>
          <p:cNvSpPr/>
          <p:nvPr/>
        </p:nvSpPr>
        <p:spPr>
          <a:xfrm>
            <a:off x="4391732" y="2486802"/>
            <a:ext cx="3038604" cy="587576"/>
          </a:xfrm>
          <a:prstGeom prst="bent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prstClr val="black"/>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rgbClr val="FF0000"/>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rgbClr val="FF0000"/>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265785899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urved Up Arrow 1"/>
          <p:cNvSpPr/>
          <p:nvPr/>
        </p:nvSpPr>
        <p:spPr>
          <a:xfrm rot="13238110">
            <a:off x="2719789" y="2608453"/>
            <a:ext cx="929795" cy="685102"/>
          </a:xfrm>
          <a:prstGeom prst="curvedUpArrow">
            <a:avLst>
              <a:gd name="adj1" fmla="val 15475"/>
              <a:gd name="adj2" fmla="val 53339"/>
              <a:gd name="adj3" fmla="val 25000"/>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solidFill>
                <a:schemeClr val="tx1"/>
              </a:solidFill>
            </a:endParaRPr>
          </a:p>
        </p:txBody>
      </p:sp>
      <p:graphicFrame>
        <p:nvGraphicFramePr>
          <p:cNvPr id="29" name="Diagram 28"/>
          <p:cNvGraphicFramePr/>
          <p:nvPr/>
        </p:nvGraphicFramePr>
        <p:xfrm>
          <a:off x="173696" y="1502171"/>
          <a:ext cx="8695677" cy="41819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re 2"/>
          <p:cNvSpPr txBox="1">
            <a:spLocks/>
          </p:cNvSpPr>
          <p:nvPr/>
        </p:nvSpPr>
        <p:spPr>
          <a:xfrm>
            <a:off x="313029" y="186213"/>
            <a:ext cx="8556344" cy="620683"/>
          </a:xfrm>
          <a:prstGeom prst="rect">
            <a:avLst/>
          </a:prstGeom>
        </p:spPr>
        <p:txBody>
          <a:bodyPr wrap="square" lIns="144000" tIns="0" rIns="0" bIns="0" anchor="b" anchorCtr="0">
            <a:spAutoFit/>
          </a:bodyPr>
          <a:lstStyle>
            <a:lvl1pPr algn="l" defTabSz="914400" rtl="0" eaLnBrk="1" latinLnBrk="0" hangingPunct="1">
              <a:lnSpc>
                <a:spcPct val="90000"/>
              </a:lnSpc>
              <a:spcBef>
                <a:spcPct val="0"/>
              </a:spcBef>
              <a:buNone/>
              <a:defRPr sz="4400" b="0" kern="1200">
                <a:solidFill>
                  <a:schemeClr val="accent1"/>
                </a:solidFill>
                <a:effectLst>
                  <a:outerShdw blurRad="50800" dist="38100" dir="2700000" algn="tl" rotWithShape="0">
                    <a:prstClr val="black">
                      <a:alpha val="40000"/>
                    </a:prstClr>
                  </a:outerShdw>
                </a:effectLst>
                <a:latin typeface="+mj-lt"/>
                <a:ea typeface="+mj-ea"/>
                <a:cs typeface="Arial" pitchFamily="34" charset="0"/>
              </a:defRPr>
            </a:lvl1pPr>
          </a:lstStyle>
          <a:p>
            <a:r>
              <a:rPr lang="en-US" dirty="0"/>
              <a:t>Taking advantage of R for your work</a:t>
            </a:r>
          </a:p>
        </p:txBody>
      </p:sp>
      <p:sp>
        <p:nvSpPr>
          <p:cNvPr id="6" name="TextBox 5"/>
          <p:cNvSpPr txBox="1"/>
          <p:nvPr/>
        </p:nvSpPr>
        <p:spPr>
          <a:xfrm>
            <a:off x="2608805" y="2163200"/>
            <a:ext cx="1497171" cy="523220"/>
          </a:xfrm>
          <a:prstGeom prst="rect">
            <a:avLst/>
          </a:prstGeom>
          <a:noFill/>
        </p:spPr>
        <p:txBody>
          <a:bodyPr wrap="square" rtlCol="0">
            <a:spAutoFit/>
          </a:bodyPr>
          <a:lstStyle/>
          <a:p>
            <a:r>
              <a:rPr lang="en-US" sz="1400" dirty="0"/>
              <a:t>Tidying &amp; data manipulation</a:t>
            </a:r>
          </a:p>
        </p:txBody>
      </p:sp>
      <p:sp>
        <p:nvSpPr>
          <p:cNvPr id="8" name="Bent Arrow 7"/>
          <p:cNvSpPr/>
          <p:nvPr/>
        </p:nvSpPr>
        <p:spPr>
          <a:xfrm>
            <a:off x="4391732" y="2486802"/>
            <a:ext cx="3038604" cy="587576"/>
          </a:xfrm>
          <a:prstGeom prst="bentArrow">
            <a:avLst/>
          </a:prstGeom>
          <a:solidFill>
            <a:schemeClr val="bg1">
              <a:lumMod val="85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tx1"/>
              </a:solidFill>
            </a:endParaRPr>
          </a:p>
        </p:txBody>
      </p:sp>
      <p:sp>
        <p:nvSpPr>
          <p:cNvPr id="36" name="Rectangle 35"/>
          <p:cNvSpPr/>
          <p:nvPr/>
        </p:nvSpPr>
        <p:spPr>
          <a:xfrm>
            <a:off x="3104638" y="4108277"/>
            <a:ext cx="1287094" cy="369332"/>
          </a:xfrm>
          <a:prstGeom prst="rect">
            <a:avLst/>
          </a:prstGeom>
        </p:spPr>
        <p:txBody>
          <a:bodyPr wrap="none">
            <a:spAutoFit/>
          </a:bodyPr>
          <a:lstStyle/>
          <a:p>
            <a:r>
              <a:rPr lang="en-GB" b="1" dirty="0">
                <a:solidFill>
                  <a:srgbClr val="FF0000"/>
                </a:solidFill>
              </a:rPr>
              <a:t>Exploration</a:t>
            </a:r>
          </a:p>
        </p:txBody>
      </p:sp>
      <p:sp>
        <p:nvSpPr>
          <p:cNvPr id="37" name="Rectangle 36"/>
          <p:cNvSpPr/>
          <p:nvPr/>
        </p:nvSpPr>
        <p:spPr>
          <a:xfrm>
            <a:off x="4805808" y="4108277"/>
            <a:ext cx="1159292" cy="369332"/>
          </a:xfrm>
          <a:prstGeom prst="rect">
            <a:avLst/>
          </a:prstGeom>
        </p:spPr>
        <p:txBody>
          <a:bodyPr wrap="none">
            <a:spAutoFit/>
          </a:bodyPr>
          <a:lstStyle/>
          <a:p>
            <a:r>
              <a:rPr lang="en-GB" b="1" dirty="0">
                <a:solidFill>
                  <a:schemeClr val="tx1">
                    <a:lumMod val="50000"/>
                    <a:lumOff val="50000"/>
                  </a:schemeClr>
                </a:solidFill>
              </a:rPr>
              <a:t>Modelling</a:t>
            </a:r>
          </a:p>
        </p:txBody>
      </p:sp>
      <p:sp>
        <p:nvSpPr>
          <p:cNvPr id="39" name="Rectangle 38"/>
          <p:cNvSpPr/>
          <p:nvPr/>
        </p:nvSpPr>
        <p:spPr>
          <a:xfrm>
            <a:off x="6765993" y="4108277"/>
            <a:ext cx="813369" cy="369332"/>
          </a:xfrm>
          <a:prstGeom prst="rect">
            <a:avLst/>
          </a:prstGeom>
        </p:spPr>
        <p:txBody>
          <a:bodyPr wrap="none">
            <a:spAutoFit/>
          </a:bodyPr>
          <a:lstStyle/>
          <a:p>
            <a:r>
              <a:rPr lang="en-GB" b="1" dirty="0">
                <a:solidFill>
                  <a:schemeClr val="tx1">
                    <a:lumMod val="50000"/>
                    <a:lumOff val="50000"/>
                  </a:schemeClr>
                </a:solidFill>
              </a:rPr>
              <a:t>Export</a:t>
            </a:r>
          </a:p>
        </p:txBody>
      </p:sp>
      <p:sp>
        <p:nvSpPr>
          <p:cNvPr id="10" name="Rectangle 9"/>
          <p:cNvSpPr/>
          <p:nvPr/>
        </p:nvSpPr>
        <p:spPr>
          <a:xfrm>
            <a:off x="1099515" y="4108277"/>
            <a:ext cx="1261884" cy="369332"/>
          </a:xfrm>
          <a:prstGeom prst="rect">
            <a:avLst/>
          </a:prstGeom>
        </p:spPr>
        <p:txBody>
          <a:bodyPr wrap="none">
            <a:spAutoFit/>
          </a:bodyPr>
          <a:lstStyle/>
          <a:p>
            <a:r>
              <a:rPr lang="en-GB" b="1" dirty="0">
                <a:solidFill>
                  <a:srgbClr val="FF0000"/>
                </a:solidFill>
              </a:rPr>
              <a:t>Import in R</a:t>
            </a:r>
          </a:p>
        </p:txBody>
      </p:sp>
    </p:spTree>
    <p:extLst>
      <p:ext uri="{BB962C8B-B14F-4D97-AF65-F5344CB8AC3E}">
        <p14:creationId xmlns:p14="http://schemas.microsoft.com/office/powerpoint/2010/main" val="9213395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en-GB" dirty="0">
                <a:latin typeface="Calibri" charset="0"/>
                <a:ea typeface="Calibri" charset="0"/>
                <a:cs typeface="Calibri" charset="0"/>
              </a:rPr>
              <a:t>Formatting Your Data</a:t>
            </a:r>
          </a:p>
        </p:txBody>
      </p:sp>
      <p:sp>
        <p:nvSpPr>
          <p:cNvPr id="3" name="Rounded Rectangle 19"/>
          <p:cNvSpPr/>
          <p:nvPr/>
        </p:nvSpPr>
        <p:spPr>
          <a:xfrm>
            <a:off x="1706700" y="3525065"/>
            <a:ext cx="576000" cy="599958"/>
          </a:xfrm>
          <a:prstGeom prst="roundRect">
            <a:avLst/>
          </a:prstGeom>
          <a:solidFill>
            <a:srgbClr val="575757"/>
          </a:solidFill>
          <a:ln w="76200">
            <a:solidFill>
              <a:schemeClr val="bg1"/>
            </a:solidFill>
          </a:ln>
          <a:effectLst>
            <a:outerShdw blurRad="50800" dist="38100" dir="5400000" algn="t" rotWithShape="0">
              <a:prstClr val="black">
                <a:alpha val="40000"/>
              </a:prstClr>
            </a:outerShdw>
          </a:effectLst>
        </p:spPr>
        <p:style>
          <a:lnRef idx="2">
            <a:schemeClr val="accent5"/>
          </a:lnRef>
          <a:fillRef idx="1">
            <a:schemeClr val="lt1"/>
          </a:fillRef>
          <a:effectRef idx="0">
            <a:schemeClr val="accent5"/>
          </a:effectRef>
          <a:fontRef idx="minor">
            <a:schemeClr val="dk1"/>
          </a:fontRef>
        </p:style>
        <p:txBody>
          <a:bodyPr rtlCol="0" anchor="ctr"/>
          <a:lstStyle/>
          <a:p>
            <a:pPr algn="ctr" defTabSz="457200"/>
            <a:r>
              <a:rPr lang="en-US" sz="2000" b="1" dirty="0">
                <a:solidFill>
                  <a:schemeClr val="bg1"/>
                </a:solidFill>
                <a:latin typeface="Arial"/>
                <a:cs typeface="Arial"/>
              </a:rPr>
              <a:t>04</a:t>
            </a:r>
          </a:p>
        </p:txBody>
      </p:sp>
    </p:spTree>
    <p:extLst>
      <p:ext uri="{BB962C8B-B14F-4D97-AF65-F5344CB8AC3E}">
        <p14:creationId xmlns:p14="http://schemas.microsoft.com/office/powerpoint/2010/main" val="166511048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descr="Capture d’écran 2016-03-02 à 18.02.01.png"/>
          <p:cNvPicPr>
            <a:picLocks noGrp="1" noChangeAspect="1"/>
          </p:cNvPicPr>
          <p:nvPr>
            <p:ph idx="1"/>
          </p:nvPr>
        </p:nvPicPr>
        <p:blipFill>
          <a:blip r:embed="rId3">
            <a:extLst>
              <a:ext uri="{28A0092B-C50C-407E-A947-70E740481C1C}">
                <a14:useLocalDpi xmlns:a14="http://schemas.microsoft.com/office/drawing/2010/main" val="0"/>
              </a:ext>
            </a:extLst>
          </a:blip>
          <a:srcRect t="7572" b="7572"/>
          <a:stretch>
            <a:fillRect/>
          </a:stretch>
        </p:blipFill>
        <p:spPr>
          <a:xfrm>
            <a:off x="747192" y="853830"/>
            <a:ext cx="7791952" cy="4655868"/>
          </a:xfrm>
        </p:spPr>
      </p:pic>
      <p:sp>
        <p:nvSpPr>
          <p:cNvPr id="5" name="ZoneTexte 4"/>
          <p:cNvSpPr txBox="1"/>
          <p:nvPr/>
        </p:nvSpPr>
        <p:spPr>
          <a:xfrm>
            <a:off x="5933611" y="6401096"/>
            <a:ext cx="2912067" cy="369332"/>
          </a:xfrm>
          <a:prstGeom prst="rect">
            <a:avLst/>
          </a:prstGeom>
          <a:noFill/>
        </p:spPr>
        <p:txBody>
          <a:bodyPr wrap="square" rtlCol="0">
            <a:spAutoFit/>
          </a:bodyPr>
          <a:lstStyle/>
          <a:p>
            <a:r>
              <a:rPr lang="en-GB" dirty="0"/>
              <a:t>Courtesy of </a:t>
            </a:r>
            <a:r>
              <a:rPr lang="en-GB" dirty="0" err="1"/>
              <a:t>Frédéric</a:t>
            </a:r>
            <a:r>
              <a:rPr lang="en-GB" dirty="0"/>
              <a:t> </a:t>
            </a:r>
            <a:r>
              <a:rPr lang="en-GB" dirty="0" err="1"/>
              <a:t>Schütz</a:t>
            </a:r>
            <a:endParaRPr lang="en-GB" dirty="0"/>
          </a:p>
        </p:txBody>
      </p:sp>
      <p:sp>
        <p:nvSpPr>
          <p:cNvPr id="6" name="Titre 2"/>
          <p:cNvSpPr>
            <a:spLocks noGrp="1"/>
          </p:cNvSpPr>
          <p:nvPr>
            <p:ph type="ctrTitle"/>
          </p:nvPr>
        </p:nvSpPr>
        <p:spPr>
          <a:xfrm>
            <a:off x="258501" y="399801"/>
            <a:ext cx="8344948" cy="332399"/>
          </a:xfrm>
        </p:spPr>
        <p:txBody>
          <a:bodyPr/>
          <a:lstStyle/>
          <a:p>
            <a:r>
              <a:rPr lang="en-GB" sz="2400" dirty="0"/>
              <a:t>Example of a dataset</a:t>
            </a:r>
          </a:p>
        </p:txBody>
      </p:sp>
      <p:sp>
        <p:nvSpPr>
          <p:cNvPr id="7" name="Espace réservé du contenu 1"/>
          <p:cNvSpPr txBox="1">
            <a:spLocks/>
          </p:cNvSpPr>
          <p:nvPr/>
        </p:nvSpPr>
        <p:spPr>
          <a:xfrm>
            <a:off x="598735" y="5678117"/>
            <a:ext cx="8181257" cy="668964"/>
          </a:xfrm>
          <a:prstGeom prst="rect">
            <a:avLst/>
          </a:prstGeom>
          <a:solidFill>
            <a:schemeClr val="tx2"/>
          </a:solidFill>
        </p:spPr>
        <p:txBody>
          <a:bodyPr lIns="0" tIns="0" rIns="0" bIns="0"/>
          <a:lstStyle>
            <a:lvl1pPr marL="266700" indent="-266700" algn="l" defTabSz="914400" rtl="0" eaLnBrk="1" latinLnBrk="0" hangingPunct="1">
              <a:spcBef>
                <a:spcPct val="20000"/>
              </a:spcBef>
              <a:buClr>
                <a:schemeClr val="tx1">
                  <a:lumMod val="85000"/>
                  <a:lumOff val="15000"/>
                </a:schemeClr>
              </a:buClr>
              <a:buFont typeface="Arial" pitchFamily="34" charset="0"/>
              <a:buChar char="•"/>
              <a:defRPr sz="2800" kern="1200">
                <a:solidFill>
                  <a:schemeClr val="tx1">
                    <a:lumMod val="85000"/>
                    <a:lumOff val="15000"/>
                  </a:schemeClr>
                </a:solidFill>
                <a:latin typeface="+mn-lt"/>
                <a:ea typeface="+mn-ea"/>
                <a:cs typeface="Arial" pitchFamily="34" charset="0"/>
              </a:defRPr>
            </a:lvl1pPr>
            <a:lvl2pPr marL="449263" indent="-182563" algn="l" defTabSz="914400" rtl="0" eaLnBrk="1" latinLnBrk="0" hangingPunct="1">
              <a:spcBef>
                <a:spcPct val="20000"/>
              </a:spcBef>
              <a:buClr>
                <a:schemeClr val="tx1">
                  <a:lumMod val="85000"/>
                  <a:lumOff val="15000"/>
                </a:schemeClr>
              </a:buClr>
              <a:buFont typeface="Arial" pitchFamily="34" charset="0"/>
              <a:buChar char="•"/>
              <a:defRPr sz="2400" i="0" kern="1200">
                <a:solidFill>
                  <a:schemeClr val="tx1">
                    <a:lumMod val="85000"/>
                    <a:lumOff val="15000"/>
                  </a:schemeClr>
                </a:solidFill>
                <a:latin typeface="+mn-lt"/>
                <a:ea typeface="+mn-ea"/>
                <a:cs typeface="Arial" pitchFamily="34" charset="0"/>
              </a:defRPr>
            </a:lvl2pPr>
            <a:lvl3pPr marL="623888" indent="-174625" algn="l" defTabSz="914400" rtl="0" eaLnBrk="1" latinLnBrk="0" hangingPunct="1">
              <a:spcBef>
                <a:spcPct val="20000"/>
              </a:spcBef>
              <a:buClr>
                <a:schemeClr val="tx1">
                  <a:lumMod val="85000"/>
                  <a:lumOff val="15000"/>
                </a:schemeClr>
              </a:buClr>
              <a:buFont typeface="Arial" pitchFamily="34" charset="0"/>
              <a:buChar char="•"/>
              <a:defRPr sz="2000" i="0" kern="1200">
                <a:solidFill>
                  <a:schemeClr val="tx1">
                    <a:lumMod val="85000"/>
                    <a:lumOff val="15000"/>
                  </a:schemeClr>
                </a:solidFill>
                <a:latin typeface="+mn-lt"/>
                <a:ea typeface="+mn-ea"/>
                <a:cs typeface="Arial" pitchFamily="34" charset="0"/>
              </a:defRPr>
            </a:lvl3pPr>
            <a:lvl4pPr marL="806450" indent="-182563" algn="l" defTabSz="914400" rtl="0" eaLnBrk="1" latinLnBrk="0" hangingPunct="1">
              <a:spcBef>
                <a:spcPct val="20000"/>
              </a:spcBef>
              <a:buClr>
                <a:schemeClr val="tx1">
                  <a:lumMod val="85000"/>
                  <a:lumOff val="15000"/>
                </a:schemeClr>
              </a:buClr>
              <a:buFont typeface="Arial" pitchFamily="34" charset="0"/>
              <a:buChar char="-"/>
              <a:defRPr sz="1200" i="1" kern="1200">
                <a:solidFill>
                  <a:schemeClr val="tx1">
                    <a:lumMod val="85000"/>
                    <a:lumOff val="15000"/>
                  </a:schemeClr>
                </a:solidFill>
                <a:latin typeface="+mn-lt"/>
                <a:ea typeface="+mn-ea"/>
                <a:cs typeface="Arial" pitchFamily="34" charset="0"/>
              </a:defRPr>
            </a:lvl4pPr>
            <a:lvl5pPr marL="1346200" indent="-274638" algn="l" defTabSz="914400" rtl="0" eaLnBrk="1" latinLnBrk="0" hangingPunct="1">
              <a:spcBef>
                <a:spcPct val="20000"/>
              </a:spcBef>
              <a:buFont typeface="Arial" pitchFamily="34" charset="0"/>
              <a:buChar char="»"/>
              <a:defRPr sz="1200" i="1"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rgbClr val="F6F6F6"/>
                </a:solidFill>
                <a:latin typeface="Comic Sans MS" panose="030F0702030302020204" pitchFamily="66" charset="0"/>
              </a:rPr>
              <a:t>Difficult to use with any statistical program</a:t>
            </a:r>
          </a:p>
          <a:p>
            <a:pPr marL="0" indent="0" algn="ctr">
              <a:buNone/>
            </a:pPr>
            <a:endParaRPr lang="en-US" dirty="0">
              <a:solidFill>
                <a:srgbClr val="F6F6F6"/>
              </a:solidFill>
              <a:latin typeface="Comic Sans MS" panose="030F0702030302020204" pitchFamily="66" charset="0"/>
            </a:endParaRPr>
          </a:p>
        </p:txBody>
      </p:sp>
      <p:sp>
        <p:nvSpPr>
          <p:cNvPr id="2" name="Ellipse 1">
            <a:extLst>
              <a:ext uri="{FF2B5EF4-FFF2-40B4-BE49-F238E27FC236}">
                <a16:creationId xmlns:a16="http://schemas.microsoft.com/office/drawing/2014/main" id="{3CCE67C9-8261-434E-8810-A8A58AA2B0CE}"/>
              </a:ext>
            </a:extLst>
          </p:cNvPr>
          <p:cNvSpPr/>
          <p:nvPr/>
        </p:nvSpPr>
        <p:spPr>
          <a:xfrm>
            <a:off x="3155796" y="853831"/>
            <a:ext cx="680224" cy="477027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Ellipse 7">
            <a:extLst>
              <a:ext uri="{FF2B5EF4-FFF2-40B4-BE49-F238E27FC236}">
                <a16:creationId xmlns:a16="http://schemas.microsoft.com/office/drawing/2014/main" id="{A55B5D47-2003-4342-9749-5082C5059F9D}"/>
              </a:ext>
            </a:extLst>
          </p:cNvPr>
          <p:cNvSpPr/>
          <p:nvPr/>
        </p:nvSpPr>
        <p:spPr>
          <a:xfrm>
            <a:off x="6244624" y="900619"/>
            <a:ext cx="680224" cy="60089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Ellipse 8">
            <a:extLst>
              <a:ext uri="{FF2B5EF4-FFF2-40B4-BE49-F238E27FC236}">
                <a16:creationId xmlns:a16="http://schemas.microsoft.com/office/drawing/2014/main" id="{31BA4439-51D9-ED46-B41D-BE2A323A755A}"/>
              </a:ext>
            </a:extLst>
          </p:cNvPr>
          <p:cNvSpPr/>
          <p:nvPr/>
        </p:nvSpPr>
        <p:spPr>
          <a:xfrm>
            <a:off x="1315092" y="4890499"/>
            <a:ext cx="1417834" cy="67321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20559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animBg="1"/>
      <p:bldP spid="8" grpId="0" animBg="1"/>
      <p:bldP spid="9" grpId="0"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393505" y="1010137"/>
            <a:ext cx="8356990" cy="9572613"/>
          </a:xfrm>
        </p:spPr>
        <p:txBody>
          <a:bodyPr/>
          <a:lstStyle/>
          <a:p>
            <a:r>
              <a:rPr lang="en-GB" dirty="0"/>
              <a:t>Before using R and importing the dataset you collected from an experiment, you need to know </a:t>
            </a:r>
            <a:r>
              <a:rPr lang="en-GB" dirty="0">
                <a:solidFill>
                  <a:schemeClr val="accent1"/>
                </a:solidFill>
              </a:rPr>
              <a:t>how to format </a:t>
            </a:r>
            <a:r>
              <a:rPr lang="en-GB" dirty="0"/>
              <a:t>it properly, so R can read it. </a:t>
            </a:r>
          </a:p>
          <a:p>
            <a:endParaRPr lang="en-GB" dirty="0"/>
          </a:p>
          <a:p>
            <a:r>
              <a:rPr lang="en-GB" dirty="0"/>
              <a:t>A spreadsheet program such as Excel or OpenOffice can be used for data entry and simple manipulation.</a:t>
            </a:r>
          </a:p>
          <a:p>
            <a:endParaRPr lang="en-GB" dirty="0"/>
          </a:p>
          <a:p>
            <a:r>
              <a:rPr lang="en-GB" dirty="0">
                <a:solidFill>
                  <a:srgbClr val="4F81BD"/>
                </a:solidFill>
              </a:rPr>
              <a:t> Three precepts of tidy data:</a:t>
            </a:r>
          </a:p>
          <a:p>
            <a:pPr marL="514350" indent="-514350">
              <a:buFont typeface="+mj-lt"/>
              <a:buAutoNum type="arabicPeriod"/>
            </a:pPr>
            <a:r>
              <a:rPr lang="en-GB" dirty="0"/>
              <a:t>Each variable forms a column.</a:t>
            </a:r>
          </a:p>
          <a:p>
            <a:pPr marL="514350" indent="-514350">
              <a:buFont typeface="+mj-lt"/>
              <a:buAutoNum type="arabicPeriod"/>
            </a:pPr>
            <a:r>
              <a:rPr lang="en-GB" dirty="0"/>
              <a:t>Each observation forms a row.</a:t>
            </a:r>
          </a:p>
          <a:p>
            <a:pPr marL="514350" indent="-514350">
              <a:buFont typeface="+mj-lt"/>
              <a:buAutoNum type="arabicPeriod"/>
            </a:pPr>
            <a:r>
              <a:rPr lang="en-GB" dirty="0"/>
              <a:t>Each type of observational unit forms a table.</a:t>
            </a:r>
          </a:p>
          <a:p>
            <a:r>
              <a:rPr lang="en-GB" sz="2000" dirty="0">
                <a:hlinkClick r:id="rId3"/>
              </a:rPr>
              <a:t>http://www.ucd.ie/ecomodel/pdf/TidyData.pdf</a:t>
            </a:r>
            <a:endParaRPr lang="en-GB" sz="2000" dirty="0"/>
          </a:p>
          <a:p>
            <a:endParaRPr lang="en-GB" dirty="0"/>
          </a:p>
        </p:txBody>
      </p:sp>
      <p:sp>
        <p:nvSpPr>
          <p:cNvPr id="3" name="Titre 2"/>
          <p:cNvSpPr>
            <a:spLocks noGrp="1"/>
          </p:cNvSpPr>
          <p:nvPr>
            <p:ph type="ctrTitle"/>
          </p:nvPr>
        </p:nvSpPr>
        <p:spPr>
          <a:xfrm>
            <a:off x="258500" y="344402"/>
            <a:ext cx="8409249" cy="387798"/>
          </a:xfrm>
        </p:spPr>
        <p:txBody>
          <a:bodyPr/>
          <a:lstStyle/>
          <a:p>
            <a:r>
              <a:rPr lang="en-GB" dirty="0"/>
              <a:t>Prepare Your Data Outside of R</a:t>
            </a:r>
          </a:p>
        </p:txBody>
      </p:sp>
    </p:spTree>
    <p:extLst>
      <p:ext uri="{BB962C8B-B14F-4D97-AF65-F5344CB8AC3E}">
        <p14:creationId xmlns:p14="http://schemas.microsoft.com/office/powerpoint/2010/main" val="818644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sp>
        <p:nvSpPr>
          <p:cNvPr id="5" name="ZoneTexte 4"/>
          <p:cNvSpPr txBox="1"/>
          <p:nvPr/>
        </p:nvSpPr>
        <p:spPr>
          <a:xfrm>
            <a:off x="4687292" y="2071784"/>
            <a:ext cx="3916157" cy="2677656"/>
          </a:xfrm>
          <a:prstGeom prst="rect">
            <a:avLst/>
          </a:prstGeom>
          <a:noFill/>
        </p:spPr>
        <p:txBody>
          <a:bodyPr wrap="square" rtlCol="0">
            <a:spAutoFit/>
          </a:bodyPr>
          <a:lstStyle/>
          <a:p>
            <a:pPr marL="457200" indent="-457200">
              <a:buFont typeface="Arial"/>
              <a:buChar char="•"/>
            </a:pPr>
            <a:r>
              <a:rPr lang="en-GB" sz="2800" dirty="0"/>
              <a:t>A header line with variable names</a:t>
            </a:r>
          </a:p>
          <a:p>
            <a:pPr marL="457200" indent="-457200">
              <a:buFont typeface="Arial"/>
              <a:buChar char="•"/>
            </a:pPr>
            <a:r>
              <a:rPr lang="en-GB" sz="2800" dirty="0"/>
              <a:t>4 variables, one in each column </a:t>
            </a:r>
          </a:p>
          <a:p>
            <a:pPr marL="457200" indent="-457200">
              <a:buFont typeface="Arial"/>
              <a:buChar char="•"/>
            </a:pPr>
            <a:r>
              <a:rPr lang="en-GB" sz="2800" dirty="0"/>
              <a:t>One observation per row, here SNP info</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Tree>
    <p:extLst>
      <p:ext uri="{BB962C8B-B14F-4D97-AF65-F5344CB8AC3E}">
        <p14:creationId xmlns:p14="http://schemas.microsoft.com/office/powerpoint/2010/main" val="366415592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258501" y="399801"/>
            <a:ext cx="8344948" cy="332399"/>
          </a:xfrm>
        </p:spPr>
        <p:txBody>
          <a:bodyPr/>
          <a:lstStyle/>
          <a:p>
            <a:r>
              <a:rPr lang="en-GB" sz="2400" dirty="0"/>
              <a:t>Example of Well-Formatted Dataset</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501" y="937962"/>
            <a:ext cx="4203031" cy="5450806"/>
          </a:xfrm>
          <a:prstGeom prst="rect">
            <a:avLst/>
          </a:prstGeom>
        </p:spPr>
      </p:pic>
      <p:sp>
        <p:nvSpPr>
          <p:cNvPr id="6" name="Rectangle 5"/>
          <p:cNvSpPr/>
          <p:nvPr/>
        </p:nvSpPr>
        <p:spPr>
          <a:xfrm>
            <a:off x="2389526" y="2603116"/>
            <a:ext cx="6213923" cy="3785652"/>
          </a:xfrm>
          <a:prstGeom prst="rect">
            <a:avLst/>
          </a:prstGeom>
          <a:solidFill>
            <a:schemeClr val="bg1"/>
          </a:solidFill>
          <a:ln w="19050" cmpd="thinThick">
            <a:solidFill>
              <a:srgbClr val="4E81BD"/>
            </a:solidFill>
          </a:ln>
        </p:spPr>
        <p:txBody>
          <a:bodyPr wrap="square" lIns="274320" tIns="182880" bIns="182880">
            <a:spAutoFit/>
          </a:bodyPr>
          <a:lstStyle/>
          <a:p>
            <a:pPr>
              <a:spcBef>
                <a:spcPct val="20000"/>
              </a:spcBef>
              <a:buClr>
                <a:srgbClr val="E60003"/>
              </a:buClr>
            </a:pPr>
            <a:r>
              <a:rPr lang="en-US" sz="2000" b="1" dirty="0">
                <a:solidFill>
                  <a:srgbClr val="333333"/>
                </a:solidFill>
                <a:latin typeface="+mj-lt"/>
                <a:cs typeface="Arial" pitchFamily="34" charset="0"/>
              </a:rPr>
              <a:t>Glossary for the </a:t>
            </a:r>
            <a:r>
              <a:rPr lang="en-US" sz="2000" b="1" dirty="0" err="1">
                <a:solidFill>
                  <a:srgbClr val="333333"/>
                </a:solidFill>
                <a:latin typeface="+mj-lt"/>
                <a:cs typeface="Arial" pitchFamily="34" charset="0"/>
              </a:rPr>
              <a:t>snp</a:t>
            </a:r>
            <a:r>
              <a:rPr lang="en-US" sz="2000" b="1" dirty="0">
                <a:solidFill>
                  <a:srgbClr val="333333"/>
                </a:solidFill>
                <a:latin typeface="+mj-lt"/>
                <a:cs typeface="Arial" pitchFamily="34" charset="0"/>
              </a:rPr>
              <a:t> data</a:t>
            </a:r>
          </a:p>
          <a:p>
            <a:pPr>
              <a:spcBef>
                <a:spcPct val="20000"/>
              </a:spcBef>
              <a:buClr>
                <a:srgbClr val="E60003"/>
              </a:buClr>
            </a:pPr>
            <a:endParaRPr lang="en-US" sz="2000" dirty="0">
              <a:solidFill>
                <a:srgbClr val="333333"/>
              </a:solidFill>
              <a:latin typeface="+mj-lt"/>
              <a:cs typeface="Arial" pitchFamily="34" charset="0"/>
            </a:endParaRPr>
          </a:p>
          <a:p>
            <a:pPr>
              <a:spcBef>
                <a:spcPct val="20000"/>
              </a:spcBef>
              <a:spcAft>
                <a:spcPts val="1200"/>
              </a:spcAft>
              <a:buClr>
                <a:srgbClr val="E60003"/>
              </a:buClr>
            </a:pPr>
            <a:r>
              <a:rPr lang="en-US" sz="2000" b="1" dirty="0" err="1">
                <a:solidFill>
                  <a:srgbClr val="333333"/>
                </a:solidFill>
                <a:latin typeface="+mj-lt"/>
                <a:cs typeface="Arial" pitchFamily="34" charset="0"/>
              </a:rPr>
              <a:t>snp</a:t>
            </a:r>
            <a:r>
              <a:rPr lang="en-US" sz="2000" dirty="0">
                <a:solidFill>
                  <a:srgbClr val="333333"/>
                </a:solidFill>
                <a:latin typeface="+mj-lt"/>
                <a:cs typeface="Arial" pitchFamily="34" charset="0"/>
              </a:rPr>
              <a:t>	single nucleotide polymorphism</a:t>
            </a:r>
          </a:p>
          <a:p>
            <a:pPr>
              <a:spcBef>
                <a:spcPct val="20000"/>
              </a:spcBef>
              <a:buClr>
                <a:srgbClr val="E60003"/>
              </a:buClr>
            </a:pPr>
            <a:r>
              <a:rPr lang="en-US" sz="2000" b="1" dirty="0" err="1">
                <a:solidFill>
                  <a:srgbClr val="333333"/>
                </a:solidFill>
                <a:latin typeface="+mj-lt"/>
                <a:cs typeface="Arial" pitchFamily="34" charset="0"/>
              </a:rPr>
              <a:t>chr</a:t>
            </a:r>
            <a:r>
              <a:rPr lang="en-US" sz="2000" dirty="0">
                <a:solidFill>
                  <a:srgbClr val="333333"/>
                </a:solidFill>
                <a:latin typeface="+mj-lt"/>
                <a:cs typeface="Arial" pitchFamily="34" charset="0"/>
              </a:rPr>
              <a:t>	chromosome</a:t>
            </a:r>
          </a:p>
          <a:p>
            <a:pPr>
              <a:spcBef>
                <a:spcPct val="20000"/>
              </a:spcBef>
              <a:buClr>
                <a:srgbClr val="E60003"/>
              </a:buClr>
            </a:pPr>
            <a:r>
              <a:rPr lang="en-US" sz="2000" b="1" dirty="0" err="1">
                <a:solidFill>
                  <a:srgbClr val="333333"/>
                </a:solidFill>
                <a:latin typeface="+mj-lt"/>
                <a:cs typeface="Arial" pitchFamily="34" charset="0"/>
              </a:rPr>
              <a:t>pos</a:t>
            </a:r>
            <a:r>
              <a:rPr lang="en-US" sz="2000" dirty="0">
                <a:solidFill>
                  <a:srgbClr val="333333"/>
                </a:solidFill>
                <a:latin typeface="+mj-lt"/>
                <a:cs typeface="Arial" pitchFamily="34" charset="0"/>
              </a:rPr>
              <a:t>	position</a:t>
            </a:r>
          </a:p>
          <a:p>
            <a:pPr>
              <a:spcBef>
                <a:spcPct val="20000"/>
              </a:spcBef>
              <a:buClr>
                <a:srgbClr val="E60003"/>
              </a:buClr>
            </a:pPr>
            <a:r>
              <a:rPr lang="en-US" sz="2000" b="1" dirty="0">
                <a:solidFill>
                  <a:srgbClr val="333333"/>
                </a:solidFill>
                <a:latin typeface="+mj-lt"/>
                <a:cs typeface="Arial" pitchFamily="34" charset="0"/>
              </a:rPr>
              <a:t>minor</a:t>
            </a:r>
            <a:r>
              <a:rPr lang="en-US" sz="2000" dirty="0">
                <a:solidFill>
                  <a:srgbClr val="333333"/>
                </a:solidFill>
                <a:latin typeface="+mj-lt"/>
                <a:cs typeface="Arial" pitchFamily="34" charset="0"/>
              </a:rPr>
              <a:t>	minor allele  (a minority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a:p>
            <a:pPr>
              <a:spcBef>
                <a:spcPct val="20000"/>
              </a:spcBef>
              <a:buClr>
                <a:srgbClr val="E60003"/>
              </a:buClr>
            </a:pPr>
            <a:r>
              <a:rPr lang="en-US" sz="2000" b="1" dirty="0">
                <a:solidFill>
                  <a:srgbClr val="333333"/>
                </a:solidFill>
                <a:latin typeface="+mj-lt"/>
                <a:cs typeface="Arial" pitchFamily="34" charset="0"/>
              </a:rPr>
              <a:t>major</a:t>
            </a:r>
            <a:r>
              <a:rPr lang="en-US" sz="2000" dirty="0">
                <a:solidFill>
                  <a:srgbClr val="333333"/>
                </a:solidFill>
                <a:latin typeface="+mj-lt"/>
                <a:cs typeface="Arial" pitchFamily="34" charset="0"/>
              </a:rPr>
              <a:t>	major allele ( a majority of individuals</a:t>
            </a:r>
          </a:p>
          <a:p>
            <a:pPr>
              <a:spcBef>
                <a:spcPct val="20000"/>
              </a:spcBef>
              <a:buClr>
                <a:srgbClr val="E60003"/>
              </a:buClr>
            </a:pPr>
            <a:r>
              <a:rPr lang="en-US" sz="2000" dirty="0">
                <a:solidFill>
                  <a:srgbClr val="333333"/>
                </a:solidFill>
                <a:latin typeface="+mj-lt"/>
                <a:cs typeface="Arial" pitchFamily="34" charset="0"/>
              </a:rPr>
              <a:t>                                         have this letter at this position)</a:t>
            </a:r>
          </a:p>
        </p:txBody>
      </p:sp>
    </p:spTree>
    <p:extLst>
      <p:ext uri="{BB962C8B-B14F-4D97-AF65-F5344CB8AC3E}">
        <p14:creationId xmlns:p14="http://schemas.microsoft.com/office/powerpoint/2010/main" val="3762563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B Template">
  <a:themeElements>
    <a:clrScheme name="SIB Colours">
      <a:dk1>
        <a:srgbClr val="323232"/>
      </a:dk1>
      <a:lt1>
        <a:srgbClr val="FFFFFF"/>
      </a:lt1>
      <a:dk2>
        <a:srgbClr val="AE191A"/>
      </a:dk2>
      <a:lt2>
        <a:srgbClr val="575757"/>
      </a:lt2>
      <a:accent1>
        <a:srgbClr val="E30613"/>
      </a:accent1>
      <a:accent2>
        <a:srgbClr val="EA5297"/>
      </a:accent2>
      <a:accent3>
        <a:srgbClr val="EE7659"/>
      </a:accent3>
      <a:accent4>
        <a:srgbClr val="009FE3"/>
      </a:accent4>
      <a:accent5>
        <a:srgbClr val="009A93"/>
      </a:accent5>
      <a:accent6>
        <a:srgbClr val="2E2C7E"/>
      </a:accent6>
      <a:hlink>
        <a:srgbClr val="575757"/>
      </a:hlink>
      <a:folHlink>
        <a:srgbClr val="787878"/>
      </a:folHlink>
    </a:clrScheme>
    <a:fontScheme name="SIB 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outerShdw blurRad="50800" dist="38100" dir="5400000" algn="t" rotWithShape="0">
            <a:prstClr val="black">
              <a:alpha val="40000"/>
            </a:prstClr>
          </a:outerShdw>
        </a:effectLst>
      </a:spPr>
      <a:bodyPr rtlCol="0" anchor="ctr"/>
      <a:lstStyle>
        <a:defPPr algn="ctr" defTabSz="457200">
          <a:defRPr sz="2400" b="1" dirty="0" smtClean="0">
            <a:solidFill>
              <a:schemeClr val="bg1"/>
            </a:solidFill>
          </a:defRPr>
        </a:defPPr>
      </a:lstStyle>
      <a:style>
        <a:lnRef idx="2">
          <a:schemeClr val="accent5"/>
        </a:lnRef>
        <a:fillRef idx="1">
          <a:schemeClr val="lt1"/>
        </a:fillRef>
        <a:effectRef idx="0">
          <a:schemeClr val="accent5"/>
        </a:effectRef>
        <a:fontRef idx="minor">
          <a:schemeClr val="dk1"/>
        </a:fontRef>
      </a:style>
    </a:spDef>
    <a:lnDef>
      <a:spPr>
        <a:ln w="19050">
          <a:solidFill>
            <a:srgbClr val="E30613"/>
          </a:solidFill>
        </a:ln>
      </a:spPr>
      <a:bodyPr/>
      <a:lstStyle/>
      <a:style>
        <a:lnRef idx="1">
          <a:schemeClr val="accent6"/>
        </a:lnRef>
        <a:fillRef idx="0">
          <a:schemeClr val="accent6"/>
        </a:fillRef>
        <a:effectRef idx="0">
          <a:schemeClr val="accent6"/>
        </a:effectRef>
        <a:fontRef idx="minor">
          <a:schemeClr val="tx1"/>
        </a:fontRef>
      </a:style>
    </a:lnDef>
    <a:txDef>
      <a:spPr>
        <a:noFill/>
      </a:spPr>
      <a:bodyPr wrap="square" lIns="0" tIns="0" rIns="0" bIns="0" rtlCol="0">
        <a:spAutoFit/>
      </a:bodyPr>
      <a:lstStyle>
        <a:defPPr>
          <a:defRPr dirty="0" err="1" smtClean="0">
            <a:effectLst>
              <a:outerShdw blurRad="38100" dist="12700" dir="2700000" algn="ctr" rotWithShape="0">
                <a:srgbClr val="000000">
                  <a:alpha val="50000"/>
                </a:srgbClr>
              </a:outerShdw>
            </a:effectLst>
          </a:defRPr>
        </a:defPPr>
      </a:lstStyle>
    </a:txDef>
  </a:objectDefaults>
  <a:extraClrSchemeLst/>
</a:theme>
</file>

<file path=ppt/theme/theme4.xml><?xml version="1.0" encoding="utf-8"?>
<a:theme xmlns:a="http://schemas.openxmlformats.org/drawingml/2006/main" name="2_Conception personnalisé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13285</TotalTime>
  <Words>17266</Words>
  <Application>Microsoft Office PowerPoint</Application>
  <PresentationFormat>On-screen Show (4:3)</PresentationFormat>
  <Paragraphs>1797</Paragraphs>
  <Slides>130</Slides>
  <Notes>130</Notes>
  <HiddenSlides>16</HiddenSlides>
  <MMClips>0</MMClips>
  <ScaleCrop>false</ScaleCrop>
  <HeadingPairs>
    <vt:vector size="4" baseType="variant">
      <vt:variant>
        <vt:lpstr>Theme</vt:lpstr>
      </vt:variant>
      <vt:variant>
        <vt:i4>9</vt:i4>
      </vt:variant>
      <vt:variant>
        <vt:lpstr>Slide Titles</vt:lpstr>
      </vt:variant>
      <vt:variant>
        <vt:i4>130</vt:i4>
      </vt:variant>
    </vt:vector>
  </HeadingPairs>
  <TitlesOfParts>
    <vt:vector size="139" baseType="lpstr">
      <vt:lpstr>Conception personnalisée</vt:lpstr>
      <vt:lpstr>1_Conception personnalisée</vt:lpstr>
      <vt:lpstr>SIB Template</vt:lpstr>
      <vt:lpstr>2_Conception personnalisée</vt:lpstr>
      <vt:lpstr>Office Theme</vt:lpstr>
      <vt:lpstr>2_Office Theme</vt:lpstr>
      <vt:lpstr>1_Office Theme</vt:lpstr>
      <vt:lpstr>3_Office Theme</vt:lpstr>
      <vt:lpstr>4_Office Theme</vt:lpstr>
      <vt:lpstr>First steps with R in Life Sciences: Introduction</vt:lpstr>
      <vt:lpstr>PowerPoint Presentation</vt:lpstr>
      <vt:lpstr>PowerPoint Presentation</vt:lpstr>
      <vt:lpstr>PowerPoint Presentation</vt:lpstr>
      <vt:lpstr>PowerPoint Presentation</vt:lpstr>
      <vt:lpstr>PowerPoint Presentation</vt:lpstr>
      <vt:lpstr>What type of computer OS are you using for this course?</vt:lpstr>
      <vt:lpstr>PowerPoint Presentation</vt:lpstr>
      <vt:lpstr>PowerPoint Presentation</vt:lpstr>
      <vt:lpstr>PowerPoint Presentation</vt:lpstr>
      <vt:lpstr>PowerPoint Presentation</vt:lpstr>
      <vt:lpstr>PowerPoint Presentation</vt:lpstr>
      <vt:lpstr>     What is R? Introduction</vt:lpstr>
      <vt:lpstr>What is R? </vt:lpstr>
      <vt:lpstr>PowerPoint Presentation</vt:lpstr>
      <vt:lpstr>R's success</vt:lpstr>
      <vt:lpstr>R's user community</vt:lpstr>
      <vt:lpstr>Getting familiar with R and RStudio environments</vt:lpstr>
      <vt:lpstr>R installation</vt:lpstr>
      <vt:lpstr>RGui (R Graphical user interface)</vt:lpstr>
      <vt:lpstr>R Combined with RStudio</vt:lpstr>
      <vt:lpstr>PowerPoint Presentation</vt:lpstr>
      <vt:lpstr>Creating an R Project</vt:lpstr>
      <vt:lpstr>PowerPoint Presentation</vt:lpstr>
      <vt:lpstr>PowerPoint Presentation</vt:lpstr>
      <vt:lpstr>PowerPoint Presentation</vt:lpstr>
      <vt:lpstr>Try it out...</vt:lpstr>
      <vt:lpstr>R Key Concepts</vt:lpstr>
      <vt:lpstr>Working Directory</vt:lpstr>
      <vt:lpstr>PowerPoint Presentation</vt:lpstr>
      <vt:lpstr>R Scripts</vt:lpstr>
      <vt:lpstr>Writing Scripts (.R file)</vt:lpstr>
      <vt:lpstr>R scripts</vt:lpstr>
      <vt:lpstr>Send Code From a Script to the Console</vt:lpstr>
      <vt:lpstr>Workspace</vt:lpstr>
      <vt:lpstr>Workspace in RStudio</vt:lpstr>
      <vt:lpstr>PowerPoint Presentation</vt:lpstr>
      <vt:lpstr>Closing or Switching Projects</vt:lpstr>
      <vt:lpstr>Reopening an R Project from a File</vt:lpstr>
      <vt:lpstr>Workspace (.Rdata) and History (.Rhistory) Options</vt:lpstr>
      <vt:lpstr>PowerPoint Presentation</vt:lpstr>
      <vt:lpstr>Saving the Workspace (.RData file)</vt:lpstr>
      <vt:lpstr>Saving the workspace (.RData file)</vt:lpstr>
      <vt:lpstr>Loading a saved workspace (.RData file)</vt:lpstr>
      <vt:lpstr>Loading a saved the workspace (.RData file)</vt:lpstr>
      <vt:lpstr>Packages</vt:lpstr>
      <vt:lpstr>Installing packages from CRAN</vt:lpstr>
      <vt:lpstr>Loading functions from packages</vt:lpstr>
      <vt:lpstr>Using functions from packages (II)</vt:lpstr>
      <vt:lpstr>Session information</vt:lpstr>
      <vt:lpstr>Working at the command prompt in RStudio</vt:lpstr>
      <vt:lpstr>In a Nutshell</vt:lpstr>
      <vt:lpstr>Getting started with R syntax and objects</vt:lpstr>
      <vt:lpstr>R Basic Data Types</vt:lpstr>
      <vt:lpstr>R Syntax</vt:lpstr>
      <vt:lpstr>R Objects</vt:lpstr>
      <vt:lpstr>Allowed Names for Objects</vt:lpstr>
      <vt:lpstr>The Assignment Operator "&lt;-" (or equivalent: "=")</vt:lpstr>
      <vt:lpstr>Using Functions (I)</vt:lpstr>
      <vt:lpstr>Using Functions (II)</vt:lpstr>
      <vt:lpstr>Using Functions  (III)</vt:lpstr>
      <vt:lpstr>Using Functions  (III)</vt:lpstr>
      <vt:lpstr>PowerPoint Presentation</vt:lpstr>
      <vt:lpstr>Common Object Classes</vt:lpstr>
      <vt:lpstr>Graphical View on Data Object Classes </vt:lpstr>
      <vt:lpstr>Creating Objects: Vectors</vt:lpstr>
      <vt:lpstr>Creating Objects: More Ways to Generate Vectors</vt:lpstr>
      <vt:lpstr>PowerPoint Presentation</vt:lpstr>
      <vt:lpstr>PowerPoint Presentation</vt:lpstr>
      <vt:lpstr>Coercion</vt:lpstr>
      <vt:lpstr>Coercion</vt:lpstr>
      <vt:lpstr>Factors</vt:lpstr>
      <vt:lpstr>Factors with Custom Sorted Levels</vt:lpstr>
      <vt:lpstr>Factors from Numeric Vectors</vt:lpstr>
      <vt:lpstr>PowerPoint Presentation</vt:lpstr>
      <vt:lpstr>Operators (Most Commonly Used Ones)</vt:lpstr>
      <vt:lpstr>Operators returning logical values: examples</vt:lpstr>
      <vt:lpstr>Missing Values </vt:lpstr>
      <vt:lpstr>Missing Values </vt:lpstr>
      <vt:lpstr>Missing Values: Examples (I) NA </vt:lpstr>
      <vt:lpstr>Missing Values: Examples (II) </vt:lpstr>
      <vt:lpstr>Missing Values: Examples (III) </vt:lpstr>
      <vt:lpstr>Creating objects: Matrices</vt:lpstr>
      <vt:lpstr>Creating Objects: Data Frames</vt:lpstr>
      <vt:lpstr>Creating Objects: Lists</vt:lpstr>
      <vt:lpstr>Detecting Data Types and Object Classes</vt:lpstr>
      <vt:lpstr>Accessing Data Elements</vt:lpstr>
      <vt:lpstr>Accessing Names of Data Elements</vt:lpstr>
      <vt:lpstr>PowerPoint Presentation</vt:lpstr>
      <vt:lpstr>PowerPoint Presentation</vt:lpstr>
      <vt:lpstr>PowerPoint Presentation</vt:lpstr>
      <vt:lpstr>PowerPoint Presentation</vt:lpstr>
      <vt:lpstr>PowerPoint Presentation</vt:lpstr>
      <vt:lpstr>PowerPoint Presentation</vt:lpstr>
      <vt:lpstr>Formatting Your Data</vt:lpstr>
      <vt:lpstr>Example of a dataset</vt:lpstr>
      <vt:lpstr>Prepare Your Data Outside of R</vt:lpstr>
      <vt:lpstr>Example of Well-Formatted Dataset</vt:lpstr>
      <vt:lpstr>Example of Well-Formatted Dataset</vt:lpstr>
      <vt:lpstr>Formatting Recommendations – Checklist</vt:lpstr>
      <vt:lpstr>Other Recommendations</vt:lpstr>
      <vt:lpstr>Saving Your Data</vt:lpstr>
      <vt:lpstr>PowerPoint Presentation</vt:lpstr>
      <vt:lpstr>Importing/exporting data into 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Checking the Imported Data</vt:lpstr>
      <vt:lpstr>PowerPoint Presentation</vt:lpstr>
      <vt:lpstr>PowerPoint Presentation</vt:lpstr>
      <vt:lpstr>Setting factor variables</vt:lpstr>
      <vt:lpstr>PowerPoint Presentation</vt:lpstr>
      <vt:lpstr>Accessing Parts of the Data</vt:lpstr>
      <vt:lpstr>PowerPoint Presentation</vt:lpstr>
      <vt:lpstr>Accessing Parts of the Data</vt:lpstr>
      <vt:lpstr>PowerPoint Presentation</vt:lpstr>
      <vt:lpstr>PowerPoint Presentation</vt:lpstr>
      <vt:lpstr>Data Reshaping : Adding Rows and Columns</vt:lpstr>
      <vt:lpstr>Data Reshaping : Removing a Column</vt:lpstr>
      <vt:lpstr>Exporting Data to a File</vt:lpstr>
      <vt:lpstr>In a Nutshell</vt:lpstr>
      <vt:lpstr>PowerPoint Presentation</vt:lpstr>
      <vt:lpstr>PowerPoint Presentation</vt:lpstr>
      <vt:lpstr>R Style: Google’s R Style Guide</vt:lpstr>
      <vt:lpstr>R Style: Google’s R Style Guide (II)</vt:lpstr>
      <vt:lpstr>R Style: Google’s R Style Guide (III)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Daniela</dc:creator>
  <cp:lastModifiedBy>Leonore Wigger</cp:lastModifiedBy>
  <cp:revision>3652</cp:revision>
  <cp:lastPrinted>2021-04-14T16:51:43Z</cp:lastPrinted>
  <dcterms:created xsi:type="dcterms:W3CDTF">2012-01-20T09:16:18Z</dcterms:created>
  <dcterms:modified xsi:type="dcterms:W3CDTF">2022-10-05T12:13:40Z</dcterms:modified>
</cp:coreProperties>
</file>